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24"/>
  </p:notesMasterIdLst>
  <p:sldIdLst>
    <p:sldId id="256" r:id="rId2"/>
    <p:sldId id="257" r:id="rId3"/>
    <p:sldId id="270" r:id="rId4"/>
    <p:sldId id="271" r:id="rId5"/>
    <p:sldId id="272" r:id="rId6"/>
    <p:sldId id="260" r:id="rId7"/>
    <p:sldId id="258" r:id="rId8"/>
    <p:sldId id="268" r:id="rId9"/>
    <p:sldId id="266" r:id="rId10"/>
    <p:sldId id="263" r:id="rId11"/>
    <p:sldId id="264" r:id="rId12"/>
    <p:sldId id="262" r:id="rId13"/>
    <p:sldId id="259" r:id="rId14"/>
    <p:sldId id="267" r:id="rId15"/>
    <p:sldId id="343" r:id="rId16"/>
    <p:sldId id="344" r:id="rId17"/>
    <p:sldId id="345" r:id="rId18"/>
    <p:sldId id="346" r:id="rId19"/>
    <p:sldId id="261" r:id="rId20"/>
    <p:sldId id="342" r:id="rId21"/>
    <p:sldId id="269" r:id="rId22"/>
    <p:sldId id="341"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79D1"/>
    <a:srgbClr val="F28420"/>
    <a:srgbClr val="F27326"/>
    <a:srgbClr val="FF7F00"/>
    <a:srgbClr val="2A4C79"/>
    <a:srgbClr val="13152F"/>
    <a:srgbClr val="1A32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69" autoAdjust="0"/>
    <p:restoredTop sz="93767" autoAdjust="0"/>
  </p:normalViewPr>
  <p:slideViewPr>
    <p:cSldViewPr snapToGrid="0" showGuides="1">
      <p:cViewPr varScale="1">
        <p:scale>
          <a:sx n="73" d="100"/>
          <a:sy n="73" d="100"/>
        </p:scale>
        <p:origin x="66" y="294"/>
      </p:cViewPr>
      <p:guideLst/>
    </p:cSldViewPr>
  </p:slideViewPr>
  <p:outlineViewPr>
    <p:cViewPr>
      <p:scale>
        <a:sx n="33" d="100"/>
        <a:sy n="33" d="100"/>
      </p:scale>
      <p:origin x="0" y="-3456"/>
    </p:cViewPr>
  </p:outlineViewPr>
  <p:notesTextViewPr>
    <p:cViewPr>
      <p:scale>
        <a:sx n="3" d="2"/>
        <a:sy n="3" d="2"/>
      </p:scale>
      <p:origin x="0" y="0"/>
    </p:cViewPr>
  </p:notesTextViewPr>
  <p:sorterViewPr>
    <p:cViewPr>
      <p:scale>
        <a:sx n="80" d="100"/>
        <a:sy n="80" d="100"/>
      </p:scale>
      <p:origin x="0" y="0"/>
    </p:cViewPr>
  </p:sorterViewPr>
  <p:notesViewPr>
    <p:cSldViewPr snapToGrid="0">
      <p:cViewPr varScale="1">
        <p:scale>
          <a:sx n="63" d="100"/>
          <a:sy n="63" d="100"/>
        </p:scale>
        <p:origin x="283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7737E0-7B2A-4A47-8564-ABD2834F8C44}" type="datetimeFigureOut">
              <a:rPr lang="en-US" smtClean="0"/>
              <a:t>6/17/2026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2F26A9-B259-3845-B75C-7413A7586C4E}" type="slidenum">
              <a:rPr lang="en-US" smtClean="0"/>
              <a:t>‹#›</a:t>
            </a:fld>
            <a:endParaRPr lang="en-US" dirty="0"/>
          </a:p>
        </p:txBody>
      </p:sp>
    </p:spTree>
    <p:extLst>
      <p:ext uri="{BB962C8B-B14F-4D97-AF65-F5344CB8AC3E}">
        <p14:creationId xmlns:p14="http://schemas.microsoft.com/office/powerpoint/2010/main" val="4187098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osha.gov/sites/default/files/enforcement/directives/CPL_03-00-024.pdf"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s://www.osha.gov/sites/default/files/enforcement/directives/CPL_03-00-025.pdf" TargetMode="External"/><Relationship Id="rId4" Type="http://schemas.openxmlformats.org/officeDocument/2006/relationships/hyperlink" Target="https://www.osha.gov/sites/default/files/enforcement/directives/CPL_03-00-023.pdf"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F26A9-B259-3845-B75C-7413A7586C4E}" type="slidenum">
              <a:rPr lang="en-US" smtClean="0"/>
              <a:t>1</a:t>
            </a:fld>
            <a:endParaRPr lang="en-US" dirty="0"/>
          </a:p>
        </p:txBody>
      </p:sp>
    </p:spTree>
    <p:extLst>
      <p:ext uri="{BB962C8B-B14F-4D97-AF65-F5344CB8AC3E}">
        <p14:creationId xmlns:p14="http://schemas.microsoft.com/office/powerpoint/2010/main" val="2729122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OTI Webinar for CSHOs</a:t>
            </a:r>
          </a:p>
          <a:p>
            <a:endParaRPr lang="en-US" dirty="0"/>
          </a:p>
          <a:p>
            <a:r>
              <a:rPr lang="en-US" dirty="0"/>
              <a:t>Media:</a:t>
            </a:r>
          </a:p>
          <a:p>
            <a:pPr marL="171450" indent="-171450">
              <a:buFont typeface="Arial" panose="020B0604020202020204" pitchFamily="34" charset="0"/>
              <a:buChar char="•"/>
            </a:pPr>
            <a:r>
              <a:rPr lang="en-US" dirty="0"/>
              <a:t>Inside OSHA</a:t>
            </a:r>
          </a:p>
          <a:p>
            <a:pPr marL="171450" indent="-171450">
              <a:buFont typeface="Arial" panose="020B0604020202020204" pitchFamily="34" charset="0"/>
              <a:buChar char="•"/>
            </a:pPr>
            <a:r>
              <a:rPr lang="en-US" dirty="0"/>
              <a:t>EHS Leaders</a:t>
            </a:r>
          </a:p>
          <a:p>
            <a:pPr marL="171450" indent="-171450">
              <a:buFont typeface="Arial" panose="020B0604020202020204" pitchFamily="34" charset="0"/>
              <a:buChar char="•"/>
            </a:pPr>
            <a:r>
              <a:rPr lang="en-US" dirty="0"/>
              <a:t>Occupational Health &amp; Safety</a:t>
            </a:r>
          </a:p>
          <a:p>
            <a:pPr marL="171450" indent="-171450">
              <a:buFont typeface="Arial" panose="020B0604020202020204" pitchFamily="34" charset="0"/>
              <a:buChar char="•"/>
            </a:pPr>
            <a:r>
              <a:rPr lang="en-US" dirty="0" err="1"/>
              <a:t>Safety+Health</a:t>
            </a:r>
            <a:r>
              <a:rPr lang="en-US" dirty="0"/>
              <a:t> Magazine</a:t>
            </a:r>
          </a:p>
          <a:p>
            <a:pPr marL="171450" indent="-171450">
              <a:buFont typeface="Arial" panose="020B0604020202020204" pitchFamily="34" charset="0"/>
              <a:buChar char="•"/>
            </a:pPr>
            <a:r>
              <a:rPr lang="en-US" dirty="0"/>
              <a:t>Associated Builders and Contractors</a:t>
            </a:r>
          </a:p>
          <a:p>
            <a:pPr marL="171450" indent="-171450">
              <a:buFont typeface="Arial" panose="020B0604020202020204" pitchFamily="34" charset="0"/>
              <a:buChar char="•"/>
            </a:pPr>
            <a:r>
              <a:rPr lang="en-US" dirty="0"/>
              <a:t>Construction Dive</a:t>
            </a:r>
          </a:p>
          <a:p>
            <a:pPr marL="171450" indent="-171450">
              <a:buFont typeface="Arial" panose="020B0604020202020204" pitchFamily="34" charset="0"/>
              <a:buChar char="•"/>
            </a:pPr>
            <a:r>
              <a:rPr lang="en-US" dirty="0"/>
              <a:t>Woodworking Network</a:t>
            </a:r>
          </a:p>
          <a:p>
            <a:pPr marL="171450" indent="-171450">
              <a:buFont typeface="Arial" panose="020B0604020202020204" pitchFamily="34" charset="0"/>
              <a:buChar char="•"/>
            </a:pPr>
            <a:r>
              <a:rPr lang="en-US" dirty="0"/>
              <a:t>Cleaning &amp; Maintenance Management</a:t>
            </a:r>
          </a:p>
          <a:p>
            <a:pPr marL="171450" indent="-171450">
              <a:buFont typeface="Arial" panose="020B0604020202020204" pitchFamily="34" charset="0"/>
              <a:buChar char="•"/>
            </a:pPr>
            <a:r>
              <a:rPr lang="en-US" dirty="0" err="1"/>
              <a:t>CleanLink</a:t>
            </a:r>
            <a:endParaRPr lang="en-US" dirty="0"/>
          </a:p>
          <a:p>
            <a:pPr marL="171450" indent="-171450">
              <a:buFont typeface="Arial" panose="020B0604020202020204" pitchFamily="34" charset="0"/>
              <a:buChar char="•"/>
            </a:pPr>
            <a:r>
              <a:rPr lang="en-US" dirty="0"/>
              <a:t>National Law Review</a:t>
            </a:r>
          </a:p>
          <a:p>
            <a:pPr marL="171450" indent="-171450">
              <a:buFont typeface="Arial" panose="020B0604020202020204" pitchFamily="34" charset="0"/>
              <a:buChar char="•"/>
            </a:pPr>
            <a:r>
              <a:rPr lang="en-US" dirty="0"/>
              <a:t>Bloomberg Law</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992F26A9-B259-3845-B75C-7413A7586C4E}" type="slidenum">
              <a:rPr lang="en-US" smtClean="0"/>
              <a:t>13</a:t>
            </a:fld>
            <a:endParaRPr lang="en-US" dirty="0"/>
          </a:p>
        </p:txBody>
      </p:sp>
    </p:spTree>
    <p:extLst>
      <p:ext uri="{BB962C8B-B14F-4D97-AF65-F5344CB8AC3E}">
        <p14:creationId xmlns:p14="http://schemas.microsoft.com/office/powerpoint/2010/main" val="2769937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F26A9-B259-3845-B75C-7413A7586C4E}" type="slidenum">
              <a:rPr lang="en-US" smtClean="0"/>
              <a:t>14</a:t>
            </a:fld>
            <a:endParaRPr lang="en-US" dirty="0"/>
          </a:p>
        </p:txBody>
      </p:sp>
    </p:spTree>
    <p:extLst>
      <p:ext uri="{BB962C8B-B14F-4D97-AF65-F5344CB8AC3E}">
        <p14:creationId xmlns:p14="http://schemas.microsoft.com/office/powerpoint/2010/main" val="13496873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8FA67-8577-0680-B378-4AD58697E8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3CC660-65A3-27E8-BEAF-B814C6E97D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B8F0A5-F5B6-3156-D26A-D681E9A21E2A}"/>
              </a:ext>
            </a:extLst>
          </p:cNvPr>
          <p:cNvSpPr>
            <a:spLocks noGrp="1"/>
          </p:cNvSpPr>
          <p:nvPr>
            <p:ph type="body" idx="1"/>
          </p:nvPr>
        </p:nvSpPr>
        <p:spPr/>
        <p:txBody>
          <a:bodyPr/>
          <a:lstStyle/>
          <a:p>
            <a:pPr marL="0" indent="0">
              <a:buFont typeface="Arial"/>
              <a:buNone/>
            </a:pPr>
            <a:endParaRPr lang="en-US">
              <a:cs typeface="Calibri"/>
            </a:endParaRPr>
          </a:p>
        </p:txBody>
      </p:sp>
      <p:sp>
        <p:nvSpPr>
          <p:cNvPr id="4" name="Slide Number Placeholder 3">
            <a:extLst>
              <a:ext uri="{FF2B5EF4-FFF2-40B4-BE49-F238E27FC236}">
                <a16:creationId xmlns:a16="http://schemas.microsoft.com/office/drawing/2014/main" id="{A1350DDB-1D00-8EE9-5441-6B0026096734}"/>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199C346-9683-4FB6-A7CE-E01020554409}"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43172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F26A9-B259-3845-B75C-7413A7586C4E}" type="slidenum">
              <a:rPr lang="en-US" smtClean="0"/>
              <a:t>2</a:t>
            </a:fld>
            <a:endParaRPr lang="en-US" dirty="0"/>
          </a:p>
        </p:txBody>
      </p:sp>
    </p:spTree>
    <p:extLst>
      <p:ext uri="{BB962C8B-B14F-4D97-AF65-F5344CB8AC3E}">
        <p14:creationId xmlns:p14="http://schemas.microsoft.com/office/powerpoint/2010/main" val="26958966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F26A9-B259-3845-B75C-7413A7586C4E}" type="slidenum">
              <a:rPr lang="en-US" smtClean="0"/>
              <a:t>6</a:t>
            </a:fld>
            <a:endParaRPr lang="en-US" dirty="0"/>
          </a:p>
        </p:txBody>
      </p:sp>
    </p:spTree>
    <p:extLst>
      <p:ext uri="{BB962C8B-B14F-4D97-AF65-F5344CB8AC3E}">
        <p14:creationId xmlns:p14="http://schemas.microsoft.com/office/powerpoint/2010/main" val="11830220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F26A9-B259-3845-B75C-7413A7586C4E}" type="slidenum">
              <a:rPr lang="en-US" smtClean="0"/>
              <a:t>7</a:t>
            </a:fld>
            <a:endParaRPr lang="en-US" dirty="0"/>
          </a:p>
        </p:txBody>
      </p:sp>
    </p:spTree>
    <p:extLst>
      <p:ext uri="{BB962C8B-B14F-4D97-AF65-F5344CB8AC3E}">
        <p14:creationId xmlns:p14="http://schemas.microsoft.com/office/powerpoint/2010/main" val="34919243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F26A9-B259-3845-B75C-7413A7586C4E}" type="slidenum">
              <a:rPr lang="en-US" smtClean="0"/>
              <a:t>8</a:t>
            </a:fld>
            <a:endParaRPr lang="en-US" dirty="0"/>
          </a:p>
        </p:txBody>
      </p:sp>
    </p:spTree>
    <p:extLst>
      <p:ext uri="{BB962C8B-B14F-4D97-AF65-F5344CB8AC3E}">
        <p14:creationId xmlns:p14="http://schemas.microsoft.com/office/powerpoint/2010/main" val="723705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 above was from OSHSPA presentation from DEP, February 2026</a:t>
            </a:r>
          </a:p>
          <a:p>
            <a:endParaRPr lang="en-US" dirty="0"/>
          </a:p>
          <a:p>
            <a:r>
              <a:rPr lang="en-US" dirty="0"/>
              <a:t>The UEH initiative was piloted last year with the Heat NEP.  The pilot turned resulted in 189 Heat NEP inspections with the UEH code, most all from the CHI Region (178) and the rest (11) from the DAL Region.</a:t>
            </a:r>
          </a:p>
          <a:p>
            <a:endParaRPr lang="en-US" dirty="0"/>
          </a:p>
          <a:p>
            <a:pPr marL="0" marR="0" lvl="0" indent="0" algn="l" defTabSz="457200" rtl="0" eaLnBrk="1" fontAlgn="auto" latinLnBrk="0" hangingPunct="1">
              <a:lnSpc>
                <a:spcPct val="100000"/>
              </a:lnSpc>
              <a:spcBef>
                <a:spcPct val="20000"/>
              </a:spcBef>
              <a:spcAft>
                <a:spcPts val="600"/>
              </a:spcAft>
              <a:buClr>
                <a:srgbClr val="F28420"/>
              </a:buClr>
              <a:buSzPct val="92000"/>
              <a:buFont typeface="Wingdings 2" panose="05020102010507070707" pitchFamily="18" charset="2"/>
              <a:buNone/>
              <a:tabLst/>
              <a:defRPr/>
            </a:pPr>
            <a:r>
              <a:rPr lang="en-US" dirty="0"/>
              <a:t>This year, continues with </a:t>
            </a:r>
            <a:r>
              <a:rPr kumimoji="0" lang="en-US" sz="1200" b="0" i="0" u="none" strike="noStrike" kern="1200" cap="none" spc="0" normalizeH="0" baseline="0" noProof="0" dirty="0">
                <a:ln>
                  <a:noFill/>
                </a:ln>
                <a:solidFill>
                  <a:srgbClr val="000000"/>
                </a:solidFill>
                <a:effectLst/>
                <a:uLnTx/>
                <a:uFillTx/>
                <a:latin typeface="+mn-lt"/>
                <a:ea typeface="+mn-ea"/>
                <a:cs typeface="+mn-cs"/>
              </a:rPr>
              <a:t>Heat NEP – </a:t>
            </a:r>
            <a:r>
              <a:rPr kumimoji="0" lang="en-US" sz="1200" b="0" i="0" u="none" strike="noStrike" kern="1200" cap="none" spc="0" normalizeH="0" baseline="0" noProof="0" dirty="0">
                <a:ln>
                  <a:noFill/>
                </a:ln>
                <a:solidFill>
                  <a:srgbClr val="000000"/>
                </a:solidFill>
                <a:effectLst/>
                <a:uLnTx/>
                <a:uFillTx/>
                <a:latin typeface="+mn-lt"/>
                <a:ea typeface="+mn-ea"/>
                <a:cs typeface="+mn-cs"/>
                <a:hlinkClick r:id="rId3"/>
              </a:rPr>
              <a:t>CPL 03-00-024</a:t>
            </a:r>
            <a:r>
              <a:rPr kumimoji="0" lang="en-US" sz="1200" b="0" i="0" u="none" strike="noStrike" kern="1200" cap="none" spc="0" normalizeH="0" baseline="0" noProof="0" dirty="0">
                <a:ln>
                  <a:noFill/>
                </a:ln>
                <a:solidFill>
                  <a:srgbClr val="000000"/>
                </a:solidFill>
                <a:effectLst/>
                <a:uLnTx/>
                <a:uFillTx/>
                <a:latin typeface="+mn-lt"/>
                <a:ea typeface="+mn-ea"/>
                <a:cs typeface="+mn-cs"/>
              </a:rPr>
              <a:t>, and is</a:t>
            </a:r>
          </a:p>
          <a:p>
            <a:pPr marL="0" marR="0" lvl="0" indent="0" algn="l" defTabSz="457200" rtl="0" eaLnBrk="1" fontAlgn="auto" latinLnBrk="0" hangingPunct="1">
              <a:lnSpc>
                <a:spcPct val="100000"/>
              </a:lnSpc>
              <a:spcBef>
                <a:spcPct val="20000"/>
              </a:spcBef>
              <a:spcAft>
                <a:spcPts val="600"/>
              </a:spcAft>
              <a:buClr>
                <a:srgbClr val="F28420"/>
              </a:buClr>
              <a:buSzPct val="92000"/>
              <a:buFont typeface="Wingdings 2" panose="05020102010507070707" pitchFamily="18" charset="2"/>
              <a:buNone/>
              <a:tabLst/>
              <a:defRPr/>
            </a:pPr>
            <a:r>
              <a:rPr lang="en-US" dirty="0"/>
              <a:t>expanded to: </a:t>
            </a:r>
          </a:p>
          <a:p>
            <a:pPr marL="305435" marR="0" lvl="0" indent="-305435" algn="l" defTabSz="457200" rtl="0" eaLnBrk="1" fontAlgn="auto" latinLnBrk="0" hangingPunct="1">
              <a:lnSpc>
                <a:spcPct val="100000"/>
              </a:lnSpc>
              <a:spcBef>
                <a:spcPct val="20000"/>
              </a:spcBef>
              <a:spcAft>
                <a:spcPts val="600"/>
              </a:spcAft>
              <a:buClr>
                <a:srgbClr val="F28420"/>
              </a:buClr>
              <a:buSzPct val="92000"/>
              <a:buFont typeface="Wingdings 2" panose="05020102010507070707" pitchFamily="18" charset="2"/>
              <a:buChar char=""/>
              <a:tabLst/>
              <a:defRPr/>
            </a:pPr>
            <a:r>
              <a:rPr kumimoji="0" lang="en-US" sz="2400" b="0" i="0" u="none" strike="noStrike" kern="1200" cap="none" spc="0" normalizeH="0" baseline="0" noProof="0" dirty="0">
                <a:ln>
                  <a:noFill/>
                </a:ln>
                <a:solidFill>
                  <a:srgbClr val="000000"/>
                </a:solidFill>
                <a:effectLst/>
                <a:uLnTx/>
                <a:uFillTx/>
                <a:latin typeface="Aptos"/>
                <a:ea typeface="+mn-ea"/>
                <a:cs typeface="+mn-cs"/>
              </a:rPr>
              <a:t>Crystalline Silica NEP – </a:t>
            </a:r>
            <a:r>
              <a:rPr kumimoji="0" lang="en-US" sz="2400" b="0" i="0" u="none" strike="noStrike" kern="1200" cap="none" spc="0" normalizeH="0" baseline="0" noProof="0" dirty="0">
                <a:ln>
                  <a:noFill/>
                </a:ln>
                <a:solidFill>
                  <a:schemeClr val="tx1"/>
                </a:solidFill>
                <a:effectLst/>
                <a:uLnTx/>
                <a:uFillTx/>
                <a:latin typeface="Aptos"/>
                <a:ea typeface="+mn-ea"/>
                <a:cs typeface="+mn-cs"/>
                <a:hlinkClick r:id="rId4"/>
              </a:rPr>
              <a:t>CPL 03-00-023</a:t>
            </a:r>
            <a:endParaRPr kumimoji="0" lang="en-US" sz="2400" b="0" i="0" u="none" strike="noStrike" kern="1200" cap="none" spc="0" normalizeH="0" baseline="0" noProof="0" dirty="0">
              <a:ln>
                <a:noFill/>
              </a:ln>
              <a:solidFill>
                <a:schemeClr val="tx1"/>
              </a:solidFill>
              <a:effectLst/>
              <a:uLnTx/>
              <a:uFillTx/>
              <a:latin typeface="Aptos"/>
              <a:ea typeface="+mn-ea"/>
              <a:cs typeface="+mn-cs"/>
            </a:endParaRPr>
          </a:p>
          <a:p>
            <a:pPr marL="305435" marR="0" lvl="0" indent="-305435" algn="l" defTabSz="457200" rtl="0" eaLnBrk="1" fontAlgn="auto" latinLnBrk="0" hangingPunct="1">
              <a:lnSpc>
                <a:spcPct val="100000"/>
              </a:lnSpc>
              <a:spcBef>
                <a:spcPct val="20000"/>
              </a:spcBef>
              <a:spcAft>
                <a:spcPts val="600"/>
              </a:spcAft>
              <a:buClr>
                <a:srgbClr val="F28420"/>
              </a:buClr>
              <a:buSzPct val="92000"/>
              <a:buFont typeface="Wingdings 2" panose="05020102010507070707" pitchFamily="18" charset="2"/>
              <a:buChar char=""/>
              <a:tabLst/>
              <a:defRPr/>
            </a:pPr>
            <a:r>
              <a:rPr kumimoji="0" lang="en-US" sz="2400" b="0" i="0" u="none" strike="noStrike" kern="1200" cap="none" spc="0" normalizeH="0" baseline="0" noProof="0" dirty="0">
                <a:ln>
                  <a:noFill/>
                </a:ln>
                <a:solidFill>
                  <a:srgbClr val="000000"/>
                </a:solidFill>
                <a:effectLst/>
                <a:uLnTx/>
                <a:uFillTx/>
                <a:latin typeface="Aptos"/>
                <a:ea typeface="+mn-ea"/>
                <a:cs typeface="+mn-cs"/>
              </a:rPr>
              <a:t>Fall Prevention/Protection NEP – </a:t>
            </a:r>
            <a:r>
              <a:rPr kumimoji="0" lang="en-US" sz="2400" b="0" i="0" u="none" strike="noStrike" kern="1200" cap="none" spc="0" normalizeH="0" baseline="0" noProof="0" dirty="0">
                <a:ln>
                  <a:noFill/>
                </a:ln>
                <a:solidFill>
                  <a:srgbClr val="000000"/>
                </a:solidFill>
                <a:effectLst/>
                <a:uLnTx/>
                <a:uFillTx/>
                <a:latin typeface="Aptos"/>
                <a:ea typeface="+mn-ea"/>
                <a:cs typeface="+mn-cs"/>
                <a:hlinkClick r:id="rId5"/>
              </a:rPr>
              <a:t>CPL 03-00-025</a:t>
            </a:r>
            <a:endParaRPr kumimoji="0" lang="en-US" sz="2400" b="0" i="0" u="none" strike="noStrike" kern="1200" cap="none" spc="0" normalizeH="0" baseline="0" noProof="0" dirty="0">
              <a:ln>
                <a:noFill/>
              </a:ln>
              <a:solidFill>
                <a:srgbClr val="000000"/>
              </a:solidFill>
              <a:effectLst/>
              <a:uLnTx/>
              <a:uFillTx/>
              <a:latin typeface="Aptos"/>
              <a:ea typeface="+mn-ea"/>
              <a:cs typeface="+mn-cs"/>
            </a:endParaRPr>
          </a:p>
          <a:p>
            <a:pPr marL="305435" marR="0" lvl="0" indent="-305435" algn="l" defTabSz="457200" rtl="0" eaLnBrk="1" fontAlgn="auto" latinLnBrk="0" hangingPunct="1">
              <a:lnSpc>
                <a:spcPct val="100000"/>
              </a:lnSpc>
              <a:spcBef>
                <a:spcPct val="20000"/>
              </a:spcBef>
              <a:spcAft>
                <a:spcPts val="600"/>
              </a:spcAft>
              <a:buClr>
                <a:srgbClr val="F28420"/>
              </a:buClr>
              <a:buSzPct val="92000"/>
              <a:buFont typeface="Wingdings 2" panose="05020102010507070707" pitchFamily="18" charset="2"/>
              <a:buChar char=""/>
              <a:tabLst/>
              <a:defRPr/>
            </a:pPr>
            <a:r>
              <a:rPr kumimoji="0" lang="en-US" sz="2400" b="0" i="0" u="none" strike="noStrike" kern="1200" cap="none" spc="0" normalizeH="0" baseline="0" noProof="0" dirty="0">
                <a:ln>
                  <a:noFill/>
                </a:ln>
                <a:solidFill>
                  <a:srgbClr val="000000"/>
                </a:solidFill>
                <a:effectLst/>
                <a:uLnTx/>
                <a:uFillTx/>
                <a:latin typeface="Aptos"/>
                <a:ea typeface="+mn-ea"/>
                <a:cs typeface="+mn-cs"/>
              </a:rPr>
              <a:t>Trenching and Excavation NEP – </a:t>
            </a:r>
            <a:r>
              <a:rPr kumimoji="0" lang="en-US" sz="2400" b="0" i="0" u="sng" strike="noStrike" kern="1200" cap="none" spc="0" normalizeH="0" baseline="0" noProof="0" dirty="0">
                <a:ln>
                  <a:noFill/>
                </a:ln>
                <a:solidFill>
                  <a:srgbClr val="0079D1"/>
                </a:solidFill>
                <a:effectLst/>
                <a:uLnTx/>
                <a:uFillTx/>
                <a:latin typeface="Aptos"/>
                <a:ea typeface="+mn-ea"/>
                <a:cs typeface="+mn-cs"/>
              </a:rPr>
              <a:t>CPL 02-00-161</a:t>
            </a:r>
          </a:p>
          <a:p>
            <a:endParaRPr lang="en-US" dirty="0"/>
          </a:p>
        </p:txBody>
      </p:sp>
      <p:sp>
        <p:nvSpPr>
          <p:cNvPr id="4" name="Slide Number Placeholder 3"/>
          <p:cNvSpPr>
            <a:spLocks noGrp="1"/>
          </p:cNvSpPr>
          <p:nvPr>
            <p:ph type="sldNum" sz="quarter" idx="5"/>
          </p:nvPr>
        </p:nvSpPr>
        <p:spPr/>
        <p:txBody>
          <a:bodyPr/>
          <a:lstStyle/>
          <a:p>
            <a:fld id="{992F26A9-B259-3845-B75C-7413A7586C4E}" type="slidenum">
              <a:rPr lang="en-US" smtClean="0"/>
              <a:t>9</a:t>
            </a:fld>
            <a:endParaRPr lang="en-US" dirty="0"/>
          </a:p>
        </p:txBody>
      </p:sp>
    </p:spTree>
    <p:extLst>
      <p:ext uri="{BB962C8B-B14F-4D97-AF65-F5344CB8AC3E}">
        <p14:creationId xmlns:p14="http://schemas.microsoft.com/office/powerpoint/2010/main" val="33994925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F26A9-B259-3845-B75C-7413A7586C4E}" type="slidenum">
              <a:rPr lang="en-US" smtClean="0"/>
              <a:t>10</a:t>
            </a:fld>
            <a:endParaRPr lang="en-US" dirty="0"/>
          </a:p>
        </p:txBody>
      </p:sp>
    </p:spTree>
    <p:extLst>
      <p:ext uri="{BB962C8B-B14F-4D97-AF65-F5344CB8AC3E}">
        <p14:creationId xmlns:p14="http://schemas.microsoft.com/office/powerpoint/2010/main" val="28511276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F26A9-B259-3845-B75C-7413A7586C4E}" type="slidenum">
              <a:rPr lang="en-US" smtClean="0"/>
              <a:t>11</a:t>
            </a:fld>
            <a:endParaRPr lang="en-US" dirty="0"/>
          </a:p>
        </p:txBody>
      </p:sp>
    </p:spTree>
    <p:extLst>
      <p:ext uri="{BB962C8B-B14F-4D97-AF65-F5344CB8AC3E}">
        <p14:creationId xmlns:p14="http://schemas.microsoft.com/office/powerpoint/2010/main" val="102072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F26A9-B259-3845-B75C-7413A7586C4E}" type="slidenum">
              <a:rPr lang="en-US" smtClean="0"/>
              <a:t>12</a:t>
            </a:fld>
            <a:endParaRPr lang="en-US" dirty="0"/>
          </a:p>
        </p:txBody>
      </p:sp>
    </p:spTree>
    <p:extLst>
      <p:ext uri="{BB962C8B-B14F-4D97-AF65-F5344CB8AC3E}">
        <p14:creationId xmlns:p14="http://schemas.microsoft.com/office/powerpoint/2010/main" val="42071476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E00A53-A47F-CA15-CC2A-624451AC0898}"/>
              </a:ext>
              <a:ext uri="{C183D7F6-B498-43B3-948B-1728B52AA6E4}">
                <adec:decorative xmlns:adec="http://schemas.microsoft.com/office/drawing/2017/decorative" val="1"/>
              </a:ext>
            </a:extLst>
          </p:cNvPr>
          <p:cNvSpPr/>
          <p:nvPr userDrawn="1"/>
        </p:nvSpPr>
        <p:spPr>
          <a:xfrm>
            <a:off x="0" y="0"/>
            <a:ext cx="12192000" cy="6858000"/>
          </a:xfrm>
          <a:prstGeom prst="rect">
            <a:avLst/>
          </a:prstGeom>
          <a:gradFill flip="none" rotWithShape="1">
            <a:gsLst>
              <a:gs pos="0">
                <a:srgbClr val="2A4C79"/>
              </a:gs>
              <a:gs pos="100000">
                <a:srgbClr val="13152F"/>
              </a:gs>
            </a:gsLst>
            <a:path path="circle">
              <a:fillToRect l="50000" t="50000" r="50000" b="50000"/>
            </a:path>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A7BD92C-EBD9-A506-4804-95480AC5B746}"/>
              </a:ext>
              <a:ext uri="{C183D7F6-B498-43B3-948B-1728B52AA6E4}">
                <adec:decorative xmlns:adec="http://schemas.microsoft.com/office/drawing/2017/decorative" val="1"/>
              </a:ext>
            </a:extLst>
          </p:cNvPr>
          <p:cNvPicPr>
            <a:picLocks noChangeAspect="1"/>
          </p:cNvPicPr>
          <p:nvPr userDrawn="1"/>
        </p:nvPicPr>
        <p:blipFill>
          <a:blip r:embed="rId2" cstate="print">
            <a:alphaModFix amt="3000"/>
            <a:extLst>
              <a:ext uri="{28A0092B-C50C-407E-A947-70E740481C1C}">
                <a14:useLocalDpi xmlns:a14="http://schemas.microsoft.com/office/drawing/2010/main"/>
              </a:ext>
            </a:extLst>
          </a:blip>
          <a:srcRect l="34245" t="19106" r="-2743" b="23617"/>
          <a:stretch>
            <a:fillRect/>
          </a:stretch>
        </p:blipFill>
        <p:spPr>
          <a:xfrm>
            <a:off x="0" y="-133350"/>
            <a:ext cx="8520647" cy="7124699"/>
          </a:xfrm>
          <a:prstGeom prst="rect">
            <a:avLst/>
          </a:prstGeom>
        </p:spPr>
      </p:pic>
      <p:pic>
        <p:nvPicPr>
          <p:cNvPr id="9" name="Picture 8" descr="OSHA Cares">
            <a:extLst>
              <a:ext uri="{FF2B5EF4-FFF2-40B4-BE49-F238E27FC236}">
                <a16:creationId xmlns:a16="http://schemas.microsoft.com/office/drawing/2014/main" id="{D8A9C10F-87E2-E972-941C-669BA96CAC9E}"/>
              </a:ext>
            </a:extLst>
          </p:cNvPr>
          <p:cNvPicPr>
            <a:picLocks noChangeAspect="1"/>
          </p:cNvPicPr>
          <p:nvPr userDrawn="1"/>
        </p:nvPicPr>
        <p:blipFill>
          <a:blip r:embed="rId3"/>
          <a:srcRect/>
          <a:stretch/>
        </p:blipFill>
        <p:spPr>
          <a:xfrm>
            <a:off x="10019287" y="5761193"/>
            <a:ext cx="1171959" cy="905605"/>
          </a:xfrm>
          <a:prstGeom prst="rect">
            <a:avLst/>
          </a:prstGeom>
        </p:spPr>
      </p:pic>
      <p:sp>
        <p:nvSpPr>
          <p:cNvPr id="18" name="Text Placeholder 17">
            <a:extLst>
              <a:ext uri="{FF2B5EF4-FFF2-40B4-BE49-F238E27FC236}">
                <a16:creationId xmlns:a16="http://schemas.microsoft.com/office/drawing/2014/main" id="{ACDCE719-0C00-78B4-0F04-194143DE2EB0}"/>
              </a:ext>
            </a:extLst>
          </p:cNvPr>
          <p:cNvSpPr>
            <a:spLocks noGrp="1"/>
          </p:cNvSpPr>
          <p:nvPr>
            <p:ph type="body" sz="quarter" idx="10"/>
          </p:nvPr>
        </p:nvSpPr>
        <p:spPr>
          <a:xfrm>
            <a:off x="1002147" y="603243"/>
            <a:ext cx="2263775" cy="747713"/>
          </a:xfrm>
        </p:spPr>
        <p:txBody>
          <a:bodyPr>
            <a:normAutofit/>
          </a:bodyPr>
          <a:lstStyle>
            <a:lvl1pPr marL="0" indent="0">
              <a:buFontTx/>
              <a:buNone/>
              <a:defRPr sz="1800">
                <a:solidFill>
                  <a:schemeClr val="bg1"/>
                </a:solidFill>
              </a:defRPr>
            </a:lvl1pPr>
          </a:lstStyle>
          <a:p>
            <a:pPr lvl="0"/>
            <a:r>
              <a:rPr lang="en-US" dirty="0"/>
              <a:t>Click to edit Master text styles</a:t>
            </a:r>
          </a:p>
        </p:txBody>
      </p:sp>
      <p:sp>
        <p:nvSpPr>
          <p:cNvPr id="2" name="Title 1"/>
          <p:cNvSpPr>
            <a:spLocks noGrp="1"/>
          </p:cNvSpPr>
          <p:nvPr>
            <p:ph type="ctrTitle"/>
          </p:nvPr>
        </p:nvSpPr>
        <p:spPr>
          <a:xfrm>
            <a:off x="976747" y="2732906"/>
            <a:ext cx="6338453" cy="1343702"/>
          </a:xfrm>
          <a:effectLst/>
        </p:spPr>
        <p:txBody>
          <a:bodyPr anchor="b">
            <a:normAutofit/>
          </a:bodyPr>
          <a:lstStyle>
            <a:lvl1pPr>
              <a:lnSpc>
                <a:spcPct val="90000"/>
              </a:lnSpc>
              <a:defRPr sz="3600" b="1" cap="none" baseline="0">
                <a:solidFill>
                  <a:schemeClr val="bg1"/>
                </a:solidFill>
                <a:latin typeface="Aptos" panose="020B0004020202020204" pitchFamily="34" charset="0"/>
              </a:defRPr>
            </a:lvl1pPr>
          </a:lstStyle>
          <a:p>
            <a:r>
              <a:rPr lang="en-US" dirty="0"/>
              <a:t>Click to edit Master title style</a:t>
            </a:r>
          </a:p>
        </p:txBody>
      </p:sp>
      <p:sp>
        <p:nvSpPr>
          <p:cNvPr id="3" name="Subtitle 2"/>
          <p:cNvSpPr>
            <a:spLocks noGrp="1"/>
          </p:cNvSpPr>
          <p:nvPr>
            <p:ph type="subTitle" idx="1"/>
          </p:nvPr>
        </p:nvSpPr>
        <p:spPr>
          <a:xfrm>
            <a:off x="976751" y="4086884"/>
            <a:ext cx="5576450" cy="590321"/>
          </a:xfrm>
        </p:spPr>
        <p:txBody>
          <a:bodyPr anchor="t">
            <a:normAutofit/>
          </a:bodyPr>
          <a:lstStyle>
            <a:lvl1pPr marL="0" indent="0" algn="l">
              <a:buNone/>
              <a:defRPr sz="2100" b="0" cap="none" baseline="0">
                <a:solidFill>
                  <a:srgbClr val="F28420"/>
                </a:solidFill>
                <a:latin typeface="Aptos" panose="020B00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1" name="Rectangle 10">
            <a:extLst>
              <a:ext uri="{FF2B5EF4-FFF2-40B4-BE49-F238E27FC236}">
                <a16:creationId xmlns:a16="http://schemas.microsoft.com/office/drawing/2014/main" id="{1817E3DC-038E-EB71-0F40-DBF946387806}"/>
              </a:ext>
              <a:ext uri="{C183D7F6-B498-43B3-948B-1728B52AA6E4}">
                <adec:decorative xmlns:adec="http://schemas.microsoft.com/office/drawing/2017/decorative" val="1"/>
              </a:ext>
            </a:extLst>
          </p:cNvPr>
          <p:cNvSpPr/>
          <p:nvPr userDrawn="1"/>
        </p:nvSpPr>
        <p:spPr>
          <a:xfrm flipH="1">
            <a:off x="795017" y="2567355"/>
            <a:ext cx="45719" cy="2422768"/>
          </a:xfrm>
          <a:prstGeom prst="rect">
            <a:avLst/>
          </a:prstGeom>
          <a:gradFill flip="none" rotWithShape="1">
            <a:gsLst>
              <a:gs pos="0">
                <a:srgbClr val="2A4C79">
                  <a:alpha val="0"/>
                </a:srgbClr>
              </a:gs>
              <a:gs pos="100000">
                <a:srgbClr val="FF7F00">
                  <a:alpha val="0"/>
                </a:srgbClr>
              </a:gs>
              <a:gs pos="48000">
                <a:srgbClr val="F28420"/>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73C7D4E6-5685-0A07-C620-F95B4C4CF7D4}"/>
              </a:ext>
              <a:ext uri="{C183D7F6-B498-43B3-948B-1728B52AA6E4}">
                <adec:decorative xmlns:adec="http://schemas.microsoft.com/office/drawing/2017/decorative" val="1"/>
              </a:ext>
            </a:extLst>
          </p:cNvPr>
          <p:cNvPicPr>
            <a:picLocks noChangeAspect="1"/>
          </p:cNvPicPr>
          <p:nvPr userDrawn="1"/>
        </p:nvPicPr>
        <p:blipFill>
          <a:blip r:embed="rId4" cstate="print">
            <a:extLst>
              <a:ext uri="{28A0092B-C50C-407E-A947-70E740481C1C}">
                <a14:useLocalDpi xmlns:a14="http://schemas.microsoft.com/office/drawing/2010/main"/>
              </a:ext>
            </a:extLst>
          </a:blip>
          <a:srcRect r="13122" b="45939"/>
          <a:stretch>
            <a:fillRect/>
          </a:stretch>
        </p:blipFill>
        <p:spPr>
          <a:xfrm>
            <a:off x="8520658" y="4573427"/>
            <a:ext cx="3671341" cy="2284573"/>
          </a:xfrm>
          <a:prstGeom prst="rect">
            <a:avLst/>
          </a:prstGeom>
        </p:spPr>
      </p:pic>
      <p:pic>
        <p:nvPicPr>
          <p:cNvPr id="17" name="Picture 16">
            <a:extLst>
              <a:ext uri="{FF2B5EF4-FFF2-40B4-BE49-F238E27FC236}">
                <a16:creationId xmlns:a16="http://schemas.microsoft.com/office/drawing/2014/main" id="{415D9D81-75BF-77BB-0C44-BBB5ACA77BC7}"/>
              </a:ext>
              <a:ext uri="{C183D7F6-B498-43B3-948B-1728B52AA6E4}">
                <adec:decorative xmlns:adec="http://schemas.microsoft.com/office/drawing/2017/decorative" val="1"/>
              </a:ext>
            </a:extLst>
          </p:cNvPr>
          <p:cNvPicPr>
            <a:picLocks noChangeAspect="1"/>
          </p:cNvPicPr>
          <p:nvPr userDrawn="1"/>
        </p:nvPicPr>
        <p:blipFill>
          <a:blip r:embed="rId5" cstate="print">
            <a:extLst>
              <a:ext uri="{28A0092B-C50C-407E-A947-70E740481C1C}">
                <a14:useLocalDpi xmlns:a14="http://schemas.microsoft.com/office/drawing/2010/main"/>
              </a:ext>
            </a:extLst>
          </a:blip>
          <a:srcRect l="15382" t="11705" r="21110" b="46229"/>
          <a:stretch>
            <a:fillRect/>
          </a:stretch>
        </p:blipFill>
        <p:spPr>
          <a:xfrm flipH="1">
            <a:off x="8520651" y="4426191"/>
            <a:ext cx="3671345" cy="2431809"/>
          </a:xfrm>
          <a:prstGeom prst="rect">
            <a:avLst/>
          </a:prstGeom>
        </p:spPr>
      </p:pic>
    </p:spTree>
    <p:extLst>
      <p:ext uri="{BB962C8B-B14F-4D97-AF65-F5344CB8AC3E}">
        <p14:creationId xmlns:p14="http://schemas.microsoft.com/office/powerpoint/2010/main" val="60940426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02D1115-4BA5-B786-DD35-FBAF2C91D7B2}"/>
              </a:ext>
            </a:extLst>
          </p:cNvPr>
          <p:cNvSpPr/>
          <p:nvPr userDrawn="1"/>
        </p:nvSpPr>
        <p:spPr>
          <a:xfrm>
            <a:off x="0" y="0"/>
            <a:ext cx="12192000" cy="1435100"/>
          </a:xfrm>
          <a:prstGeom prst="rect">
            <a:avLst/>
          </a:prstGeom>
          <a:gradFill flip="none" rotWithShape="1">
            <a:gsLst>
              <a:gs pos="0">
                <a:srgbClr val="2A4C79"/>
              </a:gs>
              <a:gs pos="100000">
                <a:srgbClr val="13152F"/>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p:cNvSpPr>
            <a:spLocks noGrp="1"/>
          </p:cNvSpPr>
          <p:nvPr>
            <p:ph type="body" orient="vert" idx="1"/>
          </p:nvPr>
        </p:nvSpPr>
        <p:spPr/>
        <p:txBody>
          <a:bodyPr vert="eaVert" anchor="t">
            <a:normAutofit/>
          </a:bodyPr>
          <a:lstStyle>
            <a:lvl1pPr algn="l">
              <a:buClr>
                <a:srgbClr val="F28420"/>
              </a:buClr>
              <a:defRPr sz="2800"/>
            </a:lvl1pPr>
            <a:lvl2pPr algn="l">
              <a:buClr>
                <a:srgbClr val="0079D1"/>
              </a:buClr>
              <a:defRPr sz="2800"/>
            </a:lvl2pPr>
            <a:lvl3pPr algn="l">
              <a:buClr>
                <a:srgbClr val="00B0F0"/>
              </a:buClr>
              <a:defRPr sz="2400"/>
            </a:lvl3pPr>
            <a:lvl4pPr algn="l">
              <a:buClr>
                <a:schemeClr val="accent1"/>
              </a:buClr>
              <a:defRPr sz="2000"/>
            </a:lvl4pPr>
            <a:lvl5pPr algn="l">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Box 6">
            <a:extLst>
              <a:ext uri="{FF2B5EF4-FFF2-40B4-BE49-F238E27FC236}">
                <a16:creationId xmlns:a16="http://schemas.microsoft.com/office/drawing/2014/main" id="{678FCA4D-07A8-2843-45B5-2637FAE9155F}"/>
              </a:ext>
            </a:extLst>
          </p:cNvPr>
          <p:cNvSpPr txBox="1"/>
          <p:nvPr userDrawn="1"/>
        </p:nvSpPr>
        <p:spPr>
          <a:xfrm>
            <a:off x="5513096" y="6216260"/>
            <a:ext cx="6097712" cy="369332"/>
          </a:xfrm>
          <a:prstGeom prst="rect">
            <a:avLst/>
          </a:prstGeom>
          <a:noFill/>
        </p:spPr>
        <p:txBody>
          <a:bodyPr wrap="square">
            <a:spAutoFit/>
          </a:bodyPr>
          <a:lstStyle/>
          <a:p>
            <a:pPr algn="r"/>
            <a:r>
              <a:rPr lang="en-US" sz="1800" b="1" dirty="0">
                <a:solidFill>
                  <a:srgbClr val="0079D1"/>
                </a:solidFill>
                <a:latin typeface="Aptos" panose="020B0004020202020204" pitchFamily="34" charset="0"/>
              </a:rPr>
              <a:t>OSHA.GOV</a:t>
            </a:r>
          </a:p>
        </p:txBody>
      </p:sp>
      <p:pic>
        <p:nvPicPr>
          <p:cNvPr id="4" name="Picture 3" descr="Icon&#10;&#10;AI-generated content may be incorrect.">
            <a:extLst>
              <a:ext uri="{FF2B5EF4-FFF2-40B4-BE49-F238E27FC236}">
                <a16:creationId xmlns:a16="http://schemas.microsoft.com/office/drawing/2014/main" id="{4089BA30-4FF9-3FC4-F37A-FA38C08C7D90}"/>
              </a:ext>
            </a:extLst>
          </p:cNvPr>
          <p:cNvPicPr>
            <a:picLocks noChangeAspect="1"/>
          </p:cNvPicPr>
          <p:nvPr userDrawn="1"/>
        </p:nvPicPr>
        <p:blipFill>
          <a:blip r:embed="rId2" cstate="print">
            <a:alphaModFix amt="3000"/>
            <a:extLst>
              <a:ext uri="{28A0092B-C50C-407E-A947-70E740481C1C}">
                <a14:useLocalDpi xmlns:a14="http://schemas.microsoft.com/office/drawing/2010/main"/>
              </a:ext>
            </a:extLst>
          </a:blip>
          <a:srcRect l="4267" t="19106" r="15677" b="67213"/>
          <a:stretch>
            <a:fillRect/>
          </a:stretch>
        </p:blipFill>
        <p:spPr>
          <a:xfrm>
            <a:off x="2233629" y="-266699"/>
            <a:ext cx="9958372" cy="1701799"/>
          </a:xfrm>
          <a:prstGeom prst="rect">
            <a:avLst/>
          </a:prstGeom>
        </p:spPr>
      </p:pic>
      <p:sp>
        <p:nvSpPr>
          <p:cNvPr id="6" name="Title 1">
            <a:extLst>
              <a:ext uri="{FF2B5EF4-FFF2-40B4-BE49-F238E27FC236}">
                <a16:creationId xmlns:a16="http://schemas.microsoft.com/office/drawing/2014/main" id="{27BB7AA1-6323-C1D5-AF3B-6B92FE1E6CDD}"/>
              </a:ext>
            </a:extLst>
          </p:cNvPr>
          <p:cNvSpPr>
            <a:spLocks noGrp="1"/>
          </p:cNvSpPr>
          <p:nvPr>
            <p:ph type="title"/>
          </p:nvPr>
        </p:nvSpPr>
        <p:spPr>
          <a:xfrm>
            <a:off x="581192" y="192373"/>
            <a:ext cx="11029615" cy="988332"/>
          </a:xfrm>
        </p:spPr>
        <p:txBody>
          <a:bodyPr anchor="ctr" anchorCtr="0">
            <a:normAutofit/>
          </a:bodyPr>
          <a:lstStyle>
            <a:lvl1pPr algn="ctr">
              <a:defRPr sz="3200" b="1" cap="none" baseline="0">
                <a:latin typeface="Aptos" panose="020B0004020202020204" pitchFamily="34" charset="0"/>
              </a:defRPr>
            </a:lvl1pPr>
          </a:lstStyle>
          <a:p>
            <a:r>
              <a:rPr lang="en-US" dirty="0"/>
              <a:t>Click to edit Master title style</a:t>
            </a:r>
          </a:p>
        </p:txBody>
      </p:sp>
      <p:sp>
        <p:nvSpPr>
          <p:cNvPr id="9" name="Rectangle 8">
            <a:extLst>
              <a:ext uri="{FF2B5EF4-FFF2-40B4-BE49-F238E27FC236}">
                <a16:creationId xmlns:a16="http://schemas.microsoft.com/office/drawing/2014/main" id="{0DED8CE2-63EF-5F41-88F5-9DF52CF00EEA}"/>
              </a:ext>
            </a:extLst>
          </p:cNvPr>
          <p:cNvSpPr/>
          <p:nvPr userDrawn="1"/>
        </p:nvSpPr>
        <p:spPr>
          <a:xfrm rot="16200000" flipH="1">
            <a:off x="6055907" y="-4749621"/>
            <a:ext cx="137855" cy="12249669"/>
          </a:xfrm>
          <a:prstGeom prst="rect">
            <a:avLst/>
          </a:prstGeom>
          <a:gradFill flip="none" rotWithShape="1">
            <a:gsLst>
              <a:gs pos="0">
                <a:srgbClr val="F28420">
                  <a:alpha val="0"/>
                </a:srgbClr>
              </a:gs>
              <a:gs pos="100000">
                <a:srgbClr val="F28420">
                  <a:alpha val="0"/>
                </a:srgbClr>
              </a:gs>
              <a:gs pos="54000">
                <a:srgbClr val="F28420"/>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88544026"/>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EBD64D2-2863-AB42-E177-01EDCFB62285}"/>
              </a:ext>
            </a:extLst>
          </p:cNvPr>
          <p:cNvSpPr/>
          <p:nvPr userDrawn="1"/>
        </p:nvSpPr>
        <p:spPr>
          <a:xfrm>
            <a:off x="0" y="0"/>
            <a:ext cx="12192000" cy="1435100"/>
          </a:xfrm>
          <a:prstGeom prst="rect">
            <a:avLst/>
          </a:prstGeom>
          <a:gradFill flip="none" rotWithShape="1">
            <a:gsLst>
              <a:gs pos="0">
                <a:srgbClr val="2A4C79"/>
              </a:gs>
              <a:gs pos="100000">
                <a:srgbClr val="13152F"/>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85371" y="1973942"/>
            <a:ext cx="10725436" cy="4037323"/>
          </a:xfrm>
        </p:spPr>
        <p:txBody>
          <a:bodyPr anchor="t" anchorCtr="0">
            <a:normAutofit/>
          </a:bodyPr>
          <a:lstStyle>
            <a:lvl1pPr>
              <a:buClr>
                <a:srgbClr val="F28420"/>
              </a:buClr>
              <a:defRPr sz="2400">
                <a:latin typeface="Aptos" panose="020B0004020202020204" pitchFamily="34" charset="0"/>
              </a:defRPr>
            </a:lvl1pPr>
            <a:lvl2pPr>
              <a:buClr>
                <a:srgbClr val="0079D1"/>
              </a:buClr>
              <a:defRPr sz="2400">
                <a:latin typeface="Aptos" panose="020B0004020202020204" pitchFamily="34" charset="0"/>
              </a:defRPr>
            </a:lvl2pPr>
            <a:lvl3pPr>
              <a:buClr>
                <a:srgbClr val="00B0F0"/>
              </a:buClr>
              <a:defRPr sz="2000">
                <a:latin typeface="Aptos" panose="020B0004020202020204" pitchFamily="34" charset="0"/>
              </a:defRPr>
            </a:lvl3pPr>
            <a:lvl4pPr>
              <a:buClr>
                <a:schemeClr val="accent1"/>
              </a:buClr>
              <a:defRPr sz="1800">
                <a:latin typeface="Aptos" panose="020B0004020202020204" pitchFamily="34" charset="0"/>
              </a:defRPr>
            </a:lvl4pPr>
            <a:lvl5pPr>
              <a:defRPr sz="1800">
                <a:latin typeface="Aptos" panose="020B00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Box 9">
            <a:extLst>
              <a:ext uri="{FF2B5EF4-FFF2-40B4-BE49-F238E27FC236}">
                <a16:creationId xmlns:a16="http://schemas.microsoft.com/office/drawing/2014/main" id="{2FB7939B-9E92-F0F2-88AD-A6BEB3B922B6}"/>
              </a:ext>
            </a:extLst>
          </p:cNvPr>
          <p:cNvSpPr txBox="1"/>
          <p:nvPr userDrawn="1"/>
        </p:nvSpPr>
        <p:spPr>
          <a:xfrm>
            <a:off x="5513096" y="6216260"/>
            <a:ext cx="6097712" cy="369332"/>
          </a:xfrm>
          <a:prstGeom prst="rect">
            <a:avLst/>
          </a:prstGeom>
          <a:noFill/>
        </p:spPr>
        <p:txBody>
          <a:bodyPr wrap="square">
            <a:spAutoFit/>
          </a:bodyPr>
          <a:lstStyle/>
          <a:p>
            <a:pPr algn="r"/>
            <a:r>
              <a:rPr lang="en-US" sz="1800" b="1" dirty="0">
                <a:solidFill>
                  <a:srgbClr val="0079D1"/>
                </a:solidFill>
                <a:latin typeface="Aptos" panose="020B0004020202020204" pitchFamily="34" charset="0"/>
              </a:rPr>
              <a:t>OSHA.GOV</a:t>
            </a:r>
          </a:p>
        </p:txBody>
      </p:sp>
      <p:sp>
        <p:nvSpPr>
          <p:cNvPr id="8" name="Title 1">
            <a:extLst>
              <a:ext uri="{FF2B5EF4-FFF2-40B4-BE49-F238E27FC236}">
                <a16:creationId xmlns:a16="http://schemas.microsoft.com/office/drawing/2014/main" id="{444DE633-E7C9-E3CB-9266-D5988D89693D}"/>
              </a:ext>
            </a:extLst>
          </p:cNvPr>
          <p:cNvSpPr>
            <a:spLocks noGrp="1"/>
          </p:cNvSpPr>
          <p:nvPr>
            <p:ph type="title"/>
          </p:nvPr>
        </p:nvSpPr>
        <p:spPr>
          <a:xfrm>
            <a:off x="885371" y="192373"/>
            <a:ext cx="10725436" cy="988332"/>
          </a:xfrm>
        </p:spPr>
        <p:txBody>
          <a:bodyPr lIns="91440" rIns="91440" anchor="b" anchorCtr="0">
            <a:normAutofit/>
          </a:bodyPr>
          <a:lstStyle>
            <a:lvl1pPr algn="l">
              <a:defRPr sz="3200" b="1" cap="none" baseline="0">
                <a:solidFill>
                  <a:schemeClr val="bg1"/>
                </a:solidFill>
                <a:latin typeface="Aptos" panose="020B0004020202020204" pitchFamily="34" charset="0"/>
              </a:defRPr>
            </a:lvl1pPr>
          </a:lstStyle>
          <a:p>
            <a:r>
              <a:rPr lang="en-US" dirty="0"/>
              <a:t>Click to edit Master title style</a:t>
            </a:r>
          </a:p>
        </p:txBody>
      </p:sp>
      <p:sp>
        <p:nvSpPr>
          <p:cNvPr id="5" name="Rectangle 4">
            <a:extLst>
              <a:ext uri="{FF2B5EF4-FFF2-40B4-BE49-F238E27FC236}">
                <a16:creationId xmlns:a16="http://schemas.microsoft.com/office/drawing/2014/main" id="{D5FBAD16-D632-66C9-9D30-C87BFD8A0326}"/>
              </a:ext>
            </a:extLst>
          </p:cNvPr>
          <p:cNvSpPr/>
          <p:nvPr userDrawn="1"/>
        </p:nvSpPr>
        <p:spPr>
          <a:xfrm rot="16200000" flipH="1">
            <a:off x="6055907" y="-4749621"/>
            <a:ext cx="137855" cy="12249669"/>
          </a:xfrm>
          <a:prstGeom prst="rect">
            <a:avLst/>
          </a:prstGeom>
          <a:gradFill flip="none" rotWithShape="1">
            <a:gsLst>
              <a:gs pos="0">
                <a:srgbClr val="F28420">
                  <a:alpha val="0"/>
                </a:srgbClr>
              </a:gs>
              <a:gs pos="100000">
                <a:srgbClr val="F28420">
                  <a:alpha val="0"/>
                </a:srgbClr>
              </a:gs>
              <a:gs pos="54000">
                <a:srgbClr val="F28420"/>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Icon&#10;&#10;AI-generated content may be incorrect.">
            <a:extLst>
              <a:ext uri="{FF2B5EF4-FFF2-40B4-BE49-F238E27FC236}">
                <a16:creationId xmlns:a16="http://schemas.microsoft.com/office/drawing/2014/main" id="{9A7E1D8E-3BAD-8325-5902-10AA24074508}"/>
              </a:ext>
            </a:extLst>
          </p:cNvPr>
          <p:cNvPicPr>
            <a:picLocks noChangeAspect="1"/>
          </p:cNvPicPr>
          <p:nvPr userDrawn="1"/>
        </p:nvPicPr>
        <p:blipFill>
          <a:blip r:embed="rId2" cstate="print">
            <a:alphaModFix amt="3000"/>
            <a:extLst>
              <a:ext uri="{28A0092B-C50C-407E-A947-70E740481C1C}">
                <a14:useLocalDpi xmlns:a14="http://schemas.microsoft.com/office/drawing/2010/main"/>
              </a:ext>
            </a:extLst>
          </a:blip>
          <a:srcRect l="4267" t="19106" r="15677" b="67213"/>
          <a:stretch>
            <a:fillRect/>
          </a:stretch>
        </p:blipFill>
        <p:spPr>
          <a:xfrm>
            <a:off x="2233629" y="-266699"/>
            <a:ext cx="9958372" cy="1701799"/>
          </a:xfrm>
          <a:prstGeom prst="rect">
            <a:avLst/>
          </a:prstGeom>
        </p:spPr>
      </p:pic>
    </p:spTree>
    <p:extLst>
      <p:ext uri="{BB962C8B-B14F-4D97-AF65-F5344CB8AC3E}">
        <p14:creationId xmlns:p14="http://schemas.microsoft.com/office/powerpoint/2010/main" val="2266748341"/>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16166" y="3043910"/>
            <a:ext cx="9748516" cy="1497507"/>
          </a:xfrm>
        </p:spPr>
        <p:txBody>
          <a:bodyPr anchor="b">
            <a:normAutofit/>
          </a:bodyPr>
          <a:lstStyle>
            <a:lvl1pPr algn="l">
              <a:defRPr sz="4000" b="1" cap="none" baseline="0">
                <a:solidFill>
                  <a:schemeClr val="accent1"/>
                </a:solidFill>
                <a:latin typeface="Aptos" panose="020B000402020202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1616165" y="4541417"/>
            <a:ext cx="9748516" cy="600556"/>
          </a:xfrm>
        </p:spPr>
        <p:txBody>
          <a:bodyPr anchor="t">
            <a:normAutofit/>
          </a:bodyPr>
          <a:lstStyle>
            <a:lvl1pPr marL="0" indent="0" algn="l">
              <a:buNone/>
              <a:defRPr sz="2000" cap="none" baseline="0">
                <a:solidFill>
                  <a:srgbClr val="0079D1"/>
                </a:solidFill>
                <a:latin typeface="Aptos" panose="020B00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8" name="Rectangle 7">
            <a:extLst>
              <a:ext uri="{FF2B5EF4-FFF2-40B4-BE49-F238E27FC236}">
                <a16:creationId xmlns:a16="http://schemas.microsoft.com/office/drawing/2014/main" id="{DFACE08C-C3A3-BA30-3089-95BFE44C4AB1}"/>
              </a:ext>
            </a:extLst>
          </p:cNvPr>
          <p:cNvSpPr/>
          <p:nvPr userDrawn="1"/>
        </p:nvSpPr>
        <p:spPr>
          <a:xfrm>
            <a:off x="0" y="5422900"/>
            <a:ext cx="12192000" cy="1435100"/>
          </a:xfrm>
          <a:prstGeom prst="rect">
            <a:avLst/>
          </a:prstGeom>
          <a:gradFill flip="none" rotWithShape="1">
            <a:gsLst>
              <a:gs pos="0">
                <a:srgbClr val="2A4C79"/>
              </a:gs>
              <a:gs pos="100000">
                <a:srgbClr val="13152F"/>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Icon&#10;&#10;AI-generated content may be incorrect.">
            <a:extLst>
              <a:ext uri="{FF2B5EF4-FFF2-40B4-BE49-F238E27FC236}">
                <a16:creationId xmlns:a16="http://schemas.microsoft.com/office/drawing/2014/main" id="{FEE81AEB-3191-B4F9-FCE9-A2E956E77330}"/>
              </a:ext>
            </a:extLst>
          </p:cNvPr>
          <p:cNvPicPr>
            <a:picLocks noChangeAspect="1"/>
          </p:cNvPicPr>
          <p:nvPr userDrawn="1"/>
        </p:nvPicPr>
        <p:blipFill>
          <a:blip r:embed="rId2" cstate="print">
            <a:alphaModFix amt="3000"/>
            <a:extLst>
              <a:ext uri="{28A0092B-C50C-407E-A947-70E740481C1C}">
                <a14:useLocalDpi xmlns:a14="http://schemas.microsoft.com/office/drawing/2010/main"/>
              </a:ext>
            </a:extLst>
          </a:blip>
          <a:srcRect l="4267" t="19106" r="15677" b="67213"/>
          <a:stretch>
            <a:fillRect/>
          </a:stretch>
        </p:blipFill>
        <p:spPr>
          <a:xfrm>
            <a:off x="2291298" y="5468620"/>
            <a:ext cx="9958372" cy="1701799"/>
          </a:xfrm>
          <a:prstGeom prst="rect">
            <a:avLst/>
          </a:prstGeom>
        </p:spPr>
      </p:pic>
      <p:sp>
        <p:nvSpPr>
          <p:cNvPr id="9" name="Rectangle 8">
            <a:extLst>
              <a:ext uri="{FF2B5EF4-FFF2-40B4-BE49-F238E27FC236}">
                <a16:creationId xmlns:a16="http://schemas.microsoft.com/office/drawing/2014/main" id="{B1DD46B2-6C4E-BE44-C4B5-4A7F98934D97}"/>
              </a:ext>
            </a:extLst>
          </p:cNvPr>
          <p:cNvSpPr/>
          <p:nvPr userDrawn="1"/>
        </p:nvSpPr>
        <p:spPr>
          <a:xfrm rot="16200000" flipH="1">
            <a:off x="6055908" y="-633007"/>
            <a:ext cx="137855" cy="12249669"/>
          </a:xfrm>
          <a:prstGeom prst="rect">
            <a:avLst/>
          </a:prstGeom>
          <a:gradFill flip="none" rotWithShape="1">
            <a:gsLst>
              <a:gs pos="0">
                <a:srgbClr val="F28420">
                  <a:alpha val="0"/>
                </a:srgbClr>
              </a:gs>
              <a:gs pos="100000">
                <a:srgbClr val="F28420">
                  <a:alpha val="0"/>
                </a:srgbClr>
              </a:gs>
              <a:gs pos="54000">
                <a:srgbClr val="F28420"/>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5702986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E1BF867-BCAE-53BC-5C31-B3A6C74BE305}"/>
              </a:ext>
            </a:extLst>
          </p:cNvPr>
          <p:cNvSpPr/>
          <p:nvPr userDrawn="1"/>
        </p:nvSpPr>
        <p:spPr>
          <a:xfrm>
            <a:off x="0" y="0"/>
            <a:ext cx="12192000" cy="1435100"/>
          </a:xfrm>
          <a:prstGeom prst="rect">
            <a:avLst/>
          </a:prstGeom>
          <a:gradFill flip="none" rotWithShape="1">
            <a:gsLst>
              <a:gs pos="0">
                <a:srgbClr val="2A4C79"/>
              </a:gs>
              <a:gs pos="100000">
                <a:srgbClr val="13152F"/>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sz="half" idx="1"/>
          </p:nvPr>
        </p:nvSpPr>
        <p:spPr>
          <a:xfrm>
            <a:off x="885371" y="1839951"/>
            <a:ext cx="5234946" cy="4021099"/>
          </a:xfrm>
        </p:spPr>
        <p:txBody>
          <a:bodyPr>
            <a:normAutofit/>
          </a:bodyPr>
          <a:lstStyle>
            <a:lvl1pPr>
              <a:buClr>
                <a:srgbClr val="F28420"/>
              </a:buClr>
              <a:defRPr sz="2400">
                <a:latin typeface="Aptos" panose="020B0004020202020204" pitchFamily="34" charset="0"/>
              </a:defRPr>
            </a:lvl1pPr>
            <a:lvl2pPr>
              <a:buClr>
                <a:srgbClr val="0079D1"/>
              </a:buClr>
              <a:defRPr sz="2400">
                <a:latin typeface="Aptos" panose="020B0004020202020204" pitchFamily="34" charset="0"/>
              </a:defRPr>
            </a:lvl2pPr>
            <a:lvl3pPr>
              <a:buClr>
                <a:srgbClr val="00B0F0"/>
              </a:buClr>
              <a:defRPr sz="2000">
                <a:latin typeface="Aptos" panose="020B0004020202020204" pitchFamily="34" charset="0"/>
              </a:defRPr>
            </a:lvl3pPr>
            <a:lvl4pPr>
              <a:buClr>
                <a:schemeClr val="accent1"/>
              </a:buClr>
              <a:defRPr sz="1800">
                <a:latin typeface="Aptos" panose="020B0004020202020204" pitchFamily="34" charset="0"/>
              </a:defRPr>
            </a:lvl4pPr>
            <a:lvl5pPr>
              <a:defRPr sz="1800">
                <a:latin typeface="Aptos" panose="020B00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347455" y="1839951"/>
            <a:ext cx="5234948" cy="4021099"/>
          </a:xfrm>
        </p:spPr>
        <p:txBody>
          <a:bodyPr>
            <a:normAutofit/>
          </a:bodyPr>
          <a:lstStyle>
            <a:lvl1pPr>
              <a:buClr>
                <a:srgbClr val="F28420"/>
              </a:buClr>
              <a:defRPr sz="2400">
                <a:latin typeface="Aptos" panose="020B0004020202020204" pitchFamily="34" charset="0"/>
              </a:defRPr>
            </a:lvl1pPr>
            <a:lvl2pPr>
              <a:buClr>
                <a:srgbClr val="0079D1"/>
              </a:buClr>
              <a:defRPr sz="2400">
                <a:latin typeface="Aptos" panose="020B0004020202020204" pitchFamily="34" charset="0"/>
              </a:defRPr>
            </a:lvl2pPr>
            <a:lvl3pPr>
              <a:buClr>
                <a:srgbClr val="00B0F0"/>
              </a:buClr>
              <a:defRPr sz="2000">
                <a:latin typeface="Aptos" panose="020B0004020202020204" pitchFamily="34" charset="0"/>
              </a:defRPr>
            </a:lvl3pPr>
            <a:lvl4pPr>
              <a:buClr>
                <a:schemeClr val="accent1"/>
              </a:buClr>
              <a:defRPr sz="1800">
                <a:latin typeface="Aptos" panose="020B0004020202020204" pitchFamily="34" charset="0"/>
              </a:defRPr>
            </a:lvl4pPr>
            <a:lvl5pPr>
              <a:defRPr sz="1800">
                <a:latin typeface="Aptos" panose="020B00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Box 9">
            <a:extLst>
              <a:ext uri="{FF2B5EF4-FFF2-40B4-BE49-F238E27FC236}">
                <a16:creationId xmlns:a16="http://schemas.microsoft.com/office/drawing/2014/main" id="{4652BC6D-8C31-67E2-DBE3-13F23AA53BCD}"/>
              </a:ext>
            </a:extLst>
          </p:cNvPr>
          <p:cNvSpPr txBox="1"/>
          <p:nvPr userDrawn="1"/>
        </p:nvSpPr>
        <p:spPr>
          <a:xfrm>
            <a:off x="5513096" y="6216260"/>
            <a:ext cx="6097712" cy="369332"/>
          </a:xfrm>
          <a:prstGeom prst="rect">
            <a:avLst/>
          </a:prstGeom>
          <a:noFill/>
        </p:spPr>
        <p:txBody>
          <a:bodyPr wrap="square">
            <a:spAutoFit/>
          </a:bodyPr>
          <a:lstStyle/>
          <a:p>
            <a:pPr algn="r"/>
            <a:r>
              <a:rPr lang="en-US" sz="1800" b="1" dirty="0">
                <a:solidFill>
                  <a:srgbClr val="0079D1"/>
                </a:solidFill>
                <a:latin typeface="Aptos" panose="020B0004020202020204" pitchFamily="34" charset="0"/>
              </a:rPr>
              <a:t>OSHA.GOV</a:t>
            </a:r>
          </a:p>
        </p:txBody>
      </p:sp>
      <p:pic>
        <p:nvPicPr>
          <p:cNvPr id="6" name="Picture 5" descr="Icon&#10;&#10;AI-generated content may be incorrect.">
            <a:extLst>
              <a:ext uri="{FF2B5EF4-FFF2-40B4-BE49-F238E27FC236}">
                <a16:creationId xmlns:a16="http://schemas.microsoft.com/office/drawing/2014/main" id="{6F4B8E01-6C3F-A637-98AC-50BA49A621BB}"/>
              </a:ext>
            </a:extLst>
          </p:cNvPr>
          <p:cNvPicPr>
            <a:picLocks noChangeAspect="1"/>
          </p:cNvPicPr>
          <p:nvPr userDrawn="1"/>
        </p:nvPicPr>
        <p:blipFill>
          <a:blip r:embed="rId2" cstate="print">
            <a:alphaModFix amt="3000"/>
            <a:extLst>
              <a:ext uri="{28A0092B-C50C-407E-A947-70E740481C1C}">
                <a14:useLocalDpi xmlns:a14="http://schemas.microsoft.com/office/drawing/2010/main"/>
              </a:ext>
            </a:extLst>
          </a:blip>
          <a:srcRect l="4267" t="19106" r="15677" b="67213"/>
          <a:stretch>
            <a:fillRect/>
          </a:stretch>
        </p:blipFill>
        <p:spPr>
          <a:xfrm>
            <a:off x="2233629" y="-266699"/>
            <a:ext cx="9958372" cy="1701799"/>
          </a:xfrm>
          <a:prstGeom prst="rect">
            <a:avLst/>
          </a:prstGeom>
        </p:spPr>
      </p:pic>
      <p:sp>
        <p:nvSpPr>
          <p:cNvPr id="7" name="Title 1">
            <a:extLst>
              <a:ext uri="{FF2B5EF4-FFF2-40B4-BE49-F238E27FC236}">
                <a16:creationId xmlns:a16="http://schemas.microsoft.com/office/drawing/2014/main" id="{29F60B49-54EE-3979-95ED-FC35BA61A686}"/>
              </a:ext>
            </a:extLst>
          </p:cNvPr>
          <p:cNvSpPr>
            <a:spLocks noGrp="1"/>
          </p:cNvSpPr>
          <p:nvPr>
            <p:ph type="title"/>
          </p:nvPr>
        </p:nvSpPr>
        <p:spPr>
          <a:xfrm>
            <a:off x="885371" y="192373"/>
            <a:ext cx="10725436" cy="988332"/>
          </a:xfrm>
        </p:spPr>
        <p:txBody>
          <a:bodyPr lIns="91440" rIns="91440" anchor="b" anchorCtr="0">
            <a:normAutofit/>
          </a:bodyPr>
          <a:lstStyle>
            <a:lvl1pPr algn="l">
              <a:defRPr sz="3200" b="1" cap="none" baseline="0">
                <a:solidFill>
                  <a:schemeClr val="bg1"/>
                </a:solidFill>
                <a:latin typeface="Aptos" panose="020B0004020202020204" pitchFamily="34" charset="0"/>
              </a:defRPr>
            </a:lvl1pPr>
          </a:lstStyle>
          <a:p>
            <a:r>
              <a:rPr lang="en-US" dirty="0"/>
              <a:t>Click to edit Master title style</a:t>
            </a:r>
          </a:p>
        </p:txBody>
      </p:sp>
      <p:sp>
        <p:nvSpPr>
          <p:cNvPr id="8" name="Rectangle 7">
            <a:extLst>
              <a:ext uri="{FF2B5EF4-FFF2-40B4-BE49-F238E27FC236}">
                <a16:creationId xmlns:a16="http://schemas.microsoft.com/office/drawing/2014/main" id="{D308E0C9-F3B1-80BD-CF70-7AA4045EE707}"/>
              </a:ext>
            </a:extLst>
          </p:cNvPr>
          <p:cNvSpPr/>
          <p:nvPr userDrawn="1"/>
        </p:nvSpPr>
        <p:spPr>
          <a:xfrm rot="16200000" flipH="1">
            <a:off x="6055907" y="-4749621"/>
            <a:ext cx="137855" cy="12249669"/>
          </a:xfrm>
          <a:prstGeom prst="rect">
            <a:avLst/>
          </a:prstGeom>
          <a:gradFill flip="none" rotWithShape="1">
            <a:gsLst>
              <a:gs pos="0">
                <a:srgbClr val="F28420">
                  <a:alpha val="0"/>
                </a:srgbClr>
              </a:gs>
              <a:gs pos="100000">
                <a:srgbClr val="F28420">
                  <a:alpha val="0"/>
                </a:srgbClr>
              </a:gs>
              <a:gs pos="54000">
                <a:srgbClr val="F28420"/>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540274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9C918C0-7A8D-2D9F-C0B2-96C3FB76795C}"/>
              </a:ext>
            </a:extLst>
          </p:cNvPr>
          <p:cNvSpPr/>
          <p:nvPr userDrawn="1"/>
        </p:nvSpPr>
        <p:spPr>
          <a:xfrm>
            <a:off x="0" y="0"/>
            <a:ext cx="12192000" cy="1435100"/>
          </a:xfrm>
          <a:prstGeom prst="rect">
            <a:avLst/>
          </a:prstGeom>
          <a:gradFill flip="none" rotWithShape="1">
            <a:gsLst>
              <a:gs pos="0">
                <a:srgbClr val="2A4C79"/>
              </a:gs>
              <a:gs pos="100000">
                <a:srgbClr val="13152F"/>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84669" y="1860602"/>
            <a:ext cx="4923959" cy="536005"/>
          </a:xfrm>
        </p:spPr>
        <p:txBody>
          <a:bodyPr anchor="b">
            <a:noAutofit/>
          </a:bodyPr>
          <a:lstStyle>
            <a:lvl1pPr marL="0" indent="0">
              <a:buNone/>
              <a:defRPr sz="2400" b="1">
                <a:solidFill>
                  <a:srgbClr val="0070C0"/>
                </a:solidFill>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85370" y="2535762"/>
            <a:ext cx="5220172" cy="3453202"/>
          </a:xfrm>
        </p:spPr>
        <p:txBody>
          <a:bodyPr anchor="t">
            <a:normAutofit/>
          </a:bodyPr>
          <a:lstStyle>
            <a:lvl1pPr>
              <a:buClr>
                <a:srgbClr val="F28420"/>
              </a:buClr>
              <a:defRPr>
                <a:latin typeface="Aptos" panose="020B0004020202020204" pitchFamily="34" charset="0"/>
              </a:defRPr>
            </a:lvl1pPr>
            <a:lvl2pPr>
              <a:buClr>
                <a:srgbClr val="0079D1"/>
              </a:buClr>
              <a:defRPr sz="2400">
                <a:latin typeface="Aptos" panose="020B0004020202020204" pitchFamily="34" charset="0"/>
              </a:defRPr>
            </a:lvl2pPr>
            <a:lvl3pPr>
              <a:buClr>
                <a:srgbClr val="00B0F0"/>
              </a:buClr>
              <a:defRPr sz="2000">
                <a:latin typeface="Aptos" panose="020B0004020202020204" pitchFamily="34" charset="0"/>
              </a:defRPr>
            </a:lvl3pPr>
            <a:lvl4pPr>
              <a:buClr>
                <a:schemeClr val="accent1"/>
              </a:buClr>
              <a:defRPr sz="1800">
                <a:latin typeface="Aptos" panose="020B0004020202020204" pitchFamily="34" charset="0"/>
              </a:defRPr>
            </a:lvl4pPr>
            <a:lvl5pPr>
              <a:defRPr sz="1800">
                <a:latin typeface="Aptos" panose="020B00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17984" y="1860602"/>
            <a:ext cx="4923957" cy="553373"/>
          </a:xfrm>
        </p:spPr>
        <p:txBody>
          <a:bodyPr anchor="b">
            <a:noAutofit/>
          </a:bodyPr>
          <a:lstStyle>
            <a:lvl1pPr marL="0" indent="0">
              <a:buNone/>
              <a:defRPr sz="2400" b="1">
                <a:solidFill>
                  <a:srgbClr val="0070C0"/>
                </a:solidFill>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18684" y="2535762"/>
            <a:ext cx="5220172" cy="3453202"/>
          </a:xfrm>
        </p:spPr>
        <p:txBody>
          <a:bodyPr anchor="t">
            <a:normAutofit/>
          </a:bodyPr>
          <a:lstStyle>
            <a:lvl1pPr>
              <a:buClr>
                <a:srgbClr val="F28420"/>
              </a:buClr>
              <a:defRPr>
                <a:latin typeface="Aptos" panose="020B0004020202020204" pitchFamily="34" charset="0"/>
              </a:defRPr>
            </a:lvl1pPr>
            <a:lvl2pPr>
              <a:buClr>
                <a:srgbClr val="0079D1"/>
              </a:buClr>
              <a:defRPr sz="2400">
                <a:latin typeface="Aptos" panose="020B0004020202020204" pitchFamily="34" charset="0"/>
              </a:defRPr>
            </a:lvl2pPr>
            <a:lvl3pPr>
              <a:buClr>
                <a:srgbClr val="00B0F0"/>
              </a:buClr>
              <a:defRPr sz="2000">
                <a:latin typeface="Aptos" panose="020B0004020202020204" pitchFamily="34" charset="0"/>
              </a:defRPr>
            </a:lvl3pPr>
            <a:lvl4pPr>
              <a:buClr>
                <a:schemeClr val="accent1"/>
              </a:buClr>
              <a:defRPr sz="1800">
                <a:latin typeface="Aptos" panose="020B0004020202020204" pitchFamily="34" charset="0"/>
              </a:defRPr>
            </a:lvl4pPr>
            <a:lvl5pPr>
              <a:defRPr sz="1800">
                <a:latin typeface="Aptos" panose="020B00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Box 9">
            <a:extLst>
              <a:ext uri="{FF2B5EF4-FFF2-40B4-BE49-F238E27FC236}">
                <a16:creationId xmlns:a16="http://schemas.microsoft.com/office/drawing/2014/main" id="{56F74728-E4B8-0827-E38D-9DADE610DFCB}"/>
              </a:ext>
            </a:extLst>
          </p:cNvPr>
          <p:cNvSpPr txBox="1"/>
          <p:nvPr userDrawn="1"/>
        </p:nvSpPr>
        <p:spPr>
          <a:xfrm>
            <a:off x="5513096" y="6216260"/>
            <a:ext cx="6097712" cy="369332"/>
          </a:xfrm>
          <a:prstGeom prst="rect">
            <a:avLst/>
          </a:prstGeom>
          <a:noFill/>
        </p:spPr>
        <p:txBody>
          <a:bodyPr wrap="square">
            <a:spAutoFit/>
          </a:bodyPr>
          <a:lstStyle/>
          <a:p>
            <a:pPr algn="r"/>
            <a:r>
              <a:rPr lang="en-US" sz="1800" b="1" dirty="0">
                <a:solidFill>
                  <a:srgbClr val="0079D1"/>
                </a:solidFill>
                <a:latin typeface="Aptos" panose="020B0004020202020204" pitchFamily="34" charset="0"/>
              </a:rPr>
              <a:t>OSHA.GOV</a:t>
            </a:r>
          </a:p>
        </p:txBody>
      </p:sp>
      <p:pic>
        <p:nvPicPr>
          <p:cNvPr id="2" name="Picture 1" descr="Icon&#10;&#10;AI-generated content may be incorrect.">
            <a:extLst>
              <a:ext uri="{FF2B5EF4-FFF2-40B4-BE49-F238E27FC236}">
                <a16:creationId xmlns:a16="http://schemas.microsoft.com/office/drawing/2014/main" id="{DBA864D1-CCEC-84EE-0526-F446EA5F16EB}"/>
              </a:ext>
            </a:extLst>
          </p:cNvPr>
          <p:cNvPicPr>
            <a:picLocks noChangeAspect="1"/>
          </p:cNvPicPr>
          <p:nvPr userDrawn="1"/>
        </p:nvPicPr>
        <p:blipFill>
          <a:blip r:embed="rId2" cstate="print">
            <a:alphaModFix amt="3000"/>
            <a:extLst>
              <a:ext uri="{28A0092B-C50C-407E-A947-70E740481C1C}">
                <a14:useLocalDpi xmlns:a14="http://schemas.microsoft.com/office/drawing/2010/main"/>
              </a:ext>
            </a:extLst>
          </a:blip>
          <a:srcRect l="4267" t="19106" r="15677" b="67213"/>
          <a:stretch>
            <a:fillRect/>
          </a:stretch>
        </p:blipFill>
        <p:spPr>
          <a:xfrm>
            <a:off x="2233629" y="-266699"/>
            <a:ext cx="9958372" cy="1701799"/>
          </a:xfrm>
          <a:prstGeom prst="rect">
            <a:avLst/>
          </a:prstGeom>
        </p:spPr>
      </p:pic>
      <p:sp>
        <p:nvSpPr>
          <p:cNvPr id="8" name="Title 1">
            <a:extLst>
              <a:ext uri="{FF2B5EF4-FFF2-40B4-BE49-F238E27FC236}">
                <a16:creationId xmlns:a16="http://schemas.microsoft.com/office/drawing/2014/main" id="{17D4C430-D540-5528-E618-CEAE5AAC11AA}"/>
              </a:ext>
            </a:extLst>
          </p:cNvPr>
          <p:cNvSpPr>
            <a:spLocks noGrp="1"/>
          </p:cNvSpPr>
          <p:nvPr>
            <p:ph type="title"/>
          </p:nvPr>
        </p:nvSpPr>
        <p:spPr>
          <a:xfrm>
            <a:off x="885371" y="192373"/>
            <a:ext cx="10725436" cy="988332"/>
          </a:xfrm>
        </p:spPr>
        <p:txBody>
          <a:bodyPr lIns="91440" rIns="91440" anchor="b" anchorCtr="0">
            <a:normAutofit/>
          </a:bodyPr>
          <a:lstStyle>
            <a:lvl1pPr algn="l">
              <a:defRPr sz="3200" b="1" cap="none" baseline="0">
                <a:solidFill>
                  <a:schemeClr val="bg1"/>
                </a:solidFill>
                <a:latin typeface="Aptos" panose="020B0004020202020204" pitchFamily="34" charset="0"/>
              </a:defRPr>
            </a:lvl1pPr>
          </a:lstStyle>
          <a:p>
            <a:r>
              <a:rPr lang="en-US" dirty="0"/>
              <a:t>Click to edit Master title style</a:t>
            </a:r>
          </a:p>
        </p:txBody>
      </p:sp>
      <p:sp>
        <p:nvSpPr>
          <p:cNvPr id="12" name="Rectangle 11">
            <a:extLst>
              <a:ext uri="{FF2B5EF4-FFF2-40B4-BE49-F238E27FC236}">
                <a16:creationId xmlns:a16="http://schemas.microsoft.com/office/drawing/2014/main" id="{0062EDFC-48A8-7E3E-6A47-22EF9307C281}"/>
              </a:ext>
            </a:extLst>
          </p:cNvPr>
          <p:cNvSpPr/>
          <p:nvPr userDrawn="1"/>
        </p:nvSpPr>
        <p:spPr>
          <a:xfrm rot="16200000" flipH="1">
            <a:off x="6055907" y="-4749621"/>
            <a:ext cx="137855" cy="12249669"/>
          </a:xfrm>
          <a:prstGeom prst="rect">
            <a:avLst/>
          </a:prstGeom>
          <a:gradFill flip="none" rotWithShape="1">
            <a:gsLst>
              <a:gs pos="0">
                <a:srgbClr val="F28420">
                  <a:alpha val="0"/>
                </a:srgbClr>
              </a:gs>
              <a:gs pos="100000">
                <a:srgbClr val="F28420">
                  <a:alpha val="0"/>
                </a:srgbClr>
              </a:gs>
              <a:gs pos="54000">
                <a:srgbClr val="F28420"/>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7302580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8C8C4CE-FDA0-A9C7-4BE6-64F9C7294DEC}"/>
              </a:ext>
            </a:extLst>
          </p:cNvPr>
          <p:cNvSpPr/>
          <p:nvPr userDrawn="1"/>
        </p:nvSpPr>
        <p:spPr>
          <a:xfrm>
            <a:off x="0" y="0"/>
            <a:ext cx="12192000" cy="1435100"/>
          </a:xfrm>
          <a:prstGeom prst="rect">
            <a:avLst/>
          </a:prstGeom>
          <a:gradFill flip="none" rotWithShape="1">
            <a:gsLst>
              <a:gs pos="0">
                <a:srgbClr val="2A4C79"/>
              </a:gs>
              <a:gs pos="100000">
                <a:srgbClr val="13152F"/>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3B260E33-B222-E53C-1E85-CD5C0F91003D}"/>
              </a:ext>
            </a:extLst>
          </p:cNvPr>
          <p:cNvSpPr txBox="1"/>
          <p:nvPr userDrawn="1"/>
        </p:nvSpPr>
        <p:spPr>
          <a:xfrm>
            <a:off x="5513096" y="6216260"/>
            <a:ext cx="6097712" cy="369332"/>
          </a:xfrm>
          <a:prstGeom prst="rect">
            <a:avLst/>
          </a:prstGeom>
          <a:noFill/>
        </p:spPr>
        <p:txBody>
          <a:bodyPr wrap="square">
            <a:spAutoFit/>
          </a:bodyPr>
          <a:lstStyle/>
          <a:p>
            <a:pPr algn="r"/>
            <a:r>
              <a:rPr lang="en-US" sz="1800" b="1" dirty="0">
                <a:solidFill>
                  <a:srgbClr val="0079D1"/>
                </a:solidFill>
                <a:latin typeface="Aptos" panose="020B0004020202020204" pitchFamily="34" charset="0"/>
              </a:rPr>
              <a:t>OSHA.GOV</a:t>
            </a:r>
          </a:p>
        </p:txBody>
      </p:sp>
      <p:pic>
        <p:nvPicPr>
          <p:cNvPr id="4" name="Picture 3" descr="Icon&#10;&#10;AI-generated content may be incorrect.">
            <a:extLst>
              <a:ext uri="{FF2B5EF4-FFF2-40B4-BE49-F238E27FC236}">
                <a16:creationId xmlns:a16="http://schemas.microsoft.com/office/drawing/2014/main" id="{C6B9DACA-1B28-AC50-B20F-5F4D2E69639D}"/>
              </a:ext>
            </a:extLst>
          </p:cNvPr>
          <p:cNvPicPr>
            <a:picLocks noChangeAspect="1"/>
          </p:cNvPicPr>
          <p:nvPr userDrawn="1"/>
        </p:nvPicPr>
        <p:blipFill>
          <a:blip r:embed="rId2" cstate="print">
            <a:alphaModFix amt="3000"/>
            <a:extLst>
              <a:ext uri="{28A0092B-C50C-407E-A947-70E740481C1C}">
                <a14:useLocalDpi xmlns:a14="http://schemas.microsoft.com/office/drawing/2010/main"/>
              </a:ext>
            </a:extLst>
          </a:blip>
          <a:srcRect l="4267" t="19106" r="15677" b="67213"/>
          <a:stretch>
            <a:fillRect/>
          </a:stretch>
        </p:blipFill>
        <p:spPr>
          <a:xfrm>
            <a:off x="2233629" y="-266699"/>
            <a:ext cx="9958372" cy="1701799"/>
          </a:xfrm>
          <a:prstGeom prst="rect">
            <a:avLst/>
          </a:prstGeom>
        </p:spPr>
      </p:pic>
      <p:sp>
        <p:nvSpPr>
          <p:cNvPr id="5" name="Title 1">
            <a:extLst>
              <a:ext uri="{FF2B5EF4-FFF2-40B4-BE49-F238E27FC236}">
                <a16:creationId xmlns:a16="http://schemas.microsoft.com/office/drawing/2014/main" id="{75101432-6B24-243C-C016-A3FC65708B6F}"/>
              </a:ext>
            </a:extLst>
          </p:cNvPr>
          <p:cNvSpPr>
            <a:spLocks noGrp="1"/>
          </p:cNvSpPr>
          <p:nvPr>
            <p:ph type="title"/>
          </p:nvPr>
        </p:nvSpPr>
        <p:spPr>
          <a:xfrm>
            <a:off x="885371" y="192373"/>
            <a:ext cx="10725436" cy="988332"/>
          </a:xfrm>
        </p:spPr>
        <p:txBody>
          <a:bodyPr lIns="91440" rIns="91440" anchor="b" anchorCtr="0">
            <a:normAutofit/>
          </a:bodyPr>
          <a:lstStyle>
            <a:lvl1pPr algn="l">
              <a:defRPr sz="3200" b="1" cap="none" baseline="0">
                <a:solidFill>
                  <a:schemeClr val="bg1"/>
                </a:solidFill>
                <a:latin typeface="Aptos" panose="020B0004020202020204" pitchFamily="34" charset="0"/>
              </a:defRPr>
            </a:lvl1pPr>
          </a:lstStyle>
          <a:p>
            <a:r>
              <a:rPr lang="en-US" dirty="0"/>
              <a:t>Click to edit Master title style</a:t>
            </a:r>
          </a:p>
        </p:txBody>
      </p:sp>
      <p:sp>
        <p:nvSpPr>
          <p:cNvPr id="8" name="Rectangle 7">
            <a:extLst>
              <a:ext uri="{FF2B5EF4-FFF2-40B4-BE49-F238E27FC236}">
                <a16:creationId xmlns:a16="http://schemas.microsoft.com/office/drawing/2014/main" id="{BD4F9E86-888E-51FE-95A2-869A4312A83E}"/>
              </a:ext>
            </a:extLst>
          </p:cNvPr>
          <p:cNvSpPr/>
          <p:nvPr userDrawn="1"/>
        </p:nvSpPr>
        <p:spPr>
          <a:xfrm rot="16200000" flipH="1">
            <a:off x="6055907" y="-4749621"/>
            <a:ext cx="137855" cy="12249669"/>
          </a:xfrm>
          <a:prstGeom prst="rect">
            <a:avLst/>
          </a:prstGeom>
          <a:gradFill flip="none" rotWithShape="1">
            <a:gsLst>
              <a:gs pos="0">
                <a:srgbClr val="F28420">
                  <a:alpha val="0"/>
                </a:srgbClr>
              </a:gs>
              <a:gs pos="100000">
                <a:srgbClr val="F28420">
                  <a:alpha val="0"/>
                </a:srgbClr>
              </a:gs>
              <a:gs pos="54000">
                <a:srgbClr val="F28420"/>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97397462"/>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56ED22-8E16-05DC-2A26-2D024495EB25}"/>
              </a:ext>
            </a:extLst>
          </p:cNvPr>
          <p:cNvSpPr txBox="1"/>
          <p:nvPr userDrawn="1"/>
        </p:nvSpPr>
        <p:spPr>
          <a:xfrm>
            <a:off x="5513096" y="6216260"/>
            <a:ext cx="6097712" cy="369332"/>
          </a:xfrm>
          <a:prstGeom prst="rect">
            <a:avLst/>
          </a:prstGeom>
          <a:noFill/>
        </p:spPr>
        <p:txBody>
          <a:bodyPr wrap="square">
            <a:spAutoFit/>
          </a:bodyPr>
          <a:lstStyle/>
          <a:p>
            <a:pPr algn="r"/>
            <a:r>
              <a:rPr lang="en-US" sz="1800" b="1" dirty="0">
                <a:solidFill>
                  <a:srgbClr val="0079D1"/>
                </a:solidFill>
                <a:latin typeface="Aptos" panose="020B0004020202020204" pitchFamily="34" charset="0"/>
              </a:rPr>
              <a:t>OSHA.GOV</a:t>
            </a:r>
          </a:p>
        </p:txBody>
      </p:sp>
    </p:spTree>
    <p:extLst>
      <p:ext uri="{BB962C8B-B14F-4D97-AF65-F5344CB8AC3E}">
        <p14:creationId xmlns:p14="http://schemas.microsoft.com/office/powerpoint/2010/main" val="126272811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6AEB53F-3B34-DB1D-80E2-0FDD047735DB}"/>
              </a:ext>
            </a:extLst>
          </p:cNvPr>
          <p:cNvSpPr/>
          <p:nvPr userDrawn="1"/>
        </p:nvSpPr>
        <p:spPr>
          <a:xfrm>
            <a:off x="0" y="5422900"/>
            <a:ext cx="12192000" cy="1435100"/>
          </a:xfrm>
          <a:prstGeom prst="rect">
            <a:avLst/>
          </a:prstGeom>
          <a:gradFill flip="none" rotWithShape="1">
            <a:gsLst>
              <a:gs pos="0">
                <a:srgbClr val="2A4C79"/>
              </a:gs>
              <a:gs pos="100000">
                <a:srgbClr val="13152F"/>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47816" y="601200"/>
            <a:ext cx="11292840" cy="4204800"/>
          </a:xfrm>
        </p:spPr>
        <p:txBody>
          <a:bodyPr anchor="ctr">
            <a:normAutofit/>
          </a:bodyPr>
          <a:lstStyle>
            <a:lvl1pPr>
              <a:defRPr sz="2400">
                <a:solidFill>
                  <a:schemeClr val="tx2"/>
                </a:solidFill>
              </a:defRPr>
            </a:lvl1pPr>
            <a:lvl2pPr>
              <a:buClr>
                <a:srgbClr val="00B0F0"/>
              </a:buClr>
              <a:defRPr sz="2400">
                <a:solidFill>
                  <a:schemeClr val="tx2"/>
                </a:solidFill>
              </a:defRPr>
            </a:lvl2pPr>
            <a:lvl3pPr>
              <a:buClr>
                <a:schemeClr val="bg1">
                  <a:lumMod val="65000"/>
                </a:schemeClr>
              </a:buClr>
              <a:defRPr sz="2000">
                <a:solidFill>
                  <a:schemeClr val="tx2"/>
                </a:solidFill>
              </a:defRPr>
            </a:lvl3pPr>
            <a:lvl4pPr>
              <a:buClr>
                <a:schemeClr val="accent1"/>
              </a:buClr>
              <a:defRPr sz="1800">
                <a:solidFill>
                  <a:schemeClr val="tx2"/>
                </a:solidFill>
              </a:defRPr>
            </a:lvl4pPr>
            <a:lvl5pPr>
              <a:defRPr sz="18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descr="Icon&#10;&#10;AI-generated content may be incorrect.">
            <a:extLst>
              <a:ext uri="{FF2B5EF4-FFF2-40B4-BE49-F238E27FC236}">
                <a16:creationId xmlns:a16="http://schemas.microsoft.com/office/drawing/2014/main" id="{54D6C125-DFA6-4339-4978-F55870F11592}"/>
              </a:ext>
            </a:extLst>
          </p:cNvPr>
          <p:cNvPicPr>
            <a:picLocks noChangeAspect="1"/>
          </p:cNvPicPr>
          <p:nvPr userDrawn="1"/>
        </p:nvPicPr>
        <p:blipFill>
          <a:blip r:embed="rId2" cstate="print">
            <a:alphaModFix amt="3000"/>
            <a:extLst>
              <a:ext uri="{28A0092B-C50C-407E-A947-70E740481C1C}">
                <a14:useLocalDpi xmlns:a14="http://schemas.microsoft.com/office/drawing/2010/main"/>
              </a:ext>
            </a:extLst>
          </a:blip>
          <a:srcRect l="4267" t="19106" r="15677" b="67213"/>
          <a:stretch>
            <a:fillRect/>
          </a:stretch>
        </p:blipFill>
        <p:spPr>
          <a:xfrm>
            <a:off x="2291298" y="5468620"/>
            <a:ext cx="9958372" cy="1701799"/>
          </a:xfrm>
          <a:prstGeom prst="rect">
            <a:avLst/>
          </a:prstGeom>
        </p:spPr>
      </p:pic>
      <p:sp>
        <p:nvSpPr>
          <p:cNvPr id="2" name="Title 1"/>
          <p:cNvSpPr>
            <a:spLocks noGrp="1"/>
          </p:cNvSpPr>
          <p:nvPr>
            <p:ph type="title"/>
          </p:nvPr>
        </p:nvSpPr>
        <p:spPr>
          <a:xfrm>
            <a:off x="581192" y="5754663"/>
            <a:ext cx="4909445" cy="689514"/>
          </a:xfrm>
        </p:spPr>
        <p:txBody>
          <a:bodyPr anchor="ctr">
            <a:normAutofit/>
          </a:bodyPr>
          <a:lstStyle>
            <a:lvl1pPr algn="l">
              <a:defRPr sz="2800" b="1" cap="none" baseline="0">
                <a:solidFill>
                  <a:schemeClr val="bg1"/>
                </a:solidFill>
                <a:latin typeface="Aptos" panose="020B0004020202020204" pitchFamily="34" charset="0"/>
              </a:defRPr>
            </a:lvl1pPr>
          </a:lstStyle>
          <a:p>
            <a:r>
              <a:rPr lang="en-US" dirty="0"/>
              <a:t>Click to edit Master title style</a:t>
            </a:r>
          </a:p>
        </p:txBody>
      </p:sp>
      <p:sp>
        <p:nvSpPr>
          <p:cNvPr id="4" name="Text Placeholder 3"/>
          <p:cNvSpPr>
            <a:spLocks noGrp="1"/>
          </p:cNvSpPr>
          <p:nvPr>
            <p:ph type="body" sz="half" idx="2"/>
          </p:nvPr>
        </p:nvSpPr>
        <p:spPr>
          <a:xfrm>
            <a:off x="5740824" y="5754663"/>
            <a:ext cx="5999832" cy="689515"/>
          </a:xfrm>
        </p:spPr>
        <p:txBody>
          <a:bodyPr anchor="ctr">
            <a:normAutofit/>
          </a:bodyPr>
          <a:lstStyle>
            <a:lvl1pPr marL="0" indent="0" algn="r">
              <a:buNone/>
              <a:defRPr sz="18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9" name="Rectangle 8">
            <a:extLst>
              <a:ext uri="{FF2B5EF4-FFF2-40B4-BE49-F238E27FC236}">
                <a16:creationId xmlns:a16="http://schemas.microsoft.com/office/drawing/2014/main" id="{144C2FBD-94A7-6AFA-6129-2DE618A596D2}"/>
              </a:ext>
            </a:extLst>
          </p:cNvPr>
          <p:cNvSpPr/>
          <p:nvPr userDrawn="1"/>
        </p:nvSpPr>
        <p:spPr>
          <a:xfrm rot="16200000" flipH="1">
            <a:off x="6025308" y="-635006"/>
            <a:ext cx="137855" cy="12249669"/>
          </a:xfrm>
          <a:prstGeom prst="rect">
            <a:avLst/>
          </a:prstGeom>
          <a:gradFill flip="none" rotWithShape="1">
            <a:gsLst>
              <a:gs pos="0">
                <a:srgbClr val="F28420">
                  <a:alpha val="0"/>
                </a:srgbClr>
              </a:gs>
              <a:gs pos="100000">
                <a:srgbClr val="F28420">
                  <a:alpha val="0"/>
                </a:srgbClr>
              </a:gs>
              <a:gs pos="54000">
                <a:srgbClr val="F28420"/>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03892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800" b="1" cap="none" baseline="0">
                <a:solidFill>
                  <a:schemeClr val="accent1"/>
                </a:solidFill>
                <a:latin typeface="Aptos" panose="020B0004020202020204" pitchFamily="34" charset="0"/>
              </a:defRPr>
            </a:lvl1pPr>
          </a:lstStyle>
          <a:p>
            <a:r>
              <a:rPr lang="en-US" dirty="0"/>
              <a:t>Click to edit Master title style</a:t>
            </a:r>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600">
                <a:latin typeface="Aptos" panose="020B00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1192931681"/>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33402064"/>
      </p:ext>
    </p:extLst>
  </p:cSld>
  <p:clrMap bg1="lt1" tx1="dk1" bg2="lt2" tx2="dk2" accent1="accent1" accent2="accent2" accent3="accent3" accent4="accent4" accent5="accent5" accent6="accent6" hlink="hlink" folHlink="folHlink"/>
  <p:sldLayoutIdLst>
    <p:sldLayoutId id="214748367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defTabSz="457200" rtl="0" eaLnBrk="1" latinLnBrk="0" hangingPunct="1">
        <a:spcBef>
          <a:spcPct val="0"/>
        </a:spcBef>
        <a:buNone/>
        <a:defRPr sz="3200" b="1" i="0" kern="1200" cap="none" baseline="0">
          <a:solidFill>
            <a:schemeClr val="bg1"/>
          </a:solidFill>
          <a:latin typeface="Aptos" panose="020B00040202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rgbClr val="0079D1"/>
        </a:buClr>
        <a:buSzPct val="92000"/>
        <a:buFont typeface="Wingdings 2" panose="05020102010507070707" pitchFamily="18" charset="2"/>
        <a:buChar char=""/>
        <a:defRPr sz="2400" kern="1200">
          <a:solidFill>
            <a:schemeClr val="tx2"/>
          </a:solidFill>
          <a:latin typeface="Aptos" panose="020B0004020202020204" pitchFamily="34" charset="0"/>
          <a:ea typeface="+mn-ea"/>
          <a:cs typeface="+mn-cs"/>
        </a:defRPr>
      </a:lvl1pPr>
      <a:lvl2pPr marL="630000" indent="-306000" algn="l" defTabSz="457200" rtl="0" eaLnBrk="1" latinLnBrk="0" hangingPunct="1">
        <a:spcBef>
          <a:spcPct val="20000"/>
        </a:spcBef>
        <a:spcAft>
          <a:spcPts val="600"/>
        </a:spcAft>
        <a:buClr>
          <a:srgbClr val="00B0F0"/>
        </a:buClr>
        <a:buSzPct val="92000"/>
        <a:buFont typeface="Wingdings 2" panose="05020102010507070707" pitchFamily="18" charset="2"/>
        <a:buChar char=""/>
        <a:defRPr sz="2400" kern="1200">
          <a:solidFill>
            <a:schemeClr val="tx2"/>
          </a:solidFill>
          <a:latin typeface="Aptos" panose="020B0004020202020204" pitchFamily="34" charset="0"/>
          <a:ea typeface="+mn-ea"/>
          <a:cs typeface="+mn-cs"/>
        </a:defRPr>
      </a:lvl2pPr>
      <a:lvl3pPr marL="900000" indent="-270000" algn="l" defTabSz="457200" rtl="0" eaLnBrk="1" latinLnBrk="0" hangingPunct="1">
        <a:spcBef>
          <a:spcPct val="20000"/>
        </a:spcBef>
        <a:spcAft>
          <a:spcPts val="600"/>
        </a:spcAft>
        <a:buClr>
          <a:schemeClr val="bg1">
            <a:lumMod val="65000"/>
          </a:schemeClr>
        </a:buClr>
        <a:buSzPct val="92000"/>
        <a:buFont typeface="Wingdings 2" panose="05020102010507070707" pitchFamily="18" charset="2"/>
        <a:buChar char=""/>
        <a:defRPr sz="2000" kern="1200">
          <a:solidFill>
            <a:schemeClr val="tx2"/>
          </a:solidFill>
          <a:latin typeface="Aptos" panose="020B0004020202020204" pitchFamily="34" charset="0"/>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2"/>
          </a:solidFill>
          <a:latin typeface="Aptos" panose="020B0004020202020204" pitchFamily="34" charset="0"/>
          <a:ea typeface="+mn-ea"/>
          <a:cs typeface="+mn-cs"/>
        </a:defRPr>
      </a:lvl4pPr>
      <a:lvl5pPr marL="1602000" indent="-234000" algn="l" defTabSz="457200" rtl="0" eaLnBrk="1" latinLnBrk="0" hangingPunct="1">
        <a:spcBef>
          <a:spcPct val="20000"/>
        </a:spcBef>
        <a:spcAft>
          <a:spcPts val="600"/>
        </a:spcAft>
        <a:buClr>
          <a:srgbClr val="0079D1"/>
        </a:buClr>
        <a:buSzPct val="92000"/>
        <a:buFont typeface="Wingdings 2" panose="05020102010507070707" pitchFamily="18" charset="2"/>
        <a:buChar char=""/>
        <a:defRPr sz="1800" kern="1200">
          <a:solidFill>
            <a:schemeClr val="tx2"/>
          </a:solidFill>
          <a:latin typeface="Aptos" panose="020B0004020202020204" pitchFamily="34" charset="0"/>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osha.gov/hazcom" TargetMode="External"/><Relationship Id="rId2" Type="http://schemas.openxmlformats.org/officeDocument/2006/relationships/hyperlink" Target="https://www.osha.gov/sites/default/files/HCS_Redline_RegText_Appendice_Jan13_2026_508compliant.pdf" TargetMode="External"/><Relationship Id="rId1" Type="http://schemas.openxmlformats.org/officeDocument/2006/relationships/slideLayout" Target="../slideLayouts/slideLayout2.xml"/><Relationship Id="rId4" Type="http://schemas.openxmlformats.org/officeDocument/2006/relationships/hyperlink" Target="https://www.osha.gov/hazcom/rulemaking"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hyperlink" Target="http://www.osha.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osha.gov/enforcement/directives/archive/publicationdate" TargetMode="External"/><Relationship Id="rId2" Type="http://schemas.openxmlformats.org/officeDocument/2006/relationships/hyperlink" Target="https://www.osha.gov/sites/default/files/enforcement/directives/CPL-02-02-079_0.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683899" y="2757149"/>
            <a:ext cx="8824201" cy="1343702"/>
          </a:xfrm>
        </p:spPr>
        <p:txBody>
          <a:bodyPr>
            <a:normAutofit fontScale="90000"/>
          </a:bodyPr>
          <a:lstStyle/>
          <a:p>
            <a:pPr algn="ctr"/>
            <a:r>
              <a:rPr lang="en-US" dirty="0"/>
              <a:t>The Hazard Communication Standard</a:t>
            </a:r>
            <a:br>
              <a:rPr lang="en-US" dirty="0"/>
            </a:br>
            <a:br>
              <a:rPr lang="en-US" dirty="0"/>
            </a:br>
            <a:r>
              <a:rPr lang="en-US" dirty="0"/>
              <a:t>SDS Requirements Supporting Emergency Responders</a:t>
            </a:r>
            <a:br>
              <a:rPr lang="en-US" dirty="0"/>
            </a:br>
            <a:br>
              <a:rPr lang="en-US" dirty="0"/>
            </a:br>
            <a:endParaRPr dirty="0"/>
          </a:p>
        </p:txBody>
      </p:sp>
      <p:sp>
        <p:nvSpPr>
          <p:cNvPr id="30" name="Title 2">
            <a:extLst>
              <a:ext uri="{FF2B5EF4-FFF2-40B4-BE49-F238E27FC236}">
                <a16:creationId xmlns:a16="http://schemas.microsoft.com/office/drawing/2014/main" id="{7402DB51-D116-E814-8F4B-10058B3BA40A}"/>
              </a:ext>
            </a:extLst>
          </p:cNvPr>
          <p:cNvSpPr txBox="1">
            <a:spLocks/>
          </p:cNvSpPr>
          <p:nvPr/>
        </p:nvSpPr>
        <p:spPr>
          <a:xfrm>
            <a:off x="1143000" y="3429000"/>
            <a:ext cx="8824201" cy="1343702"/>
          </a:xfrm>
          <a:prstGeom prst="rect">
            <a:avLst/>
          </a:prstGeom>
          <a:effectLst/>
        </p:spPr>
        <p:txBody>
          <a:bodyPr vert="horz" lIns="91440" tIns="45720" rIns="91440" bIns="45720" rtlCol="0" anchor="b">
            <a:noAutofit/>
          </a:bodyPr>
          <a:lstStyle>
            <a:lvl1pPr algn="l" defTabSz="457200" rtl="0" eaLnBrk="1" latinLnBrk="0" hangingPunct="1">
              <a:lnSpc>
                <a:spcPct val="90000"/>
              </a:lnSpc>
              <a:spcBef>
                <a:spcPct val="0"/>
              </a:spcBef>
              <a:buNone/>
              <a:defRPr sz="3600" b="1" i="0" kern="1200" cap="none" baseline="0">
                <a:solidFill>
                  <a:schemeClr val="bg1"/>
                </a:solidFill>
                <a:latin typeface="Aptos" panose="020B00040202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br>
              <a:rPr lang="en-US" sz="2000" dirty="0"/>
            </a:br>
            <a:br>
              <a:rPr lang="en-US" sz="2000" dirty="0"/>
            </a:br>
            <a:r>
              <a:rPr lang="en-US" sz="2000" dirty="0"/>
              <a:t>Dalton L. Moore MS, CSP</a:t>
            </a:r>
            <a:br>
              <a:rPr lang="en-US" sz="2000" dirty="0"/>
            </a:br>
            <a:r>
              <a:rPr lang="en-US" sz="2000" dirty="0"/>
              <a:t>OSHA Directorate of Enforcement Programs</a:t>
            </a:r>
            <a:br>
              <a:rPr lang="en-US" sz="2000" dirty="0"/>
            </a:br>
            <a:r>
              <a:rPr lang="en-US" sz="2000" dirty="0"/>
              <a:t>Office of Health Enforcement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7FECB-0A2E-89D9-5906-B61C76C69167}"/>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2DA113B-A4F9-5D83-D855-5689392AFA1A}"/>
              </a:ext>
            </a:extLst>
          </p:cNvPr>
          <p:cNvSpPr>
            <a:spLocks noGrp="1"/>
          </p:cNvSpPr>
          <p:nvPr>
            <p:ph idx="1"/>
          </p:nvPr>
        </p:nvSpPr>
        <p:spPr>
          <a:xfrm>
            <a:off x="524982" y="1482547"/>
            <a:ext cx="11085825" cy="4987526"/>
          </a:xfrm>
        </p:spPr>
        <p:txBody>
          <a:bodyPr>
            <a:noAutofit/>
          </a:bodyPr>
          <a:lstStyle/>
          <a:p>
            <a:pPr marL="0" indent="0" algn="ctr">
              <a:buNone/>
            </a:pPr>
            <a:r>
              <a:rPr lang="en-US" sz="2200" dirty="0"/>
              <a:t>These sections provide immediate identification and hazard insights:</a:t>
            </a:r>
          </a:p>
          <a:p>
            <a:pPr lvl="0"/>
            <a:r>
              <a:rPr lang="en-US" sz="2200" b="1" dirty="0"/>
              <a:t>Section 1: Identification</a:t>
            </a:r>
            <a:r>
              <a:rPr lang="en-US" sz="2200" dirty="0"/>
              <a:t> </a:t>
            </a:r>
          </a:p>
          <a:p>
            <a:pPr lvl="1"/>
            <a:r>
              <a:rPr lang="en-US" sz="2200" dirty="0"/>
              <a:t>Includes the emergency phone number for the responsible party.</a:t>
            </a:r>
          </a:p>
          <a:p>
            <a:pPr lvl="1"/>
            <a:r>
              <a:rPr lang="en-US" sz="2200" dirty="0"/>
              <a:t>This number should connect to a knowledgeable person able to provide additional information, potentially through a contracted service like </a:t>
            </a:r>
            <a:r>
              <a:rPr lang="en-US" sz="2200" dirty="0" err="1"/>
              <a:t>Chemtrec</a:t>
            </a:r>
            <a:r>
              <a:rPr lang="en-US" sz="2200" dirty="0"/>
              <a:t>.</a:t>
            </a:r>
          </a:p>
          <a:p>
            <a:pPr lvl="0"/>
            <a:r>
              <a:rPr lang="en-US" sz="2200" b="1" dirty="0"/>
              <a:t>Section 2: Hazard(s) Identification</a:t>
            </a:r>
            <a:r>
              <a:rPr lang="en-US" sz="2200" dirty="0"/>
              <a:t> </a:t>
            </a:r>
          </a:p>
          <a:p>
            <a:pPr lvl="1"/>
            <a:r>
              <a:rPr lang="en-US" sz="2200" dirty="0"/>
              <a:t>Provides the hazard classification (class and category), signal word, hazard statement(s), symbol(s) (pictograms without the border), and precautionary statement(s).</a:t>
            </a:r>
          </a:p>
          <a:p>
            <a:pPr lvl="1"/>
            <a:r>
              <a:rPr lang="en-US" sz="2200" dirty="0"/>
              <a:t>Requires the listing of Hazards Not Otherwise Classified (HNOC) identified during classification, which is vital for comprehensive emergency planning.</a:t>
            </a:r>
          </a:p>
          <a:p>
            <a:endParaRPr sz="2000" dirty="0"/>
          </a:p>
        </p:txBody>
      </p:sp>
      <p:sp>
        <p:nvSpPr>
          <p:cNvPr id="3" name="Title 2">
            <a:extLst>
              <a:ext uri="{FF2B5EF4-FFF2-40B4-BE49-F238E27FC236}">
                <a16:creationId xmlns:a16="http://schemas.microsoft.com/office/drawing/2014/main" id="{EA50AC4A-B259-F7D7-4AAF-AB861F234DB7}"/>
              </a:ext>
            </a:extLst>
          </p:cNvPr>
          <p:cNvSpPr>
            <a:spLocks noGrp="1"/>
          </p:cNvSpPr>
          <p:nvPr>
            <p:ph type="title"/>
          </p:nvPr>
        </p:nvSpPr>
        <p:spPr/>
        <p:txBody>
          <a:bodyPr>
            <a:normAutofit/>
          </a:bodyPr>
          <a:lstStyle/>
          <a:p>
            <a:r>
              <a:rPr lang="en-US" dirty="0"/>
              <a:t>Critical SDS Sections for Emergency Response</a:t>
            </a:r>
            <a:endParaRPr dirty="0"/>
          </a:p>
        </p:txBody>
      </p:sp>
      <p:sp>
        <p:nvSpPr>
          <p:cNvPr id="6" name="Content Placeholder 1">
            <a:extLst>
              <a:ext uri="{FF2B5EF4-FFF2-40B4-BE49-F238E27FC236}">
                <a16:creationId xmlns:a16="http://schemas.microsoft.com/office/drawing/2014/main" id="{C9084CF5-8084-356D-513F-279CABD72F0D}"/>
              </a:ext>
            </a:extLst>
          </p:cNvPr>
          <p:cNvSpPr txBox="1">
            <a:spLocks/>
          </p:cNvSpPr>
          <p:nvPr/>
        </p:nvSpPr>
        <p:spPr>
          <a:xfrm>
            <a:off x="5987145" y="1482547"/>
            <a:ext cx="5462163" cy="4433344"/>
          </a:xfrm>
          <a:prstGeom prst="rect">
            <a:avLst/>
          </a:prstGeom>
        </p:spPr>
        <p:txBody>
          <a:bodyPr vert="horz" lIns="91440" tIns="45720" rIns="91440" bIns="45720" rtlCol="0" anchor="t" anchorCtr="0">
            <a:noAutofit/>
          </a:bodyPr>
          <a:lstStyle>
            <a:lvl1pPr marL="306000" indent="-306000" algn="l" defTabSz="457200" rtl="0" eaLnBrk="1" latinLnBrk="0" hangingPunct="1">
              <a:spcBef>
                <a:spcPct val="20000"/>
              </a:spcBef>
              <a:spcAft>
                <a:spcPts val="600"/>
              </a:spcAft>
              <a:buClr>
                <a:srgbClr val="F28420"/>
              </a:buClr>
              <a:buSzPct val="92000"/>
              <a:buFont typeface="Wingdings 2" panose="05020102010507070707" pitchFamily="18" charset="2"/>
              <a:buChar char=""/>
              <a:defRPr sz="2400" kern="1200">
                <a:solidFill>
                  <a:schemeClr val="tx2"/>
                </a:solidFill>
                <a:latin typeface="Aptos" panose="020B0004020202020204" pitchFamily="34" charset="0"/>
                <a:ea typeface="+mn-ea"/>
                <a:cs typeface="+mn-cs"/>
              </a:defRPr>
            </a:lvl1pPr>
            <a:lvl2pPr marL="630000" indent="-306000" algn="l" defTabSz="457200" rtl="0" eaLnBrk="1" latinLnBrk="0" hangingPunct="1">
              <a:spcBef>
                <a:spcPct val="20000"/>
              </a:spcBef>
              <a:spcAft>
                <a:spcPts val="600"/>
              </a:spcAft>
              <a:buClr>
                <a:srgbClr val="0079D1"/>
              </a:buClr>
              <a:buSzPct val="92000"/>
              <a:buFont typeface="Wingdings 2" panose="05020102010507070707" pitchFamily="18" charset="2"/>
              <a:buChar char=""/>
              <a:defRPr sz="2400" kern="1200">
                <a:solidFill>
                  <a:schemeClr val="tx2"/>
                </a:solidFill>
                <a:latin typeface="Aptos" panose="020B0004020202020204" pitchFamily="34" charset="0"/>
                <a:ea typeface="+mn-ea"/>
                <a:cs typeface="+mn-cs"/>
              </a:defRPr>
            </a:lvl2pPr>
            <a:lvl3pPr marL="900000" indent="-270000" algn="l" defTabSz="457200" rtl="0" eaLnBrk="1" latinLnBrk="0" hangingPunct="1">
              <a:spcBef>
                <a:spcPct val="20000"/>
              </a:spcBef>
              <a:spcAft>
                <a:spcPts val="600"/>
              </a:spcAft>
              <a:buClr>
                <a:srgbClr val="00B0F0"/>
              </a:buClr>
              <a:buSzPct val="92000"/>
              <a:buFont typeface="Wingdings 2" panose="05020102010507070707" pitchFamily="18" charset="2"/>
              <a:buChar char=""/>
              <a:defRPr sz="2000" kern="1200">
                <a:solidFill>
                  <a:schemeClr val="tx2"/>
                </a:solidFill>
                <a:latin typeface="Aptos" panose="020B0004020202020204" pitchFamily="34" charset="0"/>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2"/>
                </a:solidFill>
                <a:latin typeface="Aptos" panose="020B0004020202020204" pitchFamily="34" charset="0"/>
                <a:ea typeface="+mn-ea"/>
                <a:cs typeface="+mn-cs"/>
              </a:defRPr>
            </a:lvl4pPr>
            <a:lvl5pPr marL="1602000" indent="-234000" algn="l" defTabSz="457200" rtl="0" eaLnBrk="1" latinLnBrk="0" hangingPunct="1">
              <a:spcBef>
                <a:spcPct val="20000"/>
              </a:spcBef>
              <a:spcAft>
                <a:spcPts val="600"/>
              </a:spcAft>
              <a:buClr>
                <a:srgbClr val="0079D1"/>
              </a:buClr>
              <a:buSzPct val="92000"/>
              <a:buFont typeface="Wingdings 2" panose="05020102010507070707" pitchFamily="18" charset="2"/>
              <a:buChar char=""/>
              <a:defRPr sz="1800" kern="1200">
                <a:solidFill>
                  <a:schemeClr val="tx2"/>
                </a:solidFill>
                <a:latin typeface="Aptos" panose="020B0004020202020204" pitchFamily="34" charset="0"/>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endParaRPr lang="en-US" sz="2000" dirty="0">
              <a:solidFill>
                <a:schemeClr val="tx1"/>
              </a:solidFill>
            </a:endParaRPr>
          </a:p>
        </p:txBody>
      </p:sp>
    </p:spTree>
    <p:extLst>
      <p:ext uri="{BB962C8B-B14F-4D97-AF65-F5344CB8AC3E}">
        <p14:creationId xmlns:p14="http://schemas.microsoft.com/office/powerpoint/2010/main" val="4087815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70215-FB50-41A8-86F3-5FD3E55FEBA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8291294-6065-CADB-0056-F6CD2517EA63}"/>
              </a:ext>
            </a:extLst>
          </p:cNvPr>
          <p:cNvSpPr>
            <a:spLocks noGrp="1"/>
          </p:cNvSpPr>
          <p:nvPr>
            <p:ph idx="1"/>
          </p:nvPr>
        </p:nvSpPr>
        <p:spPr>
          <a:xfrm>
            <a:off x="524982" y="1482547"/>
            <a:ext cx="11209818" cy="5375454"/>
          </a:xfrm>
        </p:spPr>
        <p:txBody>
          <a:bodyPr>
            <a:noAutofit/>
          </a:bodyPr>
          <a:lstStyle/>
          <a:p>
            <a:pPr marL="0" indent="0" algn="ctr">
              <a:buNone/>
            </a:pPr>
            <a:r>
              <a:rPr lang="en-US" sz="2000" dirty="0"/>
              <a:t>These sections guide initial response actions:</a:t>
            </a:r>
          </a:p>
          <a:p>
            <a:pPr lvl="0"/>
            <a:r>
              <a:rPr lang="en-US" sz="2000" b="1" dirty="0"/>
              <a:t>Section 4: First-aid measures</a:t>
            </a:r>
            <a:r>
              <a:rPr lang="en-US" sz="2000" dirty="0"/>
              <a:t> </a:t>
            </a:r>
          </a:p>
          <a:p>
            <a:pPr lvl="1"/>
            <a:r>
              <a:rPr lang="en-US" sz="2000" dirty="0"/>
              <a:t>Clearly outlines necessary first-aid measures based on routes of exposure (inhalation, skin, eye contact, ingestion).</a:t>
            </a:r>
          </a:p>
          <a:p>
            <a:pPr lvl="1"/>
            <a:r>
              <a:rPr lang="en-US" sz="2000" dirty="0"/>
              <a:t>Describes the most important symptoms (acute and delayed).</a:t>
            </a:r>
          </a:p>
          <a:p>
            <a:pPr lvl="1"/>
            <a:r>
              <a:rPr lang="en-US" sz="2000" dirty="0"/>
              <a:t>Indicates whether immediate medical attention or special treatment is needed, directly guiding initial medical response.</a:t>
            </a:r>
          </a:p>
          <a:p>
            <a:pPr lvl="0"/>
            <a:r>
              <a:rPr lang="en-US" sz="2000" b="1" dirty="0"/>
              <a:t>Section 5: Fire-fighting measures</a:t>
            </a:r>
            <a:r>
              <a:rPr lang="en-US" sz="2000" dirty="0"/>
              <a:t> </a:t>
            </a:r>
          </a:p>
          <a:p>
            <a:pPr lvl="1"/>
            <a:r>
              <a:rPr lang="en-US" sz="2000" dirty="0"/>
              <a:t>Specifies suitable and unsuitable extinguishing media.</a:t>
            </a:r>
          </a:p>
          <a:p>
            <a:pPr lvl="1"/>
            <a:r>
              <a:rPr lang="en-US" sz="2000" dirty="0"/>
              <a:t>Identifies specific hazards arising from the combustion of the material.</a:t>
            </a:r>
          </a:p>
          <a:p>
            <a:pPr lvl="1"/>
            <a:r>
              <a:rPr lang="en-US" sz="2000" dirty="0"/>
              <a:t>Details the required Personal Protective Equipment (PPE) and precautions for firefighters. This information is indispensable for safely tackling fires involving hazardous materials.</a:t>
            </a:r>
          </a:p>
          <a:p>
            <a:endParaRPr sz="2000" dirty="0"/>
          </a:p>
        </p:txBody>
      </p:sp>
      <p:sp>
        <p:nvSpPr>
          <p:cNvPr id="3" name="Title 2">
            <a:extLst>
              <a:ext uri="{FF2B5EF4-FFF2-40B4-BE49-F238E27FC236}">
                <a16:creationId xmlns:a16="http://schemas.microsoft.com/office/drawing/2014/main" id="{24D76ADB-650C-7FAE-F4EC-1E803F7AE46B}"/>
              </a:ext>
            </a:extLst>
          </p:cNvPr>
          <p:cNvSpPr>
            <a:spLocks noGrp="1"/>
          </p:cNvSpPr>
          <p:nvPr>
            <p:ph type="title"/>
          </p:nvPr>
        </p:nvSpPr>
        <p:spPr/>
        <p:txBody>
          <a:bodyPr>
            <a:normAutofit/>
          </a:bodyPr>
          <a:lstStyle/>
          <a:p>
            <a:r>
              <a:rPr lang="en-US" dirty="0"/>
              <a:t>Critical SDS Sections for Emergency Response (cont.)</a:t>
            </a:r>
            <a:endParaRPr dirty="0"/>
          </a:p>
        </p:txBody>
      </p:sp>
      <p:sp>
        <p:nvSpPr>
          <p:cNvPr id="6" name="Content Placeholder 1">
            <a:extLst>
              <a:ext uri="{FF2B5EF4-FFF2-40B4-BE49-F238E27FC236}">
                <a16:creationId xmlns:a16="http://schemas.microsoft.com/office/drawing/2014/main" id="{A0AF4CBC-AC1E-E93F-33AF-76FB7F40746D}"/>
              </a:ext>
            </a:extLst>
          </p:cNvPr>
          <p:cNvSpPr txBox="1">
            <a:spLocks/>
          </p:cNvSpPr>
          <p:nvPr/>
        </p:nvSpPr>
        <p:spPr>
          <a:xfrm>
            <a:off x="5987145" y="1482547"/>
            <a:ext cx="5462163" cy="5375454"/>
          </a:xfrm>
          <a:prstGeom prst="rect">
            <a:avLst/>
          </a:prstGeom>
        </p:spPr>
        <p:txBody>
          <a:bodyPr vert="horz" lIns="91440" tIns="45720" rIns="91440" bIns="45720" rtlCol="0" anchor="t" anchorCtr="0">
            <a:noAutofit/>
          </a:bodyPr>
          <a:lstStyle>
            <a:lvl1pPr marL="306000" indent="-306000" algn="l" defTabSz="457200" rtl="0" eaLnBrk="1" latinLnBrk="0" hangingPunct="1">
              <a:spcBef>
                <a:spcPct val="20000"/>
              </a:spcBef>
              <a:spcAft>
                <a:spcPts val="600"/>
              </a:spcAft>
              <a:buClr>
                <a:srgbClr val="F28420"/>
              </a:buClr>
              <a:buSzPct val="92000"/>
              <a:buFont typeface="Wingdings 2" panose="05020102010507070707" pitchFamily="18" charset="2"/>
              <a:buChar char=""/>
              <a:defRPr sz="2400" kern="1200">
                <a:solidFill>
                  <a:schemeClr val="tx2"/>
                </a:solidFill>
                <a:latin typeface="Aptos" panose="020B0004020202020204" pitchFamily="34" charset="0"/>
                <a:ea typeface="+mn-ea"/>
                <a:cs typeface="+mn-cs"/>
              </a:defRPr>
            </a:lvl1pPr>
            <a:lvl2pPr marL="630000" indent="-306000" algn="l" defTabSz="457200" rtl="0" eaLnBrk="1" latinLnBrk="0" hangingPunct="1">
              <a:spcBef>
                <a:spcPct val="20000"/>
              </a:spcBef>
              <a:spcAft>
                <a:spcPts val="600"/>
              </a:spcAft>
              <a:buClr>
                <a:srgbClr val="0079D1"/>
              </a:buClr>
              <a:buSzPct val="92000"/>
              <a:buFont typeface="Wingdings 2" panose="05020102010507070707" pitchFamily="18" charset="2"/>
              <a:buChar char=""/>
              <a:defRPr sz="2400" kern="1200">
                <a:solidFill>
                  <a:schemeClr val="tx2"/>
                </a:solidFill>
                <a:latin typeface="Aptos" panose="020B0004020202020204" pitchFamily="34" charset="0"/>
                <a:ea typeface="+mn-ea"/>
                <a:cs typeface="+mn-cs"/>
              </a:defRPr>
            </a:lvl2pPr>
            <a:lvl3pPr marL="900000" indent="-270000" algn="l" defTabSz="457200" rtl="0" eaLnBrk="1" latinLnBrk="0" hangingPunct="1">
              <a:spcBef>
                <a:spcPct val="20000"/>
              </a:spcBef>
              <a:spcAft>
                <a:spcPts val="600"/>
              </a:spcAft>
              <a:buClr>
                <a:srgbClr val="00B0F0"/>
              </a:buClr>
              <a:buSzPct val="92000"/>
              <a:buFont typeface="Wingdings 2" panose="05020102010507070707" pitchFamily="18" charset="2"/>
              <a:buChar char=""/>
              <a:defRPr sz="2000" kern="1200">
                <a:solidFill>
                  <a:schemeClr val="tx2"/>
                </a:solidFill>
                <a:latin typeface="Aptos" panose="020B0004020202020204" pitchFamily="34" charset="0"/>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2"/>
                </a:solidFill>
                <a:latin typeface="Aptos" panose="020B0004020202020204" pitchFamily="34" charset="0"/>
                <a:ea typeface="+mn-ea"/>
                <a:cs typeface="+mn-cs"/>
              </a:defRPr>
            </a:lvl4pPr>
            <a:lvl5pPr marL="1602000" indent="-234000" algn="l" defTabSz="457200" rtl="0" eaLnBrk="1" latinLnBrk="0" hangingPunct="1">
              <a:spcBef>
                <a:spcPct val="20000"/>
              </a:spcBef>
              <a:spcAft>
                <a:spcPts val="600"/>
              </a:spcAft>
              <a:buClr>
                <a:srgbClr val="0079D1"/>
              </a:buClr>
              <a:buSzPct val="92000"/>
              <a:buFont typeface="Wingdings 2" panose="05020102010507070707" pitchFamily="18" charset="2"/>
              <a:buChar char=""/>
              <a:defRPr sz="1800" kern="1200">
                <a:solidFill>
                  <a:schemeClr val="tx2"/>
                </a:solidFill>
                <a:latin typeface="Aptos" panose="020B0004020202020204" pitchFamily="34" charset="0"/>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endParaRPr lang="en-US" sz="2000" dirty="0">
              <a:solidFill>
                <a:schemeClr val="tx1"/>
              </a:solidFill>
            </a:endParaRPr>
          </a:p>
        </p:txBody>
      </p:sp>
    </p:spTree>
    <p:extLst>
      <p:ext uri="{BB962C8B-B14F-4D97-AF65-F5344CB8AC3E}">
        <p14:creationId xmlns:p14="http://schemas.microsoft.com/office/powerpoint/2010/main" val="128877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60AD0-774C-B8E2-FC95-6F2C72897BF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02506-C685-D9E6-DACE-B2EF911AAA0B}"/>
              </a:ext>
            </a:extLst>
          </p:cNvPr>
          <p:cNvSpPr>
            <a:spLocks noGrp="1"/>
          </p:cNvSpPr>
          <p:nvPr>
            <p:ph idx="1"/>
          </p:nvPr>
        </p:nvSpPr>
        <p:spPr>
          <a:xfrm>
            <a:off x="633920" y="1618835"/>
            <a:ext cx="10976887" cy="5046792"/>
          </a:xfrm>
        </p:spPr>
        <p:txBody>
          <a:bodyPr>
            <a:normAutofit fontScale="92500" lnSpcReduction="10000"/>
          </a:bodyPr>
          <a:lstStyle/>
          <a:p>
            <a:pPr marL="0" indent="0" algn="ctr">
              <a:buNone/>
            </a:pPr>
            <a:r>
              <a:rPr lang="en-US" dirty="0"/>
              <a:t>These sections detail containment and protection strategies:</a:t>
            </a:r>
            <a:endParaRPr lang="en-US" sz="2000" dirty="0"/>
          </a:p>
          <a:p>
            <a:pPr lvl="0"/>
            <a:r>
              <a:rPr lang="en-US" b="1" dirty="0"/>
              <a:t>Section 6: Accidental release measures</a:t>
            </a:r>
            <a:r>
              <a:rPr lang="en-US" dirty="0"/>
              <a:t> </a:t>
            </a:r>
            <a:endParaRPr lang="en-US" sz="2000" dirty="0"/>
          </a:p>
          <a:p>
            <a:pPr lvl="1"/>
            <a:r>
              <a:rPr lang="en-US" dirty="0"/>
              <a:t>Provides critical instructions on personal precautions, protective equipment, and emergency procedures.</a:t>
            </a:r>
            <a:endParaRPr lang="en-US" sz="2000" dirty="0"/>
          </a:p>
          <a:p>
            <a:pPr lvl="1"/>
            <a:r>
              <a:rPr lang="en-US" dirty="0"/>
              <a:t>Covers methods and materials for containment and cleaning up spills and releases. This section is directly relevant to managing oil spills and hazardous material releases.</a:t>
            </a:r>
            <a:endParaRPr lang="en-US" sz="2000" dirty="0"/>
          </a:p>
          <a:p>
            <a:pPr lvl="0"/>
            <a:r>
              <a:rPr lang="en-US" b="1" dirty="0"/>
              <a:t>Section 8: Exposure controls/personal protection</a:t>
            </a:r>
            <a:r>
              <a:rPr lang="en-US" dirty="0"/>
              <a:t> </a:t>
            </a:r>
            <a:endParaRPr lang="en-US" sz="2000" dirty="0"/>
          </a:p>
          <a:p>
            <a:pPr lvl="1"/>
            <a:r>
              <a:rPr lang="en-US" dirty="0"/>
              <a:t>Lists OSHA Permissible Exposure Limits (PEL), ACGIH Threshold Limit Values (TLV), and other recommended exposure limits.</a:t>
            </a:r>
            <a:endParaRPr lang="en-US" sz="2000" dirty="0"/>
          </a:p>
          <a:p>
            <a:pPr lvl="1"/>
            <a:r>
              <a:rPr lang="en-US" dirty="0"/>
              <a:t>Describes appropriate engineering controls and individual protection measures, such as PPE, which aids responders in selecting the correct gear to protect themselves.</a:t>
            </a:r>
            <a:endParaRPr lang="en-US" sz="2000" dirty="0"/>
          </a:p>
        </p:txBody>
      </p:sp>
      <p:sp>
        <p:nvSpPr>
          <p:cNvPr id="3" name="Title 2">
            <a:extLst>
              <a:ext uri="{FF2B5EF4-FFF2-40B4-BE49-F238E27FC236}">
                <a16:creationId xmlns:a16="http://schemas.microsoft.com/office/drawing/2014/main" id="{C208D862-BDCF-4824-DCEC-8A9D5364515E}"/>
              </a:ext>
            </a:extLst>
          </p:cNvPr>
          <p:cNvSpPr>
            <a:spLocks noGrp="1"/>
          </p:cNvSpPr>
          <p:nvPr>
            <p:ph type="title"/>
          </p:nvPr>
        </p:nvSpPr>
        <p:spPr/>
        <p:txBody>
          <a:bodyPr>
            <a:normAutofit/>
          </a:bodyPr>
          <a:lstStyle/>
          <a:p>
            <a:r>
              <a:rPr lang="en-US" dirty="0"/>
              <a:t>Critical SDS Sections for Emergency Response (cont.)</a:t>
            </a:r>
            <a:endParaRPr dirty="0"/>
          </a:p>
        </p:txBody>
      </p:sp>
    </p:spTree>
    <p:extLst>
      <p:ext uri="{BB962C8B-B14F-4D97-AF65-F5344CB8AC3E}">
        <p14:creationId xmlns:p14="http://schemas.microsoft.com/office/powerpoint/2010/main" val="1930554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3227" y="1618835"/>
            <a:ext cx="10595343" cy="5046792"/>
          </a:xfrm>
        </p:spPr>
        <p:txBody>
          <a:bodyPr>
            <a:normAutofit fontScale="92500"/>
          </a:bodyPr>
          <a:lstStyle/>
          <a:p>
            <a:pPr marL="0" indent="0" algn="ctr">
              <a:buNone/>
            </a:pPr>
            <a:r>
              <a:rPr lang="en-US" dirty="0"/>
              <a:t>These sections help prevent incident escalation and inform medical treatment:</a:t>
            </a:r>
            <a:endParaRPr lang="en-US" sz="2000" dirty="0"/>
          </a:p>
          <a:p>
            <a:pPr lvl="0"/>
            <a:r>
              <a:rPr lang="en-US" b="1" dirty="0"/>
              <a:t>Section 10: Stability and reactivity</a:t>
            </a:r>
            <a:r>
              <a:rPr lang="en-US" dirty="0"/>
              <a:t> </a:t>
            </a:r>
            <a:endParaRPr lang="en-US" sz="2000" dirty="0"/>
          </a:p>
          <a:p>
            <a:pPr lvl="1"/>
            <a:r>
              <a:rPr lang="en-US" dirty="0"/>
              <a:t>Details the chemical's reactivity, stability, and possibility of hazardous reactions.</a:t>
            </a:r>
            <a:endParaRPr lang="en-US" sz="2000" dirty="0"/>
          </a:p>
          <a:p>
            <a:pPr lvl="1"/>
            <a:r>
              <a:rPr lang="en-US" dirty="0"/>
              <a:t>Lists conditions to avoid (e.g., static discharge, shock), incompatible materials, and hazardous decomposition products. This information is vital for preventing the escalation of an incident.</a:t>
            </a:r>
            <a:endParaRPr lang="en-US" sz="2000" dirty="0"/>
          </a:p>
          <a:p>
            <a:pPr lvl="0"/>
            <a:r>
              <a:rPr lang="en-US" b="1" dirty="0"/>
              <a:t>Section 11: Toxicological information</a:t>
            </a:r>
            <a:r>
              <a:rPr lang="en-US" dirty="0"/>
              <a:t> </a:t>
            </a:r>
            <a:endParaRPr lang="en-US" sz="2000" dirty="0"/>
          </a:p>
          <a:p>
            <a:pPr lvl="1"/>
            <a:r>
              <a:rPr lang="en-US" dirty="0"/>
              <a:t>Describes the various toxicological effects, likely routes of exposure, symptoms related to physical/chemical/toxicological characteristics.</a:t>
            </a:r>
            <a:endParaRPr lang="en-US" sz="2000" dirty="0"/>
          </a:p>
          <a:p>
            <a:pPr lvl="1"/>
            <a:r>
              <a:rPr lang="en-US" dirty="0"/>
              <a:t>Covers delayed/immediate/chronic effects from short- and long-term exposure. This informs medical treatment and long-term health monitoring for exposed responders.</a:t>
            </a:r>
            <a:endParaRPr lang="en-US" sz="2000" dirty="0"/>
          </a:p>
        </p:txBody>
      </p:sp>
      <p:sp>
        <p:nvSpPr>
          <p:cNvPr id="3" name="Title 2"/>
          <p:cNvSpPr>
            <a:spLocks noGrp="1"/>
          </p:cNvSpPr>
          <p:nvPr>
            <p:ph type="title"/>
          </p:nvPr>
        </p:nvSpPr>
        <p:spPr>
          <a:xfrm>
            <a:off x="514350" y="192373"/>
            <a:ext cx="11258550" cy="988332"/>
          </a:xfrm>
        </p:spPr>
        <p:txBody>
          <a:bodyPr>
            <a:normAutofit/>
          </a:bodyPr>
          <a:lstStyle/>
          <a:p>
            <a:r>
              <a:rPr lang="en-US" dirty="0"/>
              <a:t>Critical SDS Sections for Emergency Response (cont.)</a:t>
            </a:r>
            <a:endParaRPr sz="2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50121-5A28-F50E-317C-72A9435B09A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6F866F2-DC46-4F31-895A-7D96129BAE62}"/>
              </a:ext>
            </a:extLst>
          </p:cNvPr>
          <p:cNvSpPr>
            <a:spLocks noGrp="1"/>
          </p:cNvSpPr>
          <p:nvPr>
            <p:ph type="title"/>
          </p:nvPr>
        </p:nvSpPr>
        <p:spPr/>
        <p:txBody>
          <a:bodyPr>
            <a:normAutofit fontScale="90000"/>
          </a:bodyPr>
          <a:lstStyle/>
          <a:p>
            <a:r>
              <a:rPr lang="en-US" dirty="0"/>
              <a:t>Key Takeaway: </a:t>
            </a:r>
            <a:br>
              <a:rPr lang="en-US" dirty="0"/>
            </a:br>
            <a:r>
              <a:rPr lang="en-US" dirty="0"/>
              <a:t>Integrations with HAZWOPER Training</a:t>
            </a:r>
            <a:endParaRPr dirty="0"/>
          </a:p>
        </p:txBody>
      </p:sp>
      <p:sp>
        <p:nvSpPr>
          <p:cNvPr id="6" name="Content Placeholder 1">
            <a:extLst>
              <a:ext uri="{FF2B5EF4-FFF2-40B4-BE49-F238E27FC236}">
                <a16:creationId xmlns:a16="http://schemas.microsoft.com/office/drawing/2014/main" id="{7945B8B4-835D-CA19-428A-1A2C2E1627E1}"/>
              </a:ext>
            </a:extLst>
          </p:cNvPr>
          <p:cNvSpPr>
            <a:spLocks noGrp="1"/>
          </p:cNvSpPr>
          <p:nvPr>
            <p:ph idx="1"/>
          </p:nvPr>
        </p:nvSpPr>
        <p:spPr>
          <a:xfrm>
            <a:off x="595396" y="2336537"/>
            <a:ext cx="11001207" cy="4736002"/>
          </a:xfrm>
        </p:spPr>
        <p:txBody>
          <a:bodyPr>
            <a:normAutofit/>
          </a:bodyPr>
          <a:lstStyle/>
          <a:p>
            <a:pPr lvl="0"/>
            <a:r>
              <a:rPr lang="en-US" dirty="0"/>
              <a:t>The HCS training program is designed to integrate with the Hazardous Waste Operations and Emergency Response (HAZWOPER) standard (29 CFR 1910.120).</a:t>
            </a:r>
          </a:p>
          <a:p>
            <a:pPr lvl="0"/>
            <a:r>
              <a:rPr lang="en-US" dirty="0"/>
              <a:t>This means that training for emergency procedures, including those for spills and releases, can fulfill requirements for both standards.</a:t>
            </a:r>
          </a:p>
          <a:p>
            <a:pPr lvl="0"/>
            <a:r>
              <a:rPr lang="en-US" dirty="0"/>
              <a:t>This integration ensures responders are well-prepared for hazardous material incidents.</a:t>
            </a:r>
          </a:p>
        </p:txBody>
      </p:sp>
    </p:spTree>
    <p:extLst>
      <p:ext uri="{BB962C8B-B14F-4D97-AF65-F5344CB8AC3E}">
        <p14:creationId xmlns:p14="http://schemas.microsoft.com/office/powerpoint/2010/main" val="13680333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B75C5CB-85F5-0265-DDBB-9D5922D77E45}"/>
              </a:ext>
            </a:extLst>
          </p:cNvPr>
          <p:cNvSpPr>
            <a:spLocks noGrp="1"/>
          </p:cNvSpPr>
          <p:nvPr>
            <p:ph idx="1"/>
          </p:nvPr>
        </p:nvSpPr>
        <p:spPr/>
        <p:txBody>
          <a:bodyPr/>
          <a:lstStyle/>
          <a:p>
            <a:r>
              <a:rPr lang="en-US" dirty="0"/>
              <a:t>The HCS Update specifically defines and requires communication of combustible dust hazards, helping responders anticipate explosion risk that might not have been adequately communicated previously</a:t>
            </a:r>
          </a:p>
        </p:txBody>
      </p:sp>
      <p:sp>
        <p:nvSpPr>
          <p:cNvPr id="3" name="Title 2">
            <a:extLst>
              <a:ext uri="{FF2B5EF4-FFF2-40B4-BE49-F238E27FC236}">
                <a16:creationId xmlns:a16="http://schemas.microsoft.com/office/drawing/2014/main" id="{AD8CF9DB-342C-DDD0-7ED3-6D084676AD53}"/>
              </a:ext>
            </a:extLst>
          </p:cNvPr>
          <p:cNvSpPr>
            <a:spLocks noGrp="1"/>
          </p:cNvSpPr>
          <p:nvPr>
            <p:ph type="title"/>
          </p:nvPr>
        </p:nvSpPr>
        <p:spPr/>
        <p:txBody>
          <a:bodyPr>
            <a:normAutofit fontScale="90000"/>
          </a:bodyPr>
          <a:lstStyle/>
          <a:p>
            <a:r>
              <a:rPr lang="en-US" dirty="0"/>
              <a:t>Key Takeaway: </a:t>
            </a:r>
            <a:br>
              <a:rPr lang="en-US" dirty="0"/>
            </a:br>
            <a:r>
              <a:rPr lang="en-US" dirty="0"/>
              <a:t>Prepare for Combustible Dust Hazards</a:t>
            </a:r>
          </a:p>
        </p:txBody>
      </p:sp>
    </p:spTree>
    <p:extLst>
      <p:ext uri="{BB962C8B-B14F-4D97-AF65-F5344CB8AC3E}">
        <p14:creationId xmlns:p14="http://schemas.microsoft.com/office/powerpoint/2010/main" val="44909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1AE5C3F-97B7-1A45-A253-314462E7F909}"/>
              </a:ext>
            </a:extLst>
          </p:cNvPr>
          <p:cNvSpPr>
            <a:spLocks noGrp="1"/>
          </p:cNvSpPr>
          <p:nvPr>
            <p:ph idx="1"/>
          </p:nvPr>
        </p:nvSpPr>
        <p:spPr/>
        <p:txBody>
          <a:bodyPr/>
          <a:lstStyle/>
          <a:p>
            <a:r>
              <a:rPr lang="en-US" dirty="0"/>
              <a:t>HCS 2024 aligns with DOT labeling requirements, and OSHA intends to allow labels to display both DOT and HCS pictograms for the same hazard. This creates a consistent visual language, simplifying hazard recognition for emergency personnel. However, where DOT requires no pictograms (e.g., for carcinogens), HCS pictograms must appear</a:t>
            </a:r>
          </a:p>
        </p:txBody>
      </p:sp>
      <p:sp>
        <p:nvSpPr>
          <p:cNvPr id="3" name="Title 2">
            <a:extLst>
              <a:ext uri="{FF2B5EF4-FFF2-40B4-BE49-F238E27FC236}">
                <a16:creationId xmlns:a16="http://schemas.microsoft.com/office/drawing/2014/main" id="{4E9A5042-BBC4-FDE4-7CDE-701CAD3A9FE6}"/>
              </a:ext>
            </a:extLst>
          </p:cNvPr>
          <p:cNvSpPr>
            <a:spLocks noGrp="1"/>
          </p:cNvSpPr>
          <p:nvPr>
            <p:ph type="title"/>
          </p:nvPr>
        </p:nvSpPr>
        <p:spPr/>
        <p:txBody>
          <a:bodyPr>
            <a:normAutofit fontScale="90000"/>
          </a:bodyPr>
          <a:lstStyle/>
          <a:p>
            <a:r>
              <a:rPr lang="en-US" dirty="0"/>
              <a:t>Key Takeaway: </a:t>
            </a:r>
            <a:br>
              <a:rPr lang="en-US" dirty="0"/>
            </a:br>
            <a:r>
              <a:rPr lang="en-US" dirty="0"/>
              <a:t>Alignment with department of Transportation requirements</a:t>
            </a:r>
          </a:p>
        </p:txBody>
      </p:sp>
    </p:spTree>
    <p:extLst>
      <p:ext uri="{BB962C8B-B14F-4D97-AF65-F5344CB8AC3E}">
        <p14:creationId xmlns:p14="http://schemas.microsoft.com/office/powerpoint/2010/main" val="27256376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664A512-BCB3-F9FE-E359-0EBA7FABB4F2}"/>
              </a:ext>
            </a:extLst>
          </p:cNvPr>
          <p:cNvSpPr>
            <a:spLocks noGrp="1"/>
          </p:cNvSpPr>
          <p:nvPr>
            <p:ph idx="1"/>
          </p:nvPr>
        </p:nvSpPr>
        <p:spPr/>
        <p:txBody>
          <a:bodyPr/>
          <a:lstStyle/>
          <a:p>
            <a:r>
              <a:rPr lang="en-US" dirty="0"/>
              <a:t>The standard's definition of "foreseeable emergency" directly addresses scenarios relevant to spills and releases, including equipment failure, container rupture, or control equipment failure that could lead to an uncontrolled chemical release. This clarifies the employer's responsibility to communicate hazards for such events.</a:t>
            </a:r>
          </a:p>
        </p:txBody>
      </p:sp>
      <p:sp>
        <p:nvSpPr>
          <p:cNvPr id="3" name="Title 2">
            <a:extLst>
              <a:ext uri="{FF2B5EF4-FFF2-40B4-BE49-F238E27FC236}">
                <a16:creationId xmlns:a16="http://schemas.microsoft.com/office/drawing/2014/main" id="{F59977C4-7F3D-EF6E-A91F-8F5EDF08CD7C}"/>
              </a:ext>
            </a:extLst>
          </p:cNvPr>
          <p:cNvSpPr>
            <a:spLocks noGrp="1"/>
          </p:cNvSpPr>
          <p:nvPr>
            <p:ph type="title"/>
          </p:nvPr>
        </p:nvSpPr>
        <p:spPr/>
        <p:txBody>
          <a:bodyPr>
            <a:normAutofit fontScale="90000"/>
          </a:bodyPr>
          <a:lstStyle/>
          <a:p>
            <a:r>
              <a:rPr lang="en-US" dirty="0"/>
              <a:t>Key Takeaway: </a:t>
            </a:r>
            <a:br>
              <a:rPr lang="en-US" dirty="0"/>
            </a:br>
            <a:r>
              <a:rPr lang="en-US" dirty="0"/>
              <a:t>Understand “Foreseeable Emergency”</a:t>
            </a:r>
          </a:p>
        </p:txBody>
      </p:sp>
    </p:spTree>
    <p:extLst>
      <p:ext uri="{BB962C8B-B14F-4D97-AF65-F5344CB8AC3E}">
        <p14:creationId xmlns:p14="http://schemas.microsoft.com/office/powerpoint/2010/main" val="3673135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8107D1-A34B-867A-A369-0B0D574DB275}"/>
              </a:ext>
            </a:extLst>
          </p:cNvPr>
          <p:cNvSpPr>
            <a:spLocks noGrp="1"/>
          </p:cNvSpPr>
          <p:nvPr>
            <p:ph idx="1"/>
          </p:nvPr>
        </p:nvSpPr>
        <p:spPr/>
        <p:txBody>
          <a:bodyPr/>
          <a:lstStyle/>
          <a:p>
            <a:r>
              <a:rPr lang="en-US" dirty="0"/>
              <a:t>For hazardous chemicals transported in tank trucks or rail cars that serve as their immediate containers, labeling information can be displayed on the vehicle or transmitted via shipping papers or bills of lading. If these vehicles are stored before offloading, HCS requirements apply, allowing them to be labeled as stationary process containers. This ensures hazard information is available throughout transportation and temporary storage phases, critical for first responders in transit accidents or storage facility incidents</a:t>
            </a:r>
          </a:p>
        </p:txBody>
      </p:sp>
      <p:sp>
        <p:nvSpPr>
          <p:cNvPr id="3" name="Title 2">
            <a:extLst>
              <a:ext uri="{FF2B5EF4-FFF2-40B4-BE49-F238E27FC236}">
                <a16:creationId xmlns:a16="http://schemas.microsoft.com/office/drawing/2014/main" id="{81B5ED0F-AF92-4F24-D7FE-9098B1949868}"/>
              </a:ext>
            </a:extLst>
          </p:cNvPr>
          <p:cNvSpPr>
            <a:spLocks noGrp="1"/>
          </p:cNvSpPr>
          <p:nvPr>
            <p:ph type="title"/>
          </p:nvPr>
        </p:nvSpPr>
        <p:spPr/>
        <p:txBody>
          <a:bodyPr>
            <a:normAutofit fontScale="90000"/>
          </a:bodyPr>
          <a:lstStyle/>
          <a:p>
            <a:r>
              <a:rPr lang="en-US" dirty="0"/>
              <a:t>Key Takeaway: </a:t>
            </a:r>
            <a:br>
              <a:rPr lang="en-US" dirty="0"/>
            </a:br>
            <a:r>
              <a:rPr lang="en-US" dirty="0" err="1"/>
              <a:t>Levearge</a:t>
            </a:r>
            <a:r>
              <a:rPr lang="en-US" dirty="0"/>
              <a:t> Improved Communication for Bulk Shipments</a:t>
            </a:r>
          </a:p>
        </p:txBody>
      </p:sp>
    </p:spTree>
    <p:extLst>
      <p:ext uri="{BB962C8B-B14F-4D97-AF65-F5344CB8AC3E}">
        <p14:creationId xmlns:p14="http://schemas.microsoft.com/office/powerpoint/2010/main" val="7235327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2AA5EC-3325-5E53-DD73-6CBD0E6353E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F6A09F4-B624-E1A3-7710-068B451FF621}"/>
              </a:ext>
            </a:extLst>
          </p:cNvPr>
          <p:cNvSpPr>
            <a:spLocks noGrp="1"/>
          </p:cNvSpPr>
          <p:nvPr>
            <p:ph idx="1"/>
          </p:nvPr>
        </p:nvSpPr>
        <p:spPr>
          <a:xfrm>
            <a:off x="733282" y="2089889"/>
            <a:ext cx="10725436" cy="4037323"/>
          </a:xfrm>
        </p:spPr>
        <p:txBody>
          <a:bodyPr>
            <a:normAutofit/>
          </a:bodyPr>
          <a:lstStyle/>
          <a:p>
            <a:pPr lvl="0"/>
            <a:r>
              <a:rPr lang="en-US" dirty="0"/>
              <a:t>The HCS 2024 updates to SDS content and format, along with enhanced hazard classification and clearer definitions of emergency scenarios, significantly improve the quality and accessibility of information for emergency responders.</a:t>
            </a:r>
          </a:p>
          <a:p>
            <a:pPr lvl="0"/>
            <a:r>
              <a:rPr lang="en-US" dirty="0"/>
              <a:t>These changes enable responders to make more informed decisions and take appropriate actions during hazardous material releases and potential incidents like oil spills.</a:t>
            </a:r>
          </a:p>
        </p:txBody>
      </p:sp>
      <p:sp>
        <p:nvSpPr>
          <p:cNvPr id="3" name="Title 2">
            <a:extLst>
              <a:ext uri="{FF2B5EF4-FFF2-40B4-BE49-F238E27FC236}">
                <a16:creationId xmlns:a16="http://schemas.microsoft.com/office/drawing/2014/main" id="{DF057C23-C4D3-1680-B960-88DFCCB8B6C6}"/>
              </a:ext>
            </a:extLst>
          </p:cNvPr>
          <p:cNvSpPr>
            <a:spLocks noGrp="1"/>
          </p:cNvSpPr>
          <p:nvPr>
            <p:ph type="title"/>
          </p:nvPr>
        </p:nvSpPr>
        <p:spPr/>
        <p:txBody>
          <a:bodyPr/>
          <a:lstStyle/>
          <a:p>
            <a:r>
              <a:rPr lang="en-US" dirty="0"/>
              <a:t>Conclusion</a:t>
            </a:r>
            <a:endParaRPr dirty="0"/>
          </a:p>
        </p:txBody>
      </p:sp>
    </p:spTree>
    <p:extLst>
      <p:ext uri="{BB962C8B-B14F-4D97-AF65-F5344CB8AC3E}">
        <p14:creationId xmlns:p14="http://schemas.microsoft.com/office/powerpoint/2010/main" val="670743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7515" y="1981310"/>
            <a:ext cx="10976970" cy="5551171"/>
          </a:xfrm>
        </p:spPr>
        <p:txBody>
          <a:bodyPr>
            <a:noAutofit/>
          </a:bodyPr>
          <a:lstStyle/>
          <a:p>
            <a:pPr marL="306000" marR="0" lvl="0" indent="-306000" algn="l" defTabSz="457200" rtl="0" eaLnBrk="1" fontAlgn="auto" latinLnBrk="0" hangingPunct="1">
              <a:lnSpc>
                <a:spcPct val="100000"/>
              </a:lnSpc>
              <a:spcBef>
                <a:spcPct val="20000"/>
              </a:spcBef>
              <a:spcAft>
                <a:spcPts val="600"/>
              </a:spcAft>
              <a:buClr>
                <a:srgbClr val="F28420"/>
              </a:buClr>
              <a:buSzPct val="92000"/>
              <a:buFont typeface="Wingdings 2" panose="05020102010507070707" pitchFamily="18" charset="2"/>
              <a:buChar char=""/>
              <a:tabLst/>
              <a:defRPr/>
            </a:pPr>
            <a:r>
              <a:rPr kumimoji="0" lang="en-US" sz="2400" b="0" i="0" u="none" strike="noStrike" kern="1200" cap="none" spc="0" normalizeH="0" baseline="0" noProof="0" dirty="0">
                <a:ln>
                  <a:noFill/>
                </a:ln>
                <a:solidFill>
                  <a:srgbClr val="000000"/>
                </a:solidFill>
                <a:effectLst/>
                <a:uLnTx/>
                <a:uFillTx/>
                <a:latin typeface="Aptos" panose="020B0004020202020204" pitchFamily="34" charset="0"/>
                <a:ea typeface="+mn-ea"/>
                <a:cs typeface="+mn-cs"/>
              </a:rPr>
              <a:t>The 2024 update to the Hazard Communication Standard (HCS) aims to enhance worker protection by improving the dissemination and clarity of information regarding chemical hazards.</a:t>
            </a:r>
          </a:p>
          <a:p>
            <a:pPr marL="306000" marR="0" lvl="0" indent="-306000" algn="l" defTabSz="457200" rtl="0" eaLnBrk="1" fontAlgn="auto" latinLnBrk="0" hangingPunct="1">
              <a:lnSpc>
                <a:spcPct val="100000"/>
              </a:lnSpc>
              <a:spcBef>
                <a:spcPct val="20000"/>
              </a:spcBef>
              <a:spcAft>
                <a:spcPts val="600"/>
              </a:spcAft>
              <a:buClr>
                <a:srgbClr val="F28420"/>
              </a:buClr>
              <a:buSzPct val="92000"/>
              <a:buFont typeface="Wingdings 2" panose="05020102010507070707" pitchFamily="18" charset="2"/>
              <a:buChar char=""/>
              <a:tabLst/>
              <a:defRPr/>
            </a:pPr>
            <a:r>
              <a:rPr kumimoji="0" lang="en-US" sz="2400" b="0" i="0" u="none" strike="noStrike" kern="1200" cap="none" spc="0" normalizeH="0" baseline="0" noProof="0" dirty="0">
                <a:ln>
                  <a:noFill/>
                </a:ln>
                <a:solidFill>
                  <a:srgbClr val="000000"/>
                </a:solidFill>
                <a:effectLst/>
                <a:uLnTx/>
                <a:uFillTx/>
                <a:latin typeface="Aptos" panose="020B0004020202020204" pitchFamily="34" charset="0"/>
                <a:ea typeface="+mn-ea"/>
                <a:cs typeface="+mn-cs"/>
              </a:rPr>
              <a:t>This directly supports emergency responders, especially during incidents like oil spills and hazardous material releases.</a:t>
            </a:r>
          </a:p>
          <a:p>
            <a:pPr marL="306000" marR="0" lvl="0" indent="-306000" algn="l" defTabSz="457200" rtl="0" eaLnBrk="1" fontAlgn="auto" latinLnBrk="0" hangingPunct="1">
              <a:lnSpc>
                <a:spcPct val="100000"/>
              </a:lnSpc>
              <a:spcBef>
                <a:spcPct val="20000"/>
              </a:spcBef>
              <a:spcAft>
                <a:spcPts val="600"/>
              </a:spcAft>
              <a:buClr>
                <a:srgbClr val="F28420"/>
              </a:buClr>
              <a:buSzPct val="92000"/>
              <a:buFont typeface="Wingdings 2" panose="05020102010507070707" pitchFamily="18" charset="2"/>
              <a:buChar char=""/>
              <a:tabLst/>
              <a:defRPr/>
            </a:pPr>
            <a:r>
              <a:rPr kumimoji="0" lang="en-US" sz="2400" b="0" i="0" u="none" strike="noStrike" kern="1200" cap="none" spc="0" normalizeH="0" baseline="0" noProof="0" dirty="0">
                <a:ln>
                  <a:noFill/>
                </a:ln>
                <a:solidFill>
                  <a:srgbClr val="000000"/>
                </a:solidFill>
                <a:effectLst/>
                <a:uLnTx/>
                <a:uFillTx/>
                <a:latin typeface="Aptos" panose="020B0004020202020204" pitchFamily="34" charset="0"/>
                <a:ea typeface="+mn-ea"/>
                <a:cs typeface="+mn-cs"/>
              </a:rPr>
              <a:t>The HCS update aligns with the Globally Harmonized System of Classification and Labeling of Chemicals (GHS), primarily Revision 7, bringing a more consistent and coherent approach to hazard communication.</a:t>
            </a:r>
          </a:p>
        </p:txBody>
      </p:sp>
      <p:sp>
        <p:nvSpPr>
          <p:cNvPr id="3" name="Title 2"/>
          <p:cNvSpPr>
            <a:spLocks noGrp="1"/>
          </p:cNvSpPr>
          <p:nvPr>
            <p:ph type="title"/>
          </p:nvPr>
        </p:nvSpPr>
        <p:spPr/>
        <p:txBody>
          <a:bodyPr/>
          <a:lstStyle/>
          <a:p>
            <a:r>
              <a:rPr lang="en-US" dirty="0"/>
              <a:t>OSHA’s HCS 2024 Update</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DBE23C9-174B-C1F0-E534-D59AD4BFB7BE}"/>
              </a:ext>
            </a:extLst>
          </p:cNvPr>
          <p:cNvSpPr>
            <a:spLocks noGrp="1"/>
          </p:cNvSpPr>
          <p:nvPr>
            <p:ph idx="1"/>
          </p:nvPr>
        </p:nvSpPr>
        <p:spPr/>
        <p:txBody>
          <a:bodyPr/>
          <a:lstStyle/>
          <a:p>
            <a:r>
              <a:rPr lang="en-US" dirty="0">
                <a:hlinkClick r:id="rId2"/>
              </a:rPr>
              <a:t>Redline Strikeout</a:t>
            </a:r>
            <a:endParaRPr lang="en-US" dirty="0"/>
          </a:p>
          <a:p>
            <a:r>
              <a:rPr lang="en-US" dirty="0"/>
              <a:t>Hazard Classification Guidance </a:t>
            </a:r>
          </a:p>
          <a:p>
            <a:r>
              <a:rPr lang="en-US" dirty="0"/>
              <a:t>Frequently Asked Questions (FAQs)</a:t>
            </a:r>
          </a:p>
          <a:p>
            <a:endParaRPr lang="en-US" dirty="0"/>
          </a:p>
          <a:p>
            <a:pPr marL="0" indent="0">
              <a:buNone/>
            </a:pPr>
            <a:r>
              <a:rPr lang="en-US" dirty="0"/>
              <a:t>As OSHA issues further compliance assistance materials, they will be located at OSHA’s </a:t>
            </a:r>
            <a:r>
              <a:rPr lang="en-US" dirty="0">
                <a:hlinkClick r:id="rId3"/>
              </a:rPr>
              <a:t>HCS Page </a:t>
            </a:r>
            <a:r>
              <a:rPr lang="en-US" dirty="0"/>
              <a:t>or the </a:t>
            </a:r>
            <a:r>
              <a:rPr lang="en-US" dirty="0">
                <a:hlinkClick r:id="rId4"/>
              </a:rPr>
              <a:t>HCS Rulemaking Page</a:t>
            </a:r>
            <a:r>
              <a:rPr lang="en-US" dirty="0"/>
              <a:t>.</a:t>
            </a:r>
          </a:p>
          <a:p>
            <a:endParaRPr lang="en-US" dirty="0"/>
          </a:p>
        </p:txBody>
      </p:sp>
      <p:sp>
        <p:nvSpPr>
          <p:cNvPr id="3" name="Title 2">
            <a:extLst>
              <a:ext uri="{FF2B5EF4-FFF2-40B4-BE49-F238E27FC236}">
                <a16:creationId xmlns:a16="http://schemas.microsoft.com/office/drawing/2014/main" id="{8A0FFE40-B6C4-7941-C84D-F2AD90B43C07}"/>
              </a:ext>
            </a:extLst>
          </p:cNvPr>
          <p:cNvSpPr>
            <a:spLocks noGrp="1"/>
          </p:cNvSpPr>
          <p:nvPr>
            <p:ph type="title"/>
          </p:nvPr>
        </p:nvSpPr>
        <p:spPr/>
        <p:txBody>
          <a:bodyPr/>
          <a:lstStyle/>
          <a:p>
            <a:r>
              <a:rPr lang="en-US" dirty="0"/>
              <a:t>Compliance Assistance Materials</a:t>
            </a:r>
          </a:p>
        </p:txBody>
      </p:sp>
    </p:spTree>
    <p:extLst>
      <p:ext uri="{BB962C8B-B14F-4D97-AF65-F5344CB8AC3E}">
        <p14:creationId xmlns:p14="http://schemas.microsoft.com/office/powerpoint/2010/main" val="3464041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D61EC4-EC7E-C2DA-9030-7051C1879555}"/>
              </a:ext>
            </a:extLst>
          </p:cNvPr>
          <p:cNvSpPr>
            <a:spLocks noGrp="1"/>
          </p:cNvSpPr>
          <p:nvPr>
            <p:ph idx="1"/>
          </p:nvPr>
        </p:nvSpPr>
        <p:spPr/>
        <p:txBody>
          <a:bodyPr/>
          <a:lstStyle/>
          <a:p>
            <a:endParaRPr lang="en-US" dirty="0"/>
          </a:p>
        </p:txBody>
      </p:sp>
      <p:sp>
        <p:nvSpPr>
          <p:cNvPr id="3" name="Title 2">
            <a:extLst>
              <a:ext uri="{FF2B5EF4-FFF2-40B4-BE49-F238E27FC236}">
                <a16:creationId xmlns:a16="http://schemas.microsoft.com/office/drawing/2014/main" id="{D1D509F9-EAB2-3A4B-B8E1-83CCE7198A14}"/>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30115934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4F6E3-55DA-6B60-2D35-F1BDD4F249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4DA31E-308D-BD85-8A49-CF277DB5F332}"/>
              </a:ext>
              <a:ext uri="{C183D7F6-B498-43B3-948B-1728B52AA6E4}">
                <adec:decorative xmlns:adec="http://schemas.microsoft.com/office/drawing/2017/decorative" val="1"/>
              </a:ext>
            </a:extLst>
          </p:cNvPr>
          <p:cNvSpPr>
            <a:spLocks noGrp="1"/>
          </p:cNvSpPr>
          <p:nvPr>
            <p:ph type="title"/>
          </p:nvPr>
        </p:nvSpPr>
        <p:spPr>
          <a:xfrm>
            <a:off x="581192" y="-509081"/>
            <a:ext cx="9969577" cy="509081"/>
          </a:xfrm>
        </p:spPr>
        <p:txBody>
          <a:bodyPr vert="horz" lIns="91440" tIns="45720" rIns="91440" bIns="45720" rtlCol="0" anchor="b" anchorCtr="0">
            <a:normAutofit fontScale="90000"/>
          </a:bodyPr>
          <a:lstStyle/>
          <a:p>
            <a:r>
              <a:rPr lang="en-US"/>
              <a:t> </a:t>
            </a:r>
            <a:r>
              <a:rPr lang="en-US">
                <a:solidFill>
                  <a:schemeClr val="bg2"/>
                </a:solidFill>
              </a:rPr>
              <a:t>OSHA Contact Information</a:t>
            </a:r>
          </a:p>
        </p:txBody>
      </p:sp>
      <p:pic>
        <p:nvPicPr>
          <p:cNvPr id="7" name="Picture 6">
            <a:extLst>
              <a:ext uri="{FF2B5EF4-FFF2-40B4-BE49-F238E27FC236}">
                <a16:creationId xmlns:a16="http://schemas.microsoft.com/office/drawing/2014/main" id="{1CC7272C-856A-101F-9028-6B5A6046082E}"/>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343395" y="2362200"/>
            <a:ext cx="3505210" cy="1978851"/>
          </a:xfrm>
          <a:prstGeom prst="rect">
            <a:avLst/>
          </a:prstGeom>
        </p:spPr>
      </p:pic>
      <p:sp>
        <p:nvSpPr>
          <p:cNvPr id="5" name="TextBox 4">
            <a:extLst>
              <a:ext uri="{FF2B5EF4-FFF2-40B4-BE49-F238E27FC236}">
                <a16:creationId xmlns:a16="http://schemas.microsoft.com/office/drawing/2014/main" id="{5D2AD969-809A-7309-C8CB-57C1CEE42CCD}"/>
              </a:ext>
              <a:ext uri="{C183D7F6-B498-43B3-948B-1728B52AA6E4}">
                <adec:decorative xmlns:adec="http://schemas.microsoft.com/office/drawing/2017/decorative" val="1"/>
              </a:ext>
            </a:extLst>
          </p:cNvPr>
          <p:cNvSpPr txBox="1"/>
          <p:nvPr/>
        </p:nvSpPr>
        <p:spPr>
          <a:xfrm>
            <a:off x="3505200" y="4427547"/>
            <a:ext cx="5592725" cy="75405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500" b="0" i="1" u="none" strike="noStrike" kern="1200" cap="none" spc="0" normalizeH="0" baseline="0" noProof="0">
                <a:ln>
                  <a:noFill/>
                </a:ln>
                <a:solidFill>
                  <a:srgbClr val="0079D1"/>
                </a:solidFill>
                <a:effectLst/>
                <a:uLnTx/>
                <a:uFillTx/>
                <a:latin typeface="Times New Roman" panose="02020603050405020304" pitchFamily="18" charset="0"/>
                <a:ea typeface="+mn-ea"/>
                <a:cs typeface="Times New Roman" panose="02020603050405020304" pitchFamily="18" charset="0"/>
              </a:rPr>
              <a:t>We want every worker to go home safe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 name="TextBox 7">
            <a:extLst>
              <a:ext uri="{FF2B5EF4-FFF2-40B4-BE49-F238E27FC236}">
                <a16:creationId xmlns:a16="http://schemas.microsoft.com/office/drawing/2014/main" id="{DD579327-599F-1125-9E90-C3028441F107}"/>
              </a:ext>
              <a:ext uri="{C183D7F6-B498-43B3-948B-1728B52AA6E4}">
                <adec:decorative xmlns:adec="http://schemas.microsoft.com/office/drawing/2017/decorative" val="1"/>
              </a:ext>
            </a:extLst>
          </p:cNvPr>
          <p:cNvSpPr txBox="1"/>
          <p:nvPr/>
        </p:nvSpPr>
        <p:spPr>
          <a:xfrm>
            <a:off x="3812218" y="5181600"/>
            <a:ext cx="4241494"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1A3260"/>
                </a:solidFill>
                <a:effectLst/>
                <a:uLnTx/>
                <a:uFillTx/>
                <a:latin typeface="Times New Roman" panose="02020603050405020304" pitchFamily="18" charset="0"/>
                <a:ea typeface="+mn-ea"/>
                <a:cs typeface="Times New Roman" panose="02020603050405020304" pitchFamily="18" charset="0"/>
                <a:hlinkClick r:id="rId4">
                  <a:extLst>
                    <a:ext uri="{A12FA001-AC4F-418D-AE19-62706E023703}">
                      <ahyp:hlinkClr xmlns:ahyp="http://schemas.microsoft.com/office/drawing/2018/hyperlinkcolor" val="tx"/>
                    </a:ext>
                  </a:extLst>
                </a:hlinkClick>
              </a:rPr>
              <a:t>osha.gov</a:t>
            </a:r>
            <a:endParaRPr kumimoji="0" lang="en-US" sz="2400" b="0" i="0" u="none" strike="noStrike" kern="1200" cap="none" spc="0" normalizeH="0" baseline="0" noProof="0">
              <a:ln>
                <a:noFill/>
              </a:ln>
              <a:solidFill>
                <a:srgbClr val="1A326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1A3260"/>
                </a:solidFill>
                <a:effectLst/>
                <a:uLnTx/>
                <a:uFillTx/>
                <a:latin typeface="Times New Roman" panose="02020603050405020304" pitchFamily="18" charset="0"/>
                <a:ea typeface="+mn-ea"/>
                <a:cs typeface="Times New Roman" panose="02020603050405020304" pitchFamily="18" charset="0"/>
              </a:rPr>
              <a:t>800-321-OSHA (6742)</a:t>
            </a:r>
          </a:p>
        </p:txBody>
      </p:sp>
      <p:pic>
        <p:nvPicPr>
          <p:cNvPr id="3" name="Picture 2">
            <a:extLst>
              <a:ext uri="{FF2B5EF4-FFF2-40B4-BE49-F238E27FC236}">
                <a16:creationId xmlns:a16="http://schemas.microsoft.com/office/drawing/2014/main" id="{15167A59-445A-9295-DB18-9B30881BFA91}"/>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9686260" y="618325"/>
            <a:ext cx="1924547" cy="1924547"/>
          </a:xfrm>
          <a:prstGeom prst="rect">
            <a:avLst/>
          </a:prstGeom>
        </p:spPr>
      </p:pic>
    </p:spTree>
    <p:extLst>
      <p:ext uri="{BB962C8B-B14F-4D97-AF65-F5344CB8AC3E}">
        <p14:creationId xmlns:p14="http://schemas.microsoft.com/office/powerpoint/2010/main" val="3170247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9B31F0-FD49-5431-D1D6-E42611770CB2}"/>
              </a:ext>
            </a:extLst>
          </p:cNvPr>
          <p:cNvSpPr>
            <a:spLocks noGrp="1"/>
          </p:cNvSpPr>
          <p:nvPr>
            <p:ph idx="1"/>
          </p:nvPr>
        </p:nvSpPr>
        <p:spPr/>
        <p:txBody>
          <a:bodyPr>
            <a:normAutofit fontScale="92500" lnSpcReduction="10000"/>
          </a:bodyPr>
          <a:lstStyle/>
          <a:p>
            <a:r>
              <a:rPr lang="en-US" dirty="0"/>
              <a:t>The final rule updating and revising the HCS was published on May 20, 2024 (89 FR 44144), and became effective on July 19, 2024. The document extending the compliance dates became effective on January 15, 2026</a:t>
            </a:r>
          </a:p>
          <a:p>
            <a:r>
              <a:rPr lang="en-US" dirty="0"/>
              <a:t>Manufacturers, importers, and distributors evaluating substances must comply with all modified provisions of the HCS no later than May 19, 2026</a:t>
            </a:r>
          </a:p>
          <a:p>
            <a:r>
              <a:rPr lang="en-US" dirty="0"/>
              <a:t>Employers must, as necessary, update alternative workplace labeling, update their hazard communication program, and provide additional employee training for newly identified physical, health, or other hazards related to substances no later than November 20, 2026</a:t>
            </a:r>
          </a:p>
          <a:p>
            <a:r>
              <a:rPr lang="en-US" dirty="0"/>
              <a:t>Chemical manufacturers, importers, and distributors evaluating mixtures must comply with all modified provisions of the HCS no later than November 19, 2027</a:t>
            </a:r>
          </a:p>
          <a:p>
            <a:endParaRPr lang="en-US" dirty="0"/>
          </a:p>
        </p:txBody>
      </p:sp>
      <p:sp>
        <p:nvSpPr>
          <p:cNvPr id="3" name="Title 2">
            <a:extLst>
              <a:ext uri="{FF2B5EF4-FFF2-40B4-BE49-F238E27FC236}">
                <a16:creationId xmlns:a16="http://schemas.microsoft.com/office/drawing/2014/main" id="{9B16A064-53FC-1A51-38A9-F4E4A5E9812D}"/>
              </a:ext>
            </a:extLst>
          </p:cNvPr>
          <p:cNvSpPr>
            <a:spLocks noGrp="1"/>
          </p:cNvSpPr>
          <p:nvPr>
            <p:ph type="title"/>
          </p:nvPr>
        </p:nvSpPr>
        <p:spPr/>
        <p:txBody>
          <a:bodyPr/>
          <a:lstStyle/>
          <a:p>
            <a:r>
              <a:rPr lang="en-US" dirty="0"/>
              <a:t>Key Dates (Implementation Dates for HCS 2024)</a:t>
            </a:r>
          </a:p>
        </p:txBody>
      </p:sp>
    </p:spTree>
    <p:extLst>
      <p:ext uri="{BB962C8B-B14F-4D97-AF65-F5344CB8AC3E}">
        <p14:creationId xmlns:p14="http://schemas.microsoft.com/office/powerpoint/2010/main" val="2422956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2B46AAF-F2A3-1F4C-A9B0-1DEA44D4B917}"/>
              </a:ext>
            </a:extLst>
          </p:cNvPr>
          <p:cNvSpPr>
            <a:spLocks noGrp="1"/>
          </p:cNvSpPr>
          <p:nvPr>
            <p:ph idx="1"/>
          </p:nvPr>
        </p:nvSpPr>
        <p:spPr/>
        <p:txBody>
          <a:bodyPr/>
          <a:lstStyle/>
          <a:p>
            <a:r>
              <a:rPr lang="en-US" dirty="0"/>
              <a:t>Transition Period: Between May 20, 2024, and these extended compliance dates, chemical manufacturers, importers, distributors, and employers have the option to comply with either the previous version of the standard (77 FR 17574, March 26, 2012), the updated HCS (89 FR 44144, May 20, 2024), or both. Specifically, they may comply with either the current section or § 1910.1200 revised as of July 1, 2023, or both</a:t>
            </a:r>
          </a:p>
        </p:txBody>
      </p:sp>
      <p:sp>
        <p:nvSpPr>
          <p:cNvPr id="3" name="Title 2">
            <a:extLst>
              <a:ext uri="{FF2B5EF4-FFF2-40B4-BE49-F238E27FC236}">
                <a16:creationId xmlns:a16="http://schemas.microsoft.com/office/drawing/2014/main" id="{EC2CA711-F304-1570-8DFE-C4C3C3078BD6}"/>
              </a:ext>
            </a:extLst>
          </p:cNvPr>
          <p:cNvSpPr>
            <a:spLocks noGrp="1"/>
          </p:cNvSpPr>
          <p:nvPr>
            <p:ph type="title"/>
          </p:nvPr>
        </p:nvSpPr>
        <p:spPr/>
        <p:txBody>
          <a:bodyPr/>
          <a:lstStyle/>
          <a:p>
            <a:r>
              <a:rPr lang="en-US" dirty="0"/>
              <a:t>Cont.</a:t>
            </a:r>
          </a:p>
        </p:txBody>
      </p:sp>
    </p:spTree>
    <p:extLst>
      <p:ext uri="{BB962C8B-B14F-4D97-AF65-F5344CB8AC3E}">
        <p14:creationId xmlns:p14="http://schemas.microsoft.com/office/powerpoint/2010/main" val="1609224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B018290-B4BC-2050-D079-8AD063FB5C68}"/>
              </a:ext>
            </a:extLst>
          </p:cNvPr>
          <p:cNvSpPr>
            <a:spLocks noGrp="1"/>
          </p:cNvSpPr>
          <p:nvPr>
            <p:ph idx="1"/>
          </p:nvPr>
        </p:nvSpPr>
        <p:spPr/>
        <p:txBody>
          <a:bodyPr/>
          <a:lstStyle/>
          <a:p>
            <a:r>
              <a:rPr lang="en-US" dirty="0"/>
              <a:t>OSHA Instruction, </a:t>
            </a:r>
            <a:r>
              <a:rPr lang="en-US" dirty="0">
                <a:hlinkClick r:id="rId2"/>
              </a:rPr>
              <a:t>CPL  02-02-079</a:t>
            </a:r>
            <a:r>
              <a:rPr lang="en-US" dirty="0"/>
              <a:t>, </a:t>
            </a:r>
            <a:r>
              <a:rPr lang="en-US" i="1" dirty="0"/>
              <a:t>Inspection Procedures for the Hazard Communication Standard (HCS 2024)</a:t>
            </a:r>
          </a:p>
          <a:p>
            <a:r>
              <a:rPr lang="en-US" dirty="0"/>
              <a:t>Signed April 30, 2026</a:t>
            </a:r>
          </a:p>
          <a:p>
            <a:r>
              <a:rPr lang="en-US" dirty="0"/>
              <a:t>Effective May 19, 2026</a:t>
            </a:r>
          </a:p>
          <a:p>
            <a:r>
              <a:rPr lang="en-US" dirty="0"/>
              <a:t>Cancels the HCS 2012 Directive, archived </a:t>
            </a:r>
            <a:r>
              <a:rPr lang="en-US" dirty="0">
                <a:hlinkClick r:id="rId3"/>
              </a:rPr>
              <a:t>here</a:t>
            </a:r>
            <a:r>
              <a:rPr lang="en-US" dirty="0"/>
              <a:t>.</a:t>
            </a:r>
          </a:p>
          <a:p>
            <a:pPr marL="0" indent="0">
              <a:buNone/>
            </a:pPr>
            <a:endParaRPr lang="en-US" dirty="0"/>
          </a:p>
        </p:txBody>
      </p:sp>
      <p:sp>
        <p:nvSpPr>
          <p:cNvPr id="3" name="Title 2">
            <a:extLst>
              <a:ext uri="{FF2B5EF4-FFF2-40B4-BE49-F238E27FC236}">
                <a16:creationId xmlns:a16="http://schemas.microsoft.com/office/drawing/2014/main" id="{F3905E0E-154D-E780-89D9-DDAE03476D36}"/>
              </a:ext>
            </a:extLst>
          </p:cNvPr>
          <p:cNvSpPr>
            <a:spLocks noGrp="1"/>
          </p:cNvSpPr>
          <p:nvPr>
            <p:ph type="title"/>
          </p:nvPr>
        </p:nvSpPr>
        <p:spPr/>
        <p:txBody>
          <a:bodyPr/>
          <a:lstStyle/>
          <a:p>
            <a:r>
              <a:rPr lang="en-US" dirty="0"/>
              <a:t>HCS 2024 Compliance Directive </a:t>
            </a:r>
          </a:p>
        </p:txBody>
      </p:sp>
    </p:spTree>
    <p:extLst>
      <p:ext uri="{BB962C8B-B14F-4D97-AF65-F5344CB8AC3E}">
        <p14:creationId xmlns:p14="http://schemas.microsoft.com/office/powerpoint/2010/main" val="2477333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56857E-A174-1D5D-65F7-0744D309905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84C0BA9-02D9-9656-94F8-84803BBC6E9D}"/>
              </a:ext>
            </a:extLst>
          </p:cNvPr>
          <p:cNvSpPr>
            <a:spLocks noGrp="1"/>
          </p:cNvSpPr>
          <p:nvPr>
            <p:ph type="title"/>
          </p:nvPr>
        </p:nvSpPr>
        <p:spPr/>
        <p:txBody>
          <a:bodyPr/>
          <a:lstStyle/>
          <a:p>
            <a:r>
              <a:rPr lang="en-US" dirty="0"/>
              <a:t>Why HCS Matters for Emergency Responders</a:t>
            </a:r>
          </a:p>
        </p:txBody>
      </p:sp>
      <p:sp>
        <p:nvSpPr>
          <p:cNvPr id="2" name="Content Placeholder 1">
            <a:extLst>
              <a:ext uri="{FF2B5EF4-FFF2-40B4-BE49-F238E27FC236}">
                <a16:creationId xmlns:a16="http://schemas.microsoft.com/office/drawing/2014/main" id="{E9484E7E-15E8-FC04-53D4-28E334EFB54B}"/>
              </a:ext>
            </a:extLst>
          </p:cNvPr>
          <p:cNvSpPr>
            <a:spLocks noGrp="1"/>
          </p:cNvSpPr>
          <p:nvPr>
            <p:ph idx="1"/>
          </p:nvPr>
        </p:nvSpPr>
        <p:spPr>
          <a:xfrm>
            <a:off x="413551" y="2036728"/>
            <a:ext cx="7525103" cy="5551171"/>
          </a:xfrm>
        </p:spPr>
        <p:txBody>
          <a:bodyPr>
            <a:noAutofit/>
          </a:bodyPr>
          <a:lstStyle/>
          <a:p>
            <a:pPr lvl="0"/>
            <a:r>
              <a:rPr lang="en-US" dirty="0"/>
              <a:t>Goal: To ensure that information about the identities and hazards of chemicals is available and understandable to workers.</a:t>
            </a:r>
          </a:p>
          <a:p>
            <a:pPr lvl="0"/>
            <a:r>
              <a:rPr lang="en-US" dirty="0"/>
              <a:t>Impact on Emergency Responders: Improved and standardized hazard communication directly supports emergency responders by providing clearer and more structured information for safe and effective incident management.</a:t>
            </a:r>
          </a:p>
          <a:p>
            <a:pPr lvl="0"/>
            <a:r>
              <a:rPr lang="en-US" dirty="0"/>
              <a:t>The updated HCS clarifies existing requirements and incorporates new hazard classes and categories</a:t>
            </a:r>
          </a:p>
        </p:txBody>
      </p:sp>
      <p:pic>
        <p:nvPicPr>
          <p:cNvPr id="1028" name="Picture 4" descr="Hazardous Materials Removal Workers ...">
            <a:extLst>
              <a:ext uri="{FF2B5EF4-FFF2-40B4-BE49-F238E27FC236}">
                <a16:creationId xmlns:a16="http://schemas.microsoft.com/office/drawing/2014/main" id="{114B380D-1D29-3F6D-FE69-C6B520D507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38654" y="2029354"/>
            <a:ext cx="4138784" cy="411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451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9142" y="1801996"/>
            <a:ext cx="11333716" cy="4037323"/>
          </a:xfrm>
        </p:spPr>
        <p:txBody>
          <a:bodyPr>
            <a:noAutofit/>
          </a:bodyPr>
          <a:lstStyle/>
          <a:p>
            <a:pPr marL="0" indent="0">
              <a:buNone/>
            </a:pPr>
            <a:r>
              <a:rPr lang="en-US" sz="1900" b="1" dirty="0"/>
              <a:t>The HCS 2024 update introduces several changes that enhance hazard communication for emergency responders:</a:t>
            </a:r>
          </a:p>
          <a:p>
            <a:pPr lvl="0"/>
            <a:r>
              <a:rPr lang="en-US" sz="1900" b="1" dirty="0"/>
              <a:t>Inclusion of New Hazard Classes and Categories</a:t>
            </a:r>
            <a:r>
              <a:rPr lang="en-US" sz="1900" dirty="0"/>
              <a:t>: </a:t>
            </a:r>
          </a:p>
          <a:p>
            <a:pPr lvl="1"/>
            <a:r>
              <a:rPr lang="en-US" sz="1900" dirty="0"/>
              <a:t>Incorporates "chemicals under pressure" and expands on "flammable gases" and "aerosols".</a:t>
            </a:r>
          </a:p>
          <a:p>
            <a:pPr lvl="1"/>
            <a:r>
              <a:rPr lang="en-US" sz="1900" dirty="0"/>
              <a:t>The definition of "Physical hazard" now explicitly includes "chemicals under pressure".</a:t>
            </a:r>
          </a:p>
          <a:p>
            <a:pPr lvl="1"/>
            <a:r>
              <a:rPr lang="en-US" sz="1900" dirty="0"/>
              <a:t>This ensures a more comprehensive hazard assessment and clearer understanding of potential risks.</a:t>
            </a:r>
          </a:p>
          <a:p>
            <a:pPr lvl="0"/>
            <a:r>
              <a:rPr lang="en-US" sz="1900" b="1" dirty="0"/>
              <a:t>Improved Communication for Bulk Shipments</a:t>
            </a:r>
            <a:r>
              <a:rPr lang="en-US" sz="1900" dirty="0"/>
              <a:t>: </a:t>
            </a:r>
          </a:p>
          <a:p>
            <a:pPr lvl="1"/>
            <a:r>
              <a:rPr lang="en-US" sz="1900" dirty="0"/>
              <a:t>Hazard information for chemicals in tank trucks or rail cars can be displayed on the vehicle or transmitted via shipping papers/bills of lading.</a:t>
            </a:r>
          </a:p>
          <a:p>
            <a:pPr lvl="1"/>
            <a:r>
              <a:rPr lang="en-US" sz="1900" dirty="0"/>
              <a:t>If stored before offloading, HCS requirements apply, and they can be labeled as stationary process containers, critical for first responders in transit accidents or storage facility incidents.</a:t>
            </a:r>
          </a:p>
        </p:txBody>
      </p:sp>
      <p:sp>
        <p:nvSpPr>
          <p:cNvPr id="3" name="Title 2"/>
          <p:cNvSpPr>
            <a:spLocks noGrp="1"/>
          </p:cNvSpPr>
          <p:nvPr>
            <p:ph type="title"/>
          </p:nvPr>
        </p:nvSpPr>
        <p:spPr/>
        <p:txBody>
          <a:bodyPr/>
          <a:lstStyle/>
          <a:p>
            <a:r>
              <a:rPr lang="en-US" dirty="0"/>
              <a:t>Key Changes in HCS 2024 Supporting Responders</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CB12E1-5824-844A-96E7-D934D061D266}"/>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5E6C20-44EB-4FBA-C776-FE9DDF304012}"/>
              </a:ext>
            </a:extLst>
          </p:cNvPr>
          <p:cNvSpPr>
            <a:spLocks noGrp="1"/>
          </p:cNvSpPr>
          <p:nvPr>
            <p:ph idx="1"/>
          </p:nvPr>
        </p:nvSpPr>
        <p:spPr>
          <a:xfrm>
            <a:off x="484909" y="1746578"/>
            <a:ext cx="11125898" cy="4446404"/>
          </a:xfrm>
        </p:spPr>
        <p:txBody>
          <a:bodyPr>
            <a:normAutofit fontScale="25000" lnSpcReduction="20000"/>
          </a:bodyPr>
          <a:lstStyle/>
          <a:p>
            <a:pPr lvl="0"/>
            <a:r>
              <a:rPr lang="en-US" sz="7600" b="1" dirty="0"/>
              <a:t>Alignment with Department of Transportation (DOT) Requirements</a:t>
            </a:r>
            <a:r>
              <a:rPr lang="en-US" sz="7600" dirty="0"/>
              <a:t>: </a:t>
            </a:r>
          </a:p>
          <a:p>
            <a:pPr lvl="1"/>
            <a:r>
              <a:rPr lang="en-US" sz="7600" dirty="0"/>
              <a:t>Aligns the standard with DOT labeling requirements, allowing labels to display both DOT and HCS pictograms for the same hazard.</a:t>
            </a:r>
          </a:p>
          <a:p>
            <a:pPr lvl="1"/>
            <a:r>
              <a:rPr lang="en-US" sz="7600" dirty="0"/>
              <a:t>This consistent visual language simplifies hazard recognition for emergency personnel.</a:t>
            </a:r>
          </a:p>
          <a:p>
            <a:pPr lvl="0"/>
            <a:r>
              <a:rPr lang="en-US" sz="7600" b="1" dirty="0"/>
              <a:t>Addressing Combustible Dusts</a:t>
            </a:r>
            <a:r>
              <a:rPr lang="en-US" sz="7600" dirty="0"/>
              <a:t>: </a:t>
            </a:r>
          </a:p>
          <a:p>
            <a:pPr lvl="1"/>
            <a:r>
              <a:rPr lang="en-US" sz="7600" dirty="0"/>
              <a:t>The HCS update specifically defines and requires communication of </a:t>
            </a:r>
            <a:r>
              <a:rPr lang="en-US" sz="7600" b="1" dirty="0"/>
              <a:t>combustible dust hazards</a:t>
            </a:r>
            <a:r>
              <a:rPr lang="en-US" sz="7600" dirty="0"/>
              <a:t>.</a:t>
            </a:r>
          </a:p>
          <a:p>
            <a:pPr lvl="1"/>
            <a:r>
              <a:rPr lang="en-US" sz="7600" dirty="0"/>
              <a:t>This helps responders anticipate explosion risks from finely divided solid particulates.</a:t>
            </a:r>
          </a:p>
          <a:p>
            <a:pPr lvl="0"/>
            <a:r>
              <a:rPr lang="en-US" sz="7600" b="1" dirty="0"/>
              <a:t>Definition of Foreseeable Emergency</a:t>
            </a:r>
            <a:r>
              <a:rPr lang="en-US" sz="7600" dirty="0"/>
              <a:t>: </a:t>
            </a:r>
          </a:p>
          <a:p>
            <a:pPr lvl="1"/>
            <a:r>
              <a:rPr lang="en-US" sz="7600" dirty="0"/>
              <a:t>The standard's definition of "foreseeable emergency" directly addresses scenarios relevant to spills and releases.</a:t>
            </a:r>
          </a:p>
          <a:p>
            <a:pPr lvl="1"/>
            <a:r>
              <a:rPr lang="en-US" sz="7600" dirty="0"/>
              <a:t>Includes "equipment failure, rupture of containers, or failure of control equipment which could result in an uncontrolled release of a hazardous chemical into the workplace". This clarifies employer responsibility to communicate hazards for such events.</a:t>
            </a:r>
          </a:p>
          <a:p>
            <a:endParaRPr lang="en-US" dirty="0">
              <a:solidFill>
                <a:schemeClr val="tx1"/>
              </a:solidFill>
            </a:endParaRPr>
          </a:p>
        </p:txBody>
      </p:sp>
      <p:sp>
        <p:nvSpPr>
          <p:cNvPr id="3" name="Title 2">
            <a:extLst>
              <a:ext uri="{FF2B5EF4-FFF2-40B4-BE49-F238E27FC236}">
                <a16:creationId xmlns:a16="http://schemas.microsoft.com/office/drawing/2014/main" id="{CFB2A31A-8F49-6A1E-D75A-B7783A80CA48}"/>
              </a:ext>
            </a:extLst>
          </p:cNvPr>
          <p:cNvSpPr>
            <a:spLocks noGrp="1"/>
          </p:cNvSpPr>
          <p:nvPr>
            <p:ph type="title"/>
          </p:nvPr>
        </p:nvSpPr>
        <p:spPr/>
        <p:txBody>
          <a:bodyPr/>
          <a:lstStyle/>
          <a:p>
            <a:r>
              <a:rPr lang="en-US" dirty="0"/>
              <a:t>Key Changes in HCS 2024 Supporting Responders (cont.)</a:t>
            </a:r>
            <a:endParaRPr dirty="0"/>
          </a:p>
        </p:txBody>
      </p:sp>
    </p:spTree>
    <p:extLst>
      <p:ext uri="{BB962C8B-B14F-4D97-AF65-F5344CB8AC3E}">
        <p14:creationId xmlns:p14="http://schemas.microsoft.com/office/powerpoint/2010/main" val="293137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C43E4-82A8-FDB0-4E62-950A14F0C5C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11C291D-95D7-2686-B88D-039BB52B9502}"/>
              </a:ext>
            </a:extLst>
          </p:cNvPr>
          <p:cNvSpPr>
            <a:spLocks noGrp="1"/>
          </p:cNvSpPr>
          <p:nvPr>
            <p:ph type="title"/>
          </p:nvPr>
        </p:nvSpPr>
        <p:spPr/>
        <p:txBody>
          <a:bodyPr>
            <a:normAutofit/>
          </a:bodyPr>
          <a:lstStyle/>
          <a:p>
            <a:r>
              <a:rPr lang="en-US" dirty="0"/>
              <a:t>Standardized Safety Data Sheet (SDS) Format</a:t>
            </a:r>
            <a:endParaRPr dirty="0"/>
          </a:p>
        </p:txBody>
      </p:sp>
      <p:sp>
        <p:nvSpPr>
          <p:cNvPr id="5" name="Content Placeholder 1">
            <a:extLst>
              <a:ext uri="{FF2B5EF4-FFF2-40B4-BE49-F238E27FC236}">
                <a16:creationId xmlns:a16="http://schemas.microsoft.com/office/drawing/2014/main" id="{1AE26668-F40F-7603-0257-2E1BC17ACC63}"/>
              </a:ext>
            </a:extLst>
          </p:cNvPr>
          <p:cNvSpPr>
            <a:spLocks noGrp="1"/>
          </p:cNvSpPr>
          <p:nvPr>
            <p:ph idx="1"/>
          </p:nvPr>
        </p:nvSpPr>
        <p:spPr>
          <a:xfrm>
            <a:off x="484909" y="1746578"/>
            <a:ext cx="11125898" cy="4446404"/>
          </a:xfrm>
        </p:spPr>
        <p:txBody>
          <a:bodyPr>
            <a:normAutofit/>
          </a:bodyPr>
          <a:lstStyle/>
          <a:p>
            <a:pPr lvl="0"/>
            <a:r>
              <a:rPr lang="en-US" b="1" dirty="0"/>
              <a:t>Mandatory 16-Section Format</a:t>
            </a:r>
            <a:r>
              <a:rPr lang="en-US" dirty="0"/>
              <a:t>: </a:t>
            </a:r>
          </a:p>
          <a:p>
            <a:pPr lvl="1"/>
            <a:r>
              <a:rPr lang="en-US" dirty="0"/>
              <a:t>The HCS 2024 mandates a specific 16-section format for SDSs.</a:t>
            </a:r>
          </a:p>
          <a:p>
            <a:pPr lvl="0"/>
            <a:r>
              <a:rPr lang="en-US" b="1" dirty="0"/>
              <a:t>Enhanced Accessibility</a:t>
            </a:r>
            <a:r>
              <a:rPr lang="en-US" dirty="0"/>
              <a:t>: </a:t>
            </a:r>
          </a:p>
          <a:p>
            <a:pPr lvl="1"/>
            <a:r>
              <a:rPr lang="en-US" dirty="0"/>
              <a:t>This standardization ensures that critical information is consistently located, making it easier and faster for emergency responders to find necessary details during urgent situations.</a:t>
            </a:r>
          </a:p>
          <a:p>
            <a:pPr lvl="0"/>
            <a:r>
              <a:rPr lang="en-US" b="1" dirty="0"/>
              <a:t>Explicit "No Information" Statement</a:t>
            </a:r>
            <a:r>
              <a:rPr lang="en-US" dirty="0"/>
              <a:t>: </a:t>
            </a:r>
          </a:p>
          <a:p>
            <a:pPr lvl="1"/>
            <a:r>
              <a:rPr lang="en-US" dirty="0"/>
              <a:t>If no relevant information is found for a subheading, the SDS must explicitly state "no applicable information was found".</a:t>
            </a:r>
          </a:p>
          <a:p>
            <a:pPr marL="0" indent="0">
              <a:buNone/>
            </a:pPr>
            <a:endParaRPr lang="en-US" dirty="0">
              <a:solidFill>
                <a:schemeClr val="tx1"/>
              </a:solidFill>
            </a:endParaRPr>
          </a:p>
        </p:txBody>
      </p:sp>
    </p:spTree>
    <p:extLst>
      <p:ext uri="{BB962C8B-B14F-4D97-AF65-F5344CB8AC3E}">
        <p14:creationId xmlns:p14="http://schemas.microsoft.com/office/powerpoint/2010/main" val="65419949"/>
      </p:ext>
    </p:extLst>
  </p:cSld>
  <p:clrMapOvr>
    <a:masterClrMapping/>
  </p:clrMapOvr>
</p:sld>
</file>

<file path=ppt/theme/theme1.xml><?xml version="1.0" encoding="utf-8"?>
<a:theme xmlns:a="http://schemas.openxmlformats.org/drawingml/2006/main" name="Dividend">
  <a:themeElements>
    <a:clrScheme name="Custom 1">
      <a:dk1>
        <a:srgbClr val="000000"/>
      </a:dk1>
      <a:lt1>
        <a:srgbClr val="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75a63054-7204-4e0c-9126-adab971d4aca}" enabled="0" method="" siteId="{75a63054-7204-4e0c-9126-adab971d4aca}" removed="1"/>
</clbl:labelList>
</file>

<file path=docProps/app.xml><?xml version="1.0" encoding="utf-8"?>
<Properties xmlns="http://schemas.openxmlformats.org/officeDocument/2006/extended-properties" xmlns:vt="http://schemas.openxmlformats.org/officeDocument/2006/docPropsVTypes">
  <Template/>
  <TotalTime>5331</TotalTime>
  <Words>1868</Words>
  <Application>Microsoft Office PowerPoint</Application>
  <PresentationFormat>Widescreen</PresentationFormat>
  <Paragraphs>143</Paragraphs>
  <Slides>22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Aptos</vt:lpstr>
      <vt:lpstr>Arial</vt:lpstr>
      <vt:lpstr>Calibri</vt:lpstr>
      <vt:lpstr>Gill Sans MT</vt:lpstr>
      <vt:lpstr>Times New Roman</vt:lpstr>
      <vt:lpstr>Wingdings 2</vt:lpstr>
      <vt:lpstr>Dividend</vt:lpstr>
      <vt:lpstr>The Hazard Communication Standard  SDS Requirements Supporting Emergency Responders  </vt:lpstr>
      <vt:lpstr>OSHA’s HCS 2024 Update</vt:lpstr>
      <vt:lpstr>Key Dates (Implementation Dates for HCS 2024)</vt:lpstr>
      <vt:lpstr>Cont.</vt:lpstr>
      <vt:lpstr>HCS 2024 Compliance Directive </vt:lpstr>
      <vt:lpstr>Why HCS Matters for Emergency Responders</vt:lpstr>
      <vt:lpstr>Key Changes in HCS 2024 Supporting Responders</vt:lpstr>
      <vt:lpstr>Key Changes in HCS 2024 Supporting Responders (cont.)</vt:lpstr>
      <vt:lpstr>Standardized Safety Data Sheet (SDS) Format</vt:lpstr>
      <vt:lpstr>Critical SDS Sections for Emergency Response</vt:lpstr>
      <vt:lpstr>Critical SDS Sections for Emergency Response (cont.)</vt:lpstr>
      <vt:lpstr>Critical SDS Sections for Emergency Response (cont.)</vt:lpstr>
      <vt:lpstr>Critical SDS Sections for Emergency Response (cont.)</vt:lpstr>
      <vt:lpstr>Key Takeaway:  Integrations with HAZWOPER Training</vt:lpstr>
      <vt:lpstr>Key Takeaway:  Prepare for Combustible Dust Hazards</vt:lpstr>
      <vt:lpstr>Key Takeaway:  Alignment with department of Transportation requirements</vt:lpstr>
      <vt:lpstr>Key Takeaway:  Understand “Foreseeable Emergency”</vt:lpstr>
      <vt:lpstr>Key Takeaway:  Levearge Improved Communication for Bulk Shipments</vt:lpstr>
      <vt:lpstr>Conclusion</vt:lpstr>
      <vt:lpstr>Compliance Assistance Materials</vt:lpstr>
      <vt:lpstr>Questions:</vt:lpstr>
      <vt:lpstr> OSHA 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OSHA PPT TEMPLATE 4-1</dc:title>
  <dc:creator>OSHA</dc:creator>
  <cp:lastModifiedBy>Moore, Dalton - OSHA</cp:lastModifiedBy>
  <cp:revision>28</cp:revision>
  <dcterms:created xsi:type="dcterms:W3CDTF">2025-01-24T16:03:08Z</dcterms:created>
  <dcterms:modified xsi:type="dcterms:W3CDTF">2026-06-17T19:37:03Z</dcterms:modified>
</cp:coreProperties>
</file>