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5"/>
  </p:sldMasterIdLst>
  <p:notesMasterIdLst>
    <p:notesMasterId r:id="rId34"/>
  </p:notesMasterIdLst>
  <p:handoutMasterIdLst>
    <p:handoutMasterId r:id="rId35"/>
  </p:handoutMasterIdLst>
  <p:sldIdLst>
    <p:sldId id="396" r:id="rId6"/>
    <p:sldId id="399" r:id="rId7"/>
    <p:sldId id="398" r:id="rId8"/>
    <p:sldId id="2563" r:id="rId9"/>
    <p:sldId id="390" r:id="rId10"/>
    <p:sldId id="2147374901" r:id="rId11"/>
    <p:sldId id="2147374897" r:id="rId12"/>
    <p:sldId id="2147374881" r:id="rId13"/>
    <p:sldId id="2147374919" r:id="rId14"/>
    <p:sldId id="361" r:id="rId15"/>
    <p:sldId id="2147374904" r:id="rId16"/>
    <p:sldId id="260" r:id="rId17"/>
    <p:sldId id="2147374905" r:id="rId18"/>
    <p:sldId id="2147374906" r:id="rId19"/>
    <p:sldId id="2147374907" r:id="rId20"/>
    <p:sldId id="261" r:id="rId21"/>
    <p:sldId id="2147374911" r:id="rId22"/>
    <p:sldId id="2147374912" r:id="rId23"/>
    <p:sldId id="2147374921" r:id="rId24"/>
    <p:sldId id="2147374908" r:id="rId25"/>
    <p:sldId id="2147374909" r:id="rId26"/>
    <p:sldId id="2147374910" r:id="rId27"/>
    <p:sldId id="262" r:id="rId28"/>
    <p:sldId id="2147374914" r:id="rId29"/>
    <p:sldId id="263" r:id="rId30"/>
    <p:sldId id="2147374918" r:id="rId31"/>
    <p:sldId id="2147374903" r:id="rId32"/>
    <p:sldId id="3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Guide" id="{E6D779B0-68BC-4AA2-A974-E7658ED860AC}">
          <p14:sldIdLst/>
        </p14:section>
        <p14:section name="Title Slide" id="{D16E793D-8658-41B5-9124-1D37A4C8D39F}">
          <p14:sldIdLst>
            <p14:sldId id="396"/>
            <p14:sldId id="399"/>
            <p14:sldId id="398"/>
            <p14:sldId id="2563"/>
            <p14:sldId id="390"/>
            <p14:sldId id="2147374901"/>
          </p14:sldIdLst>
        </p14:section>
        <p14:section name="Interior Slides" id="{B70B07F5-4929-42D4-93D4-8E2E7D691827}">
          <p14:sldIdLst>
            <p14:sldId id="2147374897"/>
            <p14:sldId id="2147374881"/>
            <p14:sldId id="2147374919"/>
            <p14:sldId id="361"/>
            <p14:sldId id="2147374904"/>
            <p14:sldId id="260"/>
            <p14:sldId id="2147374905"/>
            <p14:sldId id="2147374906"/>
            <p14:sldId id="2147374907"/>
            <p14:sldId id="261"/>
            <p14:sldId id="2147374911"/>
            <p14:sldId id="2147374912"/>
            <p14:sldId id="2147374921"/>
            <p14:sldId id="2147374908"/>
            <p14:sldId id="2147374909"/>
            <p14:sldId id="2147374910"/>
            <p14:sldId id="262"/>
            <p14:sldId id="2147374914"/>
            <p14:sldId id="263"/>
            <p14:sldId id="2147374918"/>
            <p14:sldId id="2147374903"/>
            <p14:sldId id="3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15C113-01CC-31CA-04E9-727FB436DDDB}" name="Cichowicz, Jaclyn (CDC/NIOSH/NPPTL)" initials="JC" userId="S::isa3@cdc.gov::bba44bfb-5765-4c8a-9da5-92b259336774" providerId="AD"/>
  <p188:author id="{D38E6230-E13E-D06F-7F8C-AF19B95B9D2B}" name="Kilinc-Balci, F Selcen (CDC/NIOSH/NPPTL/RB)" initials="FK" userId="S::jcq8@cdc.gov::16d21a98-dd46-4a5f-a126-5901043432c7" providerId="AD"/>
  <p188:author id="{F1352549-3028-66B5-F7B2-EFF344111760}" name="Smith, Adam K. (CDC/NIOSH/NPPTL)" initials="AS" userId="S::eyv7@cdc.gov::0e257f64-4d0e-4ee7-8cc4-03b6935f36c9" providerId="AD"/>
  <p188:author id="{E482C34E-64D1-EDC5-A897-A9988C54C780}" name="Clark, Kevin L. (CDC/OD/OC)" initials="KC" userId="S::uvw7@cdc.gov::e3ff4289-52be-4665-a78d-b1cdb6a838b3" providerId="AD"/>
  <p188:author id="{C1D19268-A486-DAC1-569C-EC8B806F30D8}" name="Chung, Justine (CDC/OD/OC) (CTR)" initials="JC" userId="S::itu6@cdc.gov::9e71a0a9-74a2-478d-a04e-bbb50f73bea1" providerId="AD"/>
  <p188:author id="{C2A11BDB-AF90-383F-F281-1D712208B6B0}" name="Ostroff, Alyssa (CDC/OD/OC)" initials="AO" userId="S::qpq7@cdc.gov::bfa4756e-811a-4663-85b8-b83cdadad87f" providerId="AD"/>
  <p188:author id="{2126AEE6-DF02-953C-551E-313F75260F29}" name="Dempsey, Patrick G. (CDC/NIOSH/NPPTL)" initials="PD" userId="S::PBD8@cdc.gov::28fe3b94-d675-4d57-ade1-b3074079fd67" providerId="AD"/>
  <p188:author id="{08FE32ED-709E-66A0-809E-A7C6EEEE7687}" name="Wehring, Justin (CDC/NIOSH/NPPTL)" initials="JW" userId="S::rza9@cdc.gov::e4b7a642-d4cf-4bd2-9d12-9c277ed686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ossy Made Yulian" initials="YMY" lastIdx="1" clrIdx="0">
    <p:extLst>
      <p:ext uri="{19B8F6BF-5375-455C-9EA6-DF929625EA0E}">
        <p15:presenceInfo xmlns:p15="http://schemas.microsoft.com/office/powerpoint/2012/main" userId="238af46a17e97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F4FCFC"/>
    <a:srgbClr val="EAF8F9"/>
    <a:srgbClr val="FB7E38"/>
    <a:srgbClr val="ECF5FF"/>
    <a:srgbClr val="032659"/>
    <a:srgbClr val="DB5E2E"/>
    <a:srgbClr val="00B1CE"/>
    <a:srgbClr val="B8D4ED"/>
    <a:srgbClr val="A9A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3" autoAdjust="0"/>
    <p:restoredTop sz="95146" autoAdjust="0"/>
  </p:normalViewPr>
  <p:slideViewPr>
    <p:cSldViewPr snapToGrid="0">
      <p:cViewPr varScale="1">
        <p:scale>
          <a:sx n="70" d="100"/>
          <a:sy n="70" d="100"/>
        </p:scale>
        <p:origin x="1290" y="28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linc-Balci, F Selcen (CDC/NIOSH/NPPTL/RB)" userId="16d21a98-dd46-4a5f-a126-5901043432c7" providerId="ADAL" clId="{2786DD50-2DD4-43BB-A287-55E9CBD422EE}"/>
    <pc:docChg chg="modSld">
      <pc:chgData name="Kilinc-Balci, F Selcen (CDC/NIOSH/NPPTL/RB)" userId="16d21a98-dd46-4a5f-a126-5901043432c7" providerId="ADAL" clId="{2786DD50-2DD4-43BB-A287-55E9CBD422EE}" dt="2026-06-12T20:23:03.908" v="1" actId="20577"/>
      <pc:docMkLst>
        <pc:docMk/>
      </pc:docMkLst>
      <pc:sldChg chg="modSp mod">
        <pc:chgData name="Kilinc-Balci, F Selcen (CDC/NIOSH/NPPTL/RB)" userId="16d21a98-dd46-4a5f-a126-5901043432c7" providerId="ADAL" clId="{2786DD50-2DD4-43BB-A287-55E9CBD422EE}" dt="2026-06-12T20:23:03.908" v="1" actId="20577"/>
        <pc:sldMkLst>
          <pc:docMk/>
          <pc:sldMk cId="533181834" sldId="396"/>
        </pc:sldMkLst>
        <pc:spChg chg="mod">
          <ac:chgData name="Kilinc-Balci, F Selcen (CDC/NIOSH/NPPTL/RB)" userId="16d21a98-dd46-4a5f-a126-5901043432c7" providerId="ADAL" clId="{2786DD50-2DD4-43BB-A287-55E9CBD422EE}" dt="2026-06-12T20:23:03.908" v="1" actId="20577"/>
          <ac:spMkLst>
            <pc:docMk/>
            <pc:sldMk cId="533181834" sldId="396"/>
            <ac:spMk id="10" creationId="{F7FD52E8-F2AE-F023-0A61-0BFA9A5952F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dc-my.sharepoint.com/personal/jcq8_cdc_gov/Documents/DESKTOP%20JULY%202025/2025%20NPPTL%20MANUSCRIPTS/Fentanyl%20Paper/Internal%20review/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Material</a:t>
            </a:r>
            <a:r>
              <a:rPr lang="en-US" baseline="0" dirty="0"/>
              <a:t> </a:t>
            </a:r>
            <a:r>
              <a:rPr lang="en-US" dirty="0"/>
              <a:t>(continuous)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271769028871391"/>
          <c:y val="0.12610549943883279"/>
          <c:w val="0.7587090813648294"/>
          <c:h val="0.57221806870100833"/>
        </c:manualLayout>
      </c:layout>
      <c:scatterChart>
        <c:scatterStyle val="lineMarker"/>
        <c:varyColors val="0"/>
        <c:ser>
          <c:idx val="2"/>
          <c:order val="0"/>
          <c:tx>
            <c:strRef>
              <c:f>'Sheet1 (2)'!$C$157</c:f>
              <c:strCache>
                <c:ptCount val="1"/>
                <c:pt idx="0">
                  <c:v>G3-R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f>'Sheet1 (2)'!$B$158:$B$166</c:f>
              <c:numCache>
                <c:formatCode>General</c:formatCode>
                <c:ptCount val="9"/>
                <c:pt idx="0">
                  <c:v>0</c:v>
                </c:pt>
                <c:pt idx="1">
                  <c:v>30</c:v>
                </c:pt>
                <c:pt idx="2">
                  <c:v>60</c:v>
                </c:pt>
                <c:pt idx="3">
                  <c:v>90</c:v>
                </c:pt>
                <c:pt idx="4">
                  <c:v>120</c:v>
                </c:pt>
                <c:pt idx="5">
                  <c:v>150</c:v>
                </c:pt>
                <c:pt idx="6">
                  <c:v>180</c:v>
                </c:pt>
                <c:pt idx="7">
                  <c:v>210</c:v>
                </c:pt>
                <c:pt idx="8">
                  <c:v>240</c:v>
                </c:pt>
              </c:numCache>
            </c:numRef>
          </c:xVal>
          <c:yVal>
            <c:numRef>
              <c:f>'Sheet1 (2)'!$C$158:$C$166</c:f>
              <c:numCache>
                <c:formatCode>General</c:formatCode>
                <c:ptCount val="9"/>
                <c:pt idx="0">
                  <c:v>0</c:v>
                </c:pt>
                <c:pt idx="1">
                  <c:v>2.1</c:v>
                </c:pt>
                <c:pt idx="2">
                  <c:v>111</c:v>
                </c:pt>
                <c:pt idx="3">
                  <c:v>474</c:v>
                </c:pt>
                <c:pt idx="4">
                  <c:v>1225</c:v>
                </c:pt>
                <c:pt idx="5">
                  <c:v>2121</c:v>
                </c:pt>
                <c:pt idx="6">
                  <c:v>3098</c:v>
                </c:pt>
                <c:pt idx="7">
                  <c:v>3706</c:v>
                </c:pt>
                <c:pt idx="8">
                  <c:v>4959</c:v>
                </c:pt>
              </c:numCache>
            </c:numRef>
          </c:yVal>
          <c:smooth val="0"/>
          <c:extLst>
            <c:ext xmlns:c16="http://schemas.microsoft.com/office/drawing/2014/chart" uri="{C3380CC4-5D6E-409C-BE32-E72D297353CC}">
              <c16:uniqueId val="{00000000-2793-4F4D-A7C0-3626B90D54FA}"/>
            </c:ext>
          </c:extLst>
        </c:ser>
        <c:ser>
          <c:idx val="3"/>
          <c:order val="1"/>
          <c:tx>
            <c:strRef>
              <c:f>'Sheet1 (2)'!$D$157</c:f>
              <c:strCache>
                <c:ptCount val="1"/>
                <c:pt idx="0">
                  <c:v>G1-C</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f>'Sheet1 (2)'!$B$158:$B$166</c:f>
              <c:numCache>
                <c:formatCode>General</c:formatCode>
                <c:ptCount val="9"/>
                <c:pt idx="0">
                  <c:v>0</c:v>
                </c:pt>
                <c:pt idx="1">
                  <c:v>30</c:v>
                </c:pt>
                <c:pt idx="2">
                  <c:v>60</c:v>
                </c:pt>
                <c:pt idx="3">
                  <c:v>90</c:v>
                </c:pt>
                <c:pt idx="4">
                  <c:v>120</c:v>
                </c:pt>
                <c:pt idx="5">
                  <c:v>150</c:v>
                </c:pt>
                <c:pt idx="6">
                  <c:v>180</c:v>
                </c:pt>
                <c:pt idx="7">
                  <c:v>210</c:v>
                </c:pt>
                <c:pt idx="8">
                  <c:v>240</c:v>
                </c:pt>
              </c:numCache>
            </c:numRef>
          </c:xVal>
          <c:yVal>
            <c:numRef>
              <c:f>'Sheet1 (2)'!$D$158:$D$166</c:f>
              <c:numCache>
                <c:formatCode>General</c:formatCode>
                <c:ptCount val="9"/>
                <c:pt idx="0">
                  <c:v>0</c:v>
                </c:pt>
                <c:pt idx="1">
                  <c:v>1</c:v>
                </c:pt>
                <c:pt idx="2">
                  <c:v>166</c:v>
                </c:pt>
                <c:pt idx="3">
                  <c:v>1681</c:v>
                </c:pt>
                <c:pt idx="4">
                  <c:v>2110</c:v>
                </c:pt>
                <c:pt idx="5">
                  <c:v>3499</c:v>
                </c:pt>
                <c:pt idx="6">
                  <c:v>5386</c:v>
                </c:pt>
                <c:pt idx="7">
                  <c:v>6862</c:v>
                </c:pt>
                <c:pt idx="8">
                  <c:v>8688</c:v>
                </c:pt>
              </c:numCache>
            </c:numRef>
          </c:yVal>
          <c:smooth val="0"/>
          <c:extLst>
            <c:ext xmlns:c16="http://schemas.microsoft.com/office/drawing/2014/chart" uri="{C3380CC4-5D6E-409C-BE32-E72D297353CC}">
              <c16:uniqueId val="{00000001-2793-4F4D-A7C0-3626B90D54FA}"/>
            </c:ext>
          </c:extLst>
        </c:ser>
        <c:ser>
          <c:idx val="4"/>
          <c:order val="2"/>
          <c:tx>
            <c:strRef>
              <c:f>'Sheet1 (2)'!$E$157</c:f>
              <c:strCache>
                <c:ptCount val="1"/>
                <c:pt idx="0">
                  <c:v>G3-L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xVal>
            <c:numRef>
              <c:f>'Sheet1 (2)'!$B$158:$B$166</c:f>
              <c:numCache>
                <c:formatCode>General</c:formatCode>
                <c:ptCount val="9"/>
                <c:pt idx="0">
                  <c:v>0</c:v>
                </c:pt>
                <c:pt idx="1">
                  <c:v>30</c:v>
                </c:pt>
                <c:pt idx="2">
                  <c:v>60</c:v>
                </c:pt>
                <c:pt idx="3">
                  <c:v>90</c:v>
                </c:pt>
                <c:pt idx="4">
                  <c:v>120</c:v>
                </c:pt>
                <c:pt idx="5">
                  <c:v>150</c:v>
                </c:pt>
                <c:pt idx="6">
                  <c:v>180</c:v>
                </c:pt>
                <c:pt idx="7">
                  <c:v>210</c:v>
                </c:pt>
                <c:pt idx="8">
                  <c:v>240</c:v>
                </c:pt>
              </c:numCache>
            </c:numRef>
          </c:xVal>
          <c:yVal>
            <c:numRef>
              <c:f>'Sheet1 (2)'!$E$158:$E$166</c:f>
              <c:numCache>
                <c:formatCode>General</c:formatCode>
                <c:ptCount val="9"/>
                <c:pt idx="0">
                  <c:v>0</c:v>
                </c:pt>
                <c:pt idx="1">
                  <c:v>1</c:v>
                </c:pt>
                <c:pt idx="2">
                  <c:v>210</c:v>
                </c:pt>
                <c:pt idx="3">
                  <c:v>1009</c:v>
                </c:pt>
                <c:pt idx="4">
                  <c:v>2346</c:v>
                </c:pt>
                <c:pt idx="5">
                  <c:v>3995</c:v>
                </c:pt>
                <c:pt idx="6">
                  <c:v>5782</c:v>
                </c:pt>
                <c:pt idx="7">
                  <c:v>7746</c:v>
                </c:pt>
                <c:pt idx="8">
                  <c:v>9967</c:v>
                </c:pt>
              </c:numCache>
            </c:numRef>
          </c:yVal>
          <c:smooth val="0"/>
          <c:extLst>
            <c:ext xmlns:c16="http://schemas.microsoft.com/office/drawing/2014/chart" uri="{C3380CC4-5D6E-409C-BE32-E72D297353CC}">
              <c16:uniqueId val="{00000002-2793-4F4D-A7C0-3626B90D54FA}"/>
            </c:ext>
          </c:extLst>
        </c:ser>
        <c:ser>
          <c:idx val="0"/>
          <c:order val="3"/>
          <c:tx>
            <c:strRef>
              <c:f>'Sheet1 (2)'!$C$186</c:f>
              <c:strCache>
                <c:ptCount val="1"/>
                <c:pt idx="0">
                  <c:v>G2-R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f>'Sheet1 (2)'!$B$158:$B$166</c:f>
              <c:numCache>
                <c:formatCode>General</c:formatCode>
                <c:ptCount val="9"/>
                <c:pt idx="0">
                  <c:v>0</c:v>
                </c:pt>
                <c:pt idx="1">
                  <c:v>30</c:v>
                </c:pt>
                <c:pt idx="2">
                  <c:v>60</c:v>
                </c:pt>
                <c:pt idx="3">
                  <c:v>90</c:v>
                </c:pt>
                <c:pt idx="4">
                  <c:v>120</c:v>
                </c:pt>
                <c:pt idx="5">
                  <c:v>150</c:v>
                </c:pt>
                <c:pt idx="6">
                  <c:v>180</c:v>
                </c:pt>
                <c:pt idx="7">
                  <c:v>210</c:v>
                </c:pt>
                <c:pt idx="8">
                  <c:v>240</c:v>
                </c:pt>
              </c:numCache>
            </c:numRef>
          </c:xVal>
          <c:yVal>
            <c:numRef>
              <c:f>'Sheet1 (2)'!$C$187:$C$195</c:f>
              <c:numCache>
                <c:formatCode>General</c:formatCode>
                <c:ptCount val="9"/>
                <c:pt idx="0">
                  <c:v>0</c:v>
                </c:pt>
                <c:pt idx="1">
                  <c:v>0.2</c:v>
                </c:pt>
                <c:pt idx="2">
                  <c:v>5</c:v>
                </c:pt>
                <c:pt idx="3">
                  <c:v>33</c:v>
                </c:pt>
                <c:pt idx="4">
                  <c:v>67</c:v>
                </c:pt>
                <c:pt idx="5">
                  <c:v>104</c:v>
                </c:pt>
                <c:pt idx="6">
                  <c:v>141</c:v>
                </c:pt>
                <c:pt idx="7">
                  <c:v>184</c:v>
                </c:pt>
                <c:pt idx="8">
                  <c:v>247</c:v>
                </c:pt>
              </c:numCache>
            </c:numRef>
          </c:yVal>
          <c:smooth val="0"/>
          <c:extLst>
            <c:ext xmlns:c16="http://schemas.microsoft.com/office/drawing/2014/chart" uri="{C3380CC4-5D6E-409C-BE32-E72D297353CC}">
              <c16:uniqueId val="{00000003-2793-4F4D-A7C0-3626B90D54FA}"/>
            </c:ext>
          </c:extLst>
        </c:ser>
        <c:ser>
          <c:idx val="1"/>
          <c:order val="4"/>
          <c:tx>
            <c:strRef>
              <c:f>'Sheet1 (2)'!$D$186</c:f>
              <c:strCache>
                <c:ptCount val="1"/>
                <c:pt idx="0">
                  <c:v>G2-R-N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'Sheet1 (2)'!$B$158:$B$166</c:f>
              <c:numCache>
                <c:formatCode>General</c:formatCode>
                <c:ptCount val="9"/>
                <c:pt idx="0">
                  <c:v>0</c:v>
                </c:pt>
                <c:pt idx="1">
                  <c:v>30</c:v>
                </c:pt>
                <c:pt idx="2">
                  <c:v>60</c:v>
                </c:pt>
                <c:pt idx="3">
                  <c:v>90</c:v>
                </c:pt>
                <c:pt idx="4">
                  <c:v>120</c:v>
                </c:pt>
                <c:pt idx="5">
                  <c:v>150</c:v>
                </c:pt>
                <c:pt idx="6">
                  <c:v>180</c:v>
                </c:pt>
                <c:pt idx="7">
                  <c:v>210</c:v>
                </c:pt>
                <c:pt idx="8">
                  <c:v>240</c:v>
                </c:pt>
              </c:numCache>
            </c:numRef>
          </c:xVal>
          <c:yVal>
            <c:numRef>
              <c:f>'Sheet1 (2)'!$D$187:$D$195</c:f>
              <c:numCache>
                <c:formatCode>General</c:formatCode>
                <c:ptCount val="9"/>
                <c:pt idx="0">
                  <c:v>0</c:v>
                </c:pt>
                <c:pt idx="1">
                  <c:v>0</c:v>
                </c:pt>
                <c:pt idx="2">
                  <c:v>46</c:v>
                </c:pt>
                <c:pt idx="3">
                  <c:v>481</c:v>
                </c:pt>
                <c:pt idx="4">
                  <c:v>1121</c:v>
                </c:pt>
                <c:pt idx="5">
                  <c:v>2255</c:v>
                </c:pt>
                <c:pt idx="6">
                  <c:v>2857</c:v>
                </c:pt>
                <c:pt idx="7">
                  <c:v>4064</c:v>
                </c:pt>
                <c:pt idx="8">
                  <c:v>4876</c:v>
                </c:pt>
              </c:numCache>
            </c:numRef>
          </c:yVal>
          <c:smooth val="0"/>
          <c:extLst>
            <c:ext xmlns:c16="http://schemas.microsoft.com/office/drawing/2014/chart" uri="{C3380CC4-5D6E-409C-BE32-E72D297353CC}">
              <c16:uniqueId val="{00000004-2793-4F4D-A7C0-3626B90D54FA}"/>
            </c:ext>
          </c:extLst>
        </c:ser>
        <c:dLbls>
          <c:showLegendKey val="0"/>
          <c:showVal val="0"/>
          <c:showCatName val="0"/>
          <c:showSerName val="0"/>
          <c:showPercent val="0"/>
          <c:showBubbleSize val="0"/>
        </c:dLbls>
        <c:axId val="1245074512"/>
        <c:axId val="1245076432"/>
      </c:scatterChart>
      <c:valAx>
        <c:axId val="1245074512"/>
        <c:scaling>
          <c:orientation val="minMax"/>
          <c:max val="2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Elapsed Time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5076432"/>
        <c:crosses val="autoZero"/>
        <c:crossBetween val="midCat"/>
        <c:majorUnit val="30"/>
      </c:valAx>
      <c:valAx>
        <c:axId val="1245076432"/>
        <c:scaling>
          <c:orientation val="minMax"/>
          <c:max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Collection Reservoir Chemical Concentration (ng/ml)</a:t>
                </a:r>
              </a:p>
            </c:rich>
          </c:tx>
          <c:layout>
            <c:manualLayout>
              <c:xMode val="edge"/>
              <c:yMode val="edge"/>
              <c:x val="2.6363091671659677E-2"/>
              <c:y val="9.4421916797591807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50745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0BCEF-DF61-41D8-8B95-03A44857021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53E2EF7-D093-42F2-A19E-92C99AD26F3F}">
      <dgm:prSet/>
      <dgm:spPr/>
      <dgm:t>
        <a:bodyPr/>
        <a:lstStyle/>
        <a:p>
          <a:r>
            <a:rPr lang="en-US" b="1"/>
            <a:t>NFPA 1991</a:t>
          </a:r>
          <a:endParaRPr lang="en-US"/>
        </a:p>
      </dgm:t>
    </dgm:pt>
    <dgm:pt modelId="{669AB402-B99E-49E7-BE7C-8C120519D1CB}" type="parTrans" cxnId="{41B2BC80-77CA-4601-AD37-06BB71921AE9}">
      <dgm:prSet/>
      <dgm:spPr/>
      <dgm:t>
        <a:bodyPr/>
        <a:lstStyle/>
        <a:p>
          <a:endParaRPr lang="en-US"/>
        </a:p>
      </dgm:t>
    </dgm:pt>
    <dgm:pt modelId="{328A640A-33C0-4E1D-90F6-166012860DAE}" type="sibTrans" cxnId="{41B2BC80-77CA-4601-AD37-06BB71921AE9}">
      <dgm:prSet/>
      <dgm:spPr/>
      <dgm:t>
        <a:bodyPr/>
        <a:lstStyle/>
        <a:p>
          <a:endParaRPr lang="en-US"/>
        </a:p>
      </dgm:t>
    </dgm:pt>
    <dgm:pt modelId="{1DF85D07-9169-4A38-A6AF-6F46C03CB03B}">
      <dgm:prSet/>
      <dgm:spPr/>
      <dgm:t>
        <a:bodyPr/>
        <a:lstStyle/>
        <a:p>
          <a:r>
            <a:rPr lang="en-US"/>
            <a:t>Uses </a:t>
          </a:r>
          <a:r>
            <a:rPr lang="en-US" b="1"/>
            <a:t>permeation resistance testing</a:t>
          </a:r>
          <a:r>
            <a:rPr lang="en-US"/>
            <a:t> for liquids, vapors, and gases </a:t>
          </a:r>
        </a:p>
      </dgm:t>
    </dgm:pt>
    <dgm:pt modelId="{13419B8A-7C02-48F7-9EDC-E6168EF283E8}" type="parTrans" cxnId="{8B25CA54-8B74-49D7-9645-AE9F318F4CD9}">
      <dgm:prSet/>
      <dgm:spPr/>
      <dgm:t>
        <a:bodyPr/>
        <a:lstStyle/>
        <a:p>
          <a:endParaRPr lang="en-US"/>
        </a:p>
      </dgm:t>
    </dgm:pt>
    <dgm:pt modelId="{6EF83FB4-48B0-410E-82D9-9793C732BD66}" type="sibTrans" cxnId="{8B25CA54-8B74-49D7-9645-AE9F318F4CD9}">
      <dgm:prSet/>
      <dgm:spPr/>
      <dgm:t>
        <a:bodyPr/>
        <a:lstStyle/>
        <a:p>
          <a:endParaRPr lang="en-US"/>
        </a:p>
      </dgm:t>
    </dgm:pt>
    <dgm:pt modelId="{7CBC7992-0F63-4E42-B28B-EC6462CF5D7E}">
      <dgm:prSet/>
      <dgm:spPr/>
      <dgm:t>
        <a:bodyPr/>
        <a:lstStyle/>
        <a:p>
          <a:r>
            <a:rPr lang="en-US"/>
            <a:t>Requires </a:t>
          </a:r>
          <a:r>
            <a:rPr lang="en-US" b="1"/>
            <a:t>gas-tight integrity testing</a:t>
          </a:r>
          <a:r>
            <a:rPr lang="en-US"/>
            <a:t> of the full ensemble </a:t>
          </a:r>
        </a:p>
      </dgm:t>
    </dgm:pt>
    <dgm:pt modelId="{29A89987-6E2E-4C1F-AA79-37985425A374}" type="parTrans" cxnId="{8CEBDD8B-2DAD-4C79-8642-669B69E43749}">
      <dgm:prSet/>
      <dgm:spPr/>
      <dgm:t>
        <a:bodyPr/>
        <a:lstStyle/>
        <a:p>
          <a:endParaRPr lang="en-US"/>
        </a:p>
      </dgm:t>
    </dgm:pt>
    <dgm:pt modelId="{755E0272-B613-4416-917C-902E7E826D2D}" type="sibTrans" cxnId="{8CEBDD8B-2DAD-4C79-8642-669B69E43749}">
      <dgm:prSet/>
      <dgm:spPr/>
      <dgm:t>
        <a:bodyPr/>
        <a:lstStyle/>
        <a:p>
          <a:endParaRPr lang="en-US"/>
        </a:p>
      </dgm:t>
    </dgm:pt>
    <dgm:pt modelId="{DD310F57-5EAF-4505-9D58-4456FA1A4901}">
      <dgm:prSet/>
      <dgm:spPr/>
      <dgm:t>
        <a:bodyPr/>
        <a:lstStyle/>
        <a:p>
          <a:r>
            <a:rPr lang="en-US"/>
            <a:t>Evaluates all ensemble elements: suit, visor, gloves, footwear, seams, and closures </a:t>
          </a:r>
        </a:p>
      </dgm:t>
    </dgm:pt>
    <dgm:pt modelId="{F111AA4D-CF02-4467-BEDF-0F8D0FD85482}" type="parTrans" cxnId="{4FB7CACF-0351-4E09-AE04-163E5F55E064}">
      <dgm:prSet/>
      <dgm:spPr/>
      <dgm:t>
        <a:bodyPr/>
        <a:lstStyle/>
        <a:p>
          <a:endParaRPr lang="en-US"/>
        </a:p>
      </dgm:t>
    </dgm:pt>
    <dgm:pt modelId="{78331348-1918-446D-B9B3-D5DA4B72F8F9}" type="sibTrans" cxnId="{4FB7CACF-0351-4E09-AE04-163E5F55E064}">
      <dgm:prSet/>
      <dgm:spPr/>
      <dgm:t>
        <a:bodyPr/>
        <a:lstStyle/>
        <a:p>
          <a:endParaRPr lang="en-US"/>
        </a:p>
      </dgm:t>
    </dgm:pt>
    <dgm:pt modelId="{C5137095-B27E-4EC4-88E6-850E8FBE2473}">
      <dgm:prSet/>
      <dgm:spPr/>
      <dgm:t>
        <a:bodyPr/>
        <a:lstStyle/>
        <a:p>
          <a:r>
            <a:rPr lang="en-US" b="1"/>
            <a:t>NFPA 1992</a:t>
          </a:r>
          <a:endParaRPr lang="en-US"/>
        </a:p>
      </dgm:t>
    </dgm:pt>
    <dgm:pt modelId="{F7468633-4EF5-4E50-AEC6-422393F93106}" type="parTrans" cxnId="{61C7976D-648C-460B-8C3E-57BFDE1D09A7}">
      <dgm:prSet/>
      <dgm:spPr/>
      <dgm:t>
        <a:bodyPr/>
        <a:lstStyle/>
        <a:p>
          <a:endParaRPr lang="en-US"/>
        </a:p>
      </dgm:t>
    </dgm:pt>
    <dgm:pt modelId="{509DB863-94BE-4C85-B9D8-8B56E3C14974}" type="sibTrans" cxnId="{61C7976D-648C-460B-8C3E-57BFDE1D09A7}">
      <dgm:prSet/>
      <dgm:spPr/>
      <dgm:t>
        <a:bodyPr/>
        <a:lstStyle/>
        <a:p>
          <a:endParaRPr lang="en-US"/>
        </a:p>
      </dgm:t>
    </dgm:pt>
    <dgm:pt modelId="{19FFF5DB-FC31-4527-B406-04316B6236C3}">
      <dgm:prSet/>
      <dgm:spPr/>
      <dgm:t>
        <a:bodyPr/>
        <a:lstStyle/>
        <a:p>
          <a:r>
            <a:rPr lang="en-US"/>
            <a:t>Uses </a:t>
          </a:r>
          <a:r>
            <a:rPr lang="en-US" b="1"/>
            <a:t>liquid penetration testing</a:t>
          </a:r>
          <a:r>
            <a:rPr lang="en-US"/>
            <a:t> rather than vapor permeation testing </a:t>
          </a:r>
        </a:p>
      </dgm:t>
    </dgm:pt>
    <dgm:pt modelId="{C69848FB-4733-481B-8310-4ED39FCA1678}" type="parTrans" cxnId="{F236DBD6-67AE-4BED-88A6-921B7C500C2D}">
      <dgm:prSet/>
      <dgm:spPr/>
      <dgm:t>
        <a:bodyPr/>
        <a:lstStyle/>
        <a:p>
          <a:endParaRPr lang="en-US"/>
        </a:p>
      </dgm:t>
    </dgm:pt>
    <dgm:pt modelId="{0EF5E90E-CF22-44C7-99C3-4E32C5E07665}" type="sibTrans" cxnId="{F236DBD6-67AE-4BED-88A6-921B7C500C2D}">
      <dgm:prSet/>
      <dgm:spPr/>
      <dgm:t>
        <a:bodyPr/>
        <a:lstStyle/>
        <a:p>
          <a:endParaRPr lang="en-US"/>
        </a:p>
      </dgm:t>
    </dgm:pt>
    <dgm:pt modelId="{3624E234-19D8-436F-A6BE-EB7E13F877E1}">
      <dgm:prSet/>
      <dgm:spPr/>
      <dgm:t>
        <a:bodyPr/>
        <a:lstStyle/>
        <a:p>
          <a:r>
            <a:rPr lang="en-US"/>
            <a:t>Intended only for </a:t>
          </a:r>
          <a:r>
            <a:rPr lang="en-US" b="1"/>
            <a:t>liquid splash hazards</a:t>
          </a:r>
          <a:r>
            <a:rPr lang="en-US"/>
            <a:t>, not toxic vapors or gases </a:t>
          </a:r>
        </a:p>
      </dgm:t>
    </dgm:pt>
    <dgm:pt modelId="{04A0F5F1-8835-4970-90D3-F096F6163175}" type="parTrans" cxnId="{EE659297-1B43-4F3F-A3C1-5F390635D645}">
      <dgm:prSet/>
      <dgm:spPr/>
      <dgm:t>
        <a:bodyPr/>
        <a:lstStyle/>
        <a:p>
          <a:endParaRPr lang="en-US"/>
        </a:p>
      </dgm:t>
    </dgm:pt>
    <dgm:pt modelId="{05E58CA2-A6B8-48B2-BA6A-4D294EF9D771}" type="sibTrans" cxnId="{EE659297-1B43-4F3F-A3C1-5F390635D645}">
      <dgm:prSet/>
      <dgm:spPr/>
      <dgm:t>
        <a:bodyPr/>
        <a:lstStyle/>
        <a:p>
          <a:endParaRPr lang="en-US"/>
        </a:p>
      </dgm:t>
    </dgm:pt>
    <dgm:pt modelId="{73C2D6C0-56FE-4D57-ADD7-7EF7886BC655}">
      <dgm:prSet/>
      <dgm:spPr/>
      <dgm:t>
        <a:bodyPr/>
        <a:lstStyle/>
        <a:p>
          <a:r>
            <a:rPr lang="en-US"/>
            <a:t>Requires </a:t>
          </a:r>
          <a:r>
            <a:rPr lang="en-US" b="1"/>
            <a:t>liquid-tight integrity testing</a:t>
          </a:r>
          <a:r>
            <a:rPr lang="en-US"/>
            <a:t> </a:t>
          </a:r>
        </a:p>
      </dgm:t>
    </dgm:pt>
    <dgm:pt modelId="{31033EEC-CD91-4F80-80FC-33DFB82FFB58}" type="parTrans" cxnId="{BEBFBC14-28D6-4C3C-AC78-9356B89B5621}">
      <dgm:prSet/>
      <dgm:spPr/>
      <dgm:t>
        <a:bodyPr/>
        <a:lstStyle/>
        <a:p>
          <a:endParaRPr lang="en-US"/>
        </a:p>
      </dgm:t>
    </dgm:pt>
    <dgm:pt modelId="{AD12A9AD-AA2A-401D-8564-DBD87A39FFD7}" type="sibTrans" cxnId="{BEBFBC14-28D6-4C3C-AC78-9356B89B5621}">
      <dgm:prSet/>
      <dgm:spPr/>
      <dgm:t>
        <a:bodyPr/>
        <a:lstStyle/>
        <a:p>
          <a:endParaRPr lang="en-US"/>
        </a:p>
      </dgm:t>
    </dgm:pt>
    <dgm:pt modelId="{81082BCA-5097-49ED-A9AE-C4F61AA6F012}">
      <dgm:prSet/>
      <dgm:spPr/>
      <dgm:t>
        <a:bodyPr/>
        <a:lstStyle/>
        <a:p>
          <a:r>
            <a:rPr lang="en-US" b="1"/>
            <a:t>NFPA 1994</a:t>
          </a:r>
          <a:endParaRPr lang="en-US"/>
        </a:p>
      </dgm:t>
    </dgm:pt>
    <dgm:pt modelId="{79A7D60D-F73D-412F-B799-EEEB2CE07207}" type="parTrans" cxnId="{DB715320-4C4F-4F2D-8175-3BB17509C3FC}">
      <dgm:prSet/>
      <dgm:spPr/>
      <dgm:t>
        <a:bodyPr/>
        <a:lstStyle/>
        <a:p>
          <a:endParaRPr lang="en-US"/>
        </a:p>
      </dgm:t>
    </dgm:pt>
    <dgm:pt modelId="{AF1E0807-17E8-4160-9BF8-3776ABB6DA97}" type="sibTrans" cxnId="{DB715320-4C4F-4F2D-8175-3BB17509C3FC}">
      <dgm:prSet/>
      <dgm:spPr/>
      <dgm:t>
        <a:bodyPr/>
        <a:lstStyle/>
        <a:p>
          <a:endParaRPr lang="en-US"/>
        </a:p>
      </dgm:t>
    </dgm:pt>
    <dgm:pt modelId="{CF4F68D8-0F1E-4779-9D6C-BC80D8ADA597}">
      <dgm:prSet/>
      <dgm:spPr/>
      <dgm:t>
        <a:bodyPr/>
        <a:lstStyle/>
        <a:p>
          <a:r>
            <a:rPr lang="en-US"/>
            <a:t>Uses multiple methods depending on class: </a:t>
          </a:r>
        </a:p>
      </dgm:t>
    </dgm:pt>
    <dgm:pt modelId="{8EEB5E05-2637-4852-AA1A-EBE54EDF97DD}" type="parTrans" cxnId="{D63E4EFC-D41F-414B-B294-6EA9042308ED}">
      <dgm:prSet/>
      <dgm:spPr/>
      <dgm:t>
        <a:bodyPr/>
        <a:lstStyle/>
        <a:p>
          <a:endParaRPr lang="en-US"/>
        </a:p>
      </dgm:t>
    </dgm:pt>
    <dgm:pt modelId="{DE7BC519-A481-4350-A51B-08C77AF5167B}" type="sibTrans" cxnId="{D63E4EFC-D41F-414B-B294-6EA9042308ED}">
      <dgm:prSet/>
      <dgm:spPr/>
      <dgm:t>
        <a:bodyPr/>
        <a:lstStyle/>
        <a:p>
          <a:endParaRPr lang="en-US"/>
        </a:p>
      </dgm:t>
    </dgm:pt>
    <dgm:pt modelId="{E6947C40-82FB-43E9-A468-0EF0C4FB7239}">
      <dgm:prSet/>
      <dgm:spPr/>
      <dgm:t>
        <a:bodyPr/>
        <a:lstStyle/>
        <a:p>
          <a:r>
            <a:rPr lang="en-US" b="1"/>
            <a:t>Class 1, 2, 2R, 3, 3R:</a:t>
          </a:r>
          <a:r>
            <a:rPr lang="en-US"/>
            <a:t> permeation testing with varying rigor </a:t>
          </a:r>
        </a:p>
      </dgm:t>
    </dgm:pt>
    <dgm:pt modelId="{81773D57-E1F7-4936-9775-709733F4BA57}" type="parTrans" cxnId="{1C86340A-8BD0-4526-B613-80081BAC7202}">
      <dgm:prSet/>
      <dgm:spPr/>
      <dgm:t>
        <a:bodyPr/>
        <a:lstStyle/>
        <a:p>
          <a:endParaRPr lang="en-US"/>
        </a:p>
      </dgm:t>
    </dgm:pt>
    <dgm:pt modelId="{AD86966C-4AFB-4744-AF17-C90B3403EAA0}" type="sibTrans" cxnId="{1C86340A-8BD0-4526-B613-80081BAC7202}">
      <dgm:prSet/>
      <dgm:spPr/>
      <dgm:t>
        <a:bodyPr/>
        <a:lstStyle/>
        <a:p>
          <a:endParaRPr lang="en-US"/>
        </a:p>
      </dgm:t>
    </dgm:pt>
    <dgm:pt modelId="{5336079D-4179-40CB-8EC3-50B444E2D96A}">
      <dgm:prSet/>
      <dgm:spPr/>
      <dgm:t>
        <a:bodyPr/>
        <a:lstStyle/>
        <a:p>
          <a:r>
            <a:rPr lang="en-US" b="1" dirty="0"/>
            <a:t>Class 4/4R:</a:t>
          </a:r>
          <a:r>
            <a:rPr lang="en-US" dirty="0"/>
            <a:t> particulate and viral penetration testing only (no chemical warfare agent permeation testing) </a:t>
          </a:r>
        </a:p>
      </dgm:t>
    </dgm:pt>
    <dgm:pt modelId="{BE7446E2-43C0-41C7-9450-FC2D6511C793}" type="parTrans" cxnId="{B54C6F55-BDAD-456B-A325-7D4336B3EF57}">
      <dgm:prSet/>
      <dgm:spPr/>
      <dgm:t>
        <a:bodyPr/>
        <a:lstStyle/>
        <a:p>
          <a:endParaRPr lang="en-US"/>
        </a:p>
      </dgm:t>
    </dgm:pt>
    <dgm:pt modelId="{BA9311C1-B4D0-4D3A-BBD8-21B6FAC1D5AB}" type="sibTrans" cxnId="{B54C6F55-BDAD-456B-A325-7D4336B3EF57}">
      <dgm:prSet/>
      <dgm:spPr/>
      <dgm:t>
        <a:bodyPr/>
        <a:lstStyle/>
        <a:p>
          <a:endParaRPr lang="en-US"/>
        </a:p>
      </dgm:t>
    </dgm:pt>
    <dgm:pt modelId="{8B512E35-A3A0-4CA6-8AE9-27EFBE26768C}">
      <dgm:prSet/>
      <dgm:spPr/>
      <dgm:t>
        <a:bodyPr/>
        <a:lstStyle/>
        <a:p>
          <a:r>
            <a:rPr lang="en-US" b="1" dirty="0"/>
            <a:t>Class 5:</a:t>
          </a:r>
          <a:r>
            <a:rPr lang="en-US" dirty="0"/>
            <a:t> repellency and flash-fire performance focus rather than chemical barrier protection </a:t>
          </a:r>
        </a:p>
      </dgm:t>
    </dgm:pt>
    <dgm:pt modelId="{14366395-044F-418C-AE4E-8B6693477F24}" type="parTrans" cxnId="{D5043554-5124-4546-9E66-1D2E905069DC}">
      <dgm:prSet/>
      <dgm:spPr/>
      <dgm:t>
        <a:bodyPr/>
        <a:lstStyle/>
        <a:p>
          <a:endParaRPr lang="en-US"/>
        </a:p>
      </dgm:t>
    </dgm:pt>
    <dgm:pt modelId="{AA9A6861-93F8-42F7-A09D-D98C255932DB}" type="sibTrans" cxnId="{D5043554-5124-4546-9E66-1D2E905069DC}">
      <dgm:prSet/>
      <dgm:spPr/>
      <dgm:t>
        <a:bodyPr/>
        <a:lstStyle/>
        <a:p>
          <a:endParaRPr lang="en-US"/>
        </a:p>
      </dgm:t>
    </dgm:pt>
    <dgm:pt modelId="{A095C80A-CB1B-497B-B26B-E3957D64C2B0}" type="pres">
      <dgm:prSet presAssocID="{5740BCEF-DF61-41D8-8B95-03A44857021D}" presName="linear" presStyleCnt="0">
        <dgm:presLayoutVars>
          <dgm:animLvl val="lvl"/>
          <dgm:resizeHandles val="exact"/>
        </dgm:presLayoutVars>
      </dgm:prSet>
      <dgm:spPr/>
    </dgm:pt>
    <dgm:pt modelId="{74622478-9288-463D-A9A7-AD5BCDB467E8}" type="pres">
      <dgm:prSet presAssocID="{F53E2EF7-D093-42F2-A19E-92C99AD26F3F}" presName="parentText" presStyleLbl="node1" presStyleIdx="0" presStyleCnt="3">
        <dgm:presLayoutVars>
          <dgm:chMax val="0"/>
          <dgm:bulletEnabled val="1"/>
        </dgm:presLayoutVars>
      </dgm:prSet>
      <dgm:spPr/>
    </dgm:pt>
    <dgm:pt modelId="{AC1B46F4-D4CC-49F2-91BC-40A1FE96E620}" type="pres">
      <dgm:prSet presAssocID="{F53E2EF7-D093-42F2-A19E-92C99AD26F3F}" presName="childText" presStyleLbl="revTx" presStyleIdx="0" presStyleCnt="3">
        <dgm:presLayoutVars>
          <dgm:bulletEnabled val="1"/>
        </dgm:presLayoutVars>
      </dgm:prSet>
      <dgm:spPr/>
    </dgm:pt>
    <dgm:pt modelId="{D45BE67B-9A5C-4DBD-8178-2F6E33B6E372}" type="pres">
      <dgm:prSet presAssocID="{C5137095-B27E-4EC4-88E6-850E8FBE2473}" presName="parentText" presStyleLbl="node1" presStyleIdx="1" presStyleCnt="3">
        <dgm:presLayoutVars>
          <dgm:chMax val="0"/>
          <dgm:bulletEnabled val="1"/>
        </dgm:presLayoutVars>
      </dgm:prSet>
      <dgm:spPr/>
    </dgm:pt>
    <dgm:pt modelId="{E458D250-173B-4B39-8A6B-59E4BAB78733}" type="pres">
      <dgm:prSet presAssocID="{C5137095-B27E-4EC4-88E6-850E8FBE2473}" presName="childText" presStyleLbl="revTx" presStyleIdx="1" presStyleCnt="3">
        <dgm:presLayoutVars>
          <dgm:bulletEnabled val="1"/>
        </dgm:presLayoutVars>
      </dgm:prSet>
      <dgm:spPr/>
    </dgm:pt>
    <dgm:pt modelId="{376CE8F1-FE46-41B6-B929-337D38B5E1C1}" type="pres">
      <dgm:prSet presAssocID="{81082BCA-5097-49ED-A9AE-C4F61AA6F012}" presName="parentText" presStyleLbl="node1" presStyleIdx="2" presStyleCnt="3">
        <dgm:presLayoutVars>
          <dgm:chMax val="0"/>
          <dgm:bulletEnabled val="1"/>
        </dgm:presLayoutVars>
      </dgm:prSet>
      <dgm:spPr/>
    </dgm:pt>
    <dgm:pt modelId="{CE0592A3-BF8F-4411-9117-63D9779BD0DF}" type="pres">
      <dgm:prSet presAssocID="{81082BCA-5097-49ED-A9AE-C4F61AA6F012}" presName="childText" presStyleLbl="revTx" presStyleIdx="2" presStyleCnt="3">
        <dgm:presLayoutVars>
          <dgm:bulletEnabled val="1"/>
        </dgm:presLayoutVars>
      </dgm:prSet>
      <dgm:spPr/>
    </dgm:pt>
  </dgm:ptLst>
  <dgm:cxnLst>
    <dgm:cxn modelId="{1C86340A-8BD0-4526-B613-80081BAC7202}" srcId="{CF4F68D8-0F1E-4779-9D6C-BC80D8ADA597}" destId="{E6947C40-82FB-43E9-A468-0EF0C4FB7239}" srcOrd="0" destOrd="0" parTransId="{81773D57-E1F7-4936-9775-709733F4BA57}" sibTransId="{AD86966C-4AFB-4744-AF17-C90B3403EAA0}"/>
    <dgm:cxn modelId="{BEBFBC14-28D6-4C3C-AC78-9356B89B5621}" srcId="{C5137095-B27E-4EC4-88E6-850E8FBE2473}" destId="{73C2D6C0-56FE-4D57-ADD7-7EF7886BC655}" srcOrd="2" destOrd="0" parTransId="{31033EEC-CD91-4F80-80FC-33DFB82FFB58}" sibTransId="{AD12A9AD-AA2A-401D-8564-DBD87A39FFD7}"/>
    <dgm:cxn modelId="{DB715320-4C4F-4F2D-8175-3BB17509C3FC}" srcId="{5740BCEF-DF61-41D8-8B95-03A44857021D}" destId="{81082BCA-5097-49ED-A9AE-C4F61AA6F012}" srcOrd="2" destOrd="0" parTransId="{79A7D60D-F73D-412F-B799-EEEB2CE07207}" sibTransId="{AF1E0807-17E8-4160-9BF8-3776ABB6DA97}"/>
    <dgm:cxn modelId="{4C674022-35D3-4286-A6F7-9AFA6A1F5E8A}" type="presOf" srcId="{5336079D-4179-40CB-8EC3-50B444E2D96A}" destId="{CE0592A3-BF8F-4411-9117-63D9779BD0DF}" srcOrd="0" destOrd="2" presId="urn:microsoft.com/office/officeart/2005/8/layout/vList2"/>
    <dgm:cxn modelId="{F2D56223-BB2D-4F4D-86C2-BCFE1B262FEA}" type="presOf" srcId="{E6947C40-82FB-43E9-A468-0EF0C4FB7239}" destId="{CE0592A3-BF8F-4411-9117-63D9779BD0DF}" srcOrd="0" destOrd="1" presId="urn:microsoft.com/office/officeart/2005/8/layout/vList2"/>
    <dgm:cxn modelId="{1739173B-CBED-4281-AC20-45A39B75AFC0}" type="presOf" srcId="{73C2D6C0-56FE-4D57-ADD7-7EF7886BC655}" destId="{E458D250-173B-4B39-8A6B-59E4BAB78733}" srcOrd="0" destOrd="2" presId="urn:microsoft.com/office/officeart/2005/8/layout/vList2"/>
    <dgm:cxn modelId="{B41D965F-D480-414D-9E34-D7FAD93E5406}" type="presOf" srcId="{C5137095-B27E-4EC4-88E6-850E8FBE2473}" destId="{D45BE67B-9A5C-4DBD-8178-2F6E33B6E372}" srcOrd="0" destOrd="0" presId="urn:microsoft.com/office/officeart/2005/8/layout/vList2"/>
    <dgm:cxn modelId="{6C691565-250A-454F-8F69-5DFFA0A9346D}" type="presOf" srcId="{DD310F57-5EAF-4505-9D58-4456FA1A4901}" destId="{AC1B46F4-D4CC-49F2-91BC-40A1FE96E620}" srcOrd="0" destOrd="2" presId="urn:microsoft.com/office/officeart/2005/8/layout/vList2"/>
    <dgm:cxn modelId="{61C7976D-648C-460B-8C3E-57BFDE1D09A7}" srcId="{5740BCEF-DF61-41D8-8B95-03A44857021D}" destId="{C5137095-B27E-4EC4-88E6-850E8FBE2473}" srcOrd="1" destOrd="0" parTransId="{F7468633-4EF5-4E50-AEC6-422393F93106}" sibTransId="{509DB863-94BE-4C85-B9D8-8B56E3C14974}"/>
    <dgm:cxn modelId="{D5043554-5124-4546-9E66-1D2E905069DC}" srcId="{CF4F68D8-0F1E-4779-9D6C-BC80D8ADA597}" destId="{8B512E35-A3A0-4CA6-8AE9-27EFBE26768C}" srcOrd="2" destOrd="0" parTransId="{14366395-044F-418C-AE4E-8B6693477F24}" sibTransId="{AA9A6861-93F8-42F7-A09D-D98C255932DB}"/>
    <dgm:cxn modelId="{8B25CA54-8B74-49D7-9645-AE9F318F4CD9}" srcId="{F53E2EF7-D093-42F2-A19E-92C99AD26F3F}" destId="{1DF85D07-9169-4A38-A6AF-6F46C03CB03B}" srcOrd="0" destOrd="0" parTransId="{13419B8A-7C02-48F7-9EDC-E6168EF283E8}" sibTransId="{6EF83FB4-48B0-410E-82D9-9793C732BD66}"/>
    <dgm:cxn modelId="{B54C6F55-BDAD-456B-A325-7D4336B3EF57}" srcId="{CF4F68D8-0F1E-4779-9D6C-BC80D8ADA597}" destId="{5336079D-4179-40CB-8EC3-50B444E2D96A}" srcOrd="1" destOrd="0" parTransId="{BE7446E2-43C0-41C7-9450-FC2D6511C793}" sibTransId="{BA9311C1-B4D0-4D3A-BBD8-21B6FAC1D5AB}"/>
    <dgm:cxn modelId="{3692B957-EF76-4679-A655-E3C9CC175EAD}" type="presOf" srcId="{81082BCA-5097-49ED-A9AE-C4F61AA6F012}" destId="{376CE8F1-FE46-41B6-B929-337D38B5E1C1}" srcOrd="0" destOrd="0" presId="urn:microsoft.com/office/officeart/2005/8/layout/vList2"/>
    <dgm:cxn modelId="{41B2BC80-77CA-4601-AD37-06BB71921AE9}" srcId="{5740BCEF-DF61-41D8-8B95-03A44857021D}" destId="{F53E2EF7-D093-42F2-A19E-92C99AD26F3F}" srcOrd="0" destOrd="0" parTransId="{669AB402-B99E-49E7-BE7C-8C120519D1CB}" sibTransId="{328A640A-33C0-4E1D-90F6-166012860DAE}"/>
    <dgm:cxn modelId="{015E198B-9348-45AF-AF12-B6BCCFC709AE}" type="presOf" srcId="{7CBC7992-0F63-4E42-B28B-EC6462CF5D7E}" destId="{AC1B46F4-D4CC-49F2-91BC-40A1FE96E620}" srcOrd="0" destOrd="1" presId="urn:microsoft.com/office/officeart/2005/8/layout/vList2"/>
    <dgm:cxn modelId="{8CEBDD8B-2DAD-4C79-8642-669B69E43749}" srcId="{F53E2EF7-D093-42F2-A19E-92C99AD26F3F}" destId="{7CBC7992-0F63-4E42-B28B-EC6462CF5D7E}" srcOrd="1" destOrd="0" parTransId="{29A89987-6E2E-4C1F-AA79-37985425A374}" sibTransId="{755E0272-B613-4416-917C-902E7E826D2D}"/>
    <dgm:cxn modelId="{3F99578E-4DFB-4F20-869C-ED6829629228}" type="presOf" srcId="{19FFF5DB-FC31-4527-B406-04316B6236C3}" destId="{E458D250-173B-4B39-8A6B-59E4BAB78733}" srcOrd="0" destOrd="0" presId="urn:microsoft.com/office/officeart/2005/8/layout/vList2"/>
    <dgm:cxn modelId="{EE659297-1B43-4F3F-A3C1-5F390635D645}" srcId="{C5137095-B27E-4EC4-88E6-850E8FBE2473}" destId="{3624E234-19D8-436F-A6BE-EB7E13F877E1}" srcOrd="1" destOrd="0" parTransId="{04A0F5F1-8835-4970-90D3-F096F6163175}" sibTransId="{05E58CA2-A6B8-48B2-BA6A-4D294EF9D771}"/>
    <dgm:cxn modelId="{372BE79D-6583-48D2-830F-43DE0D58D962}" type="presOf" srcId="{8B512E35-A3A0-4CA6-8AE9-27EFBE26768C}" destId="{CE0592A3-BF8F-4411-9117-63D9779BD0DF}" srcOrd="0" destOrd="3" presId="urn:microsoft.com/office/officeart/2005/8/layout/vList2"/>
    <dgm:cxn modelId="{7B73A8A5-E924-4624-BFB5-FD85D0A781E1}" type="presOf" srcId="{3624E234-19D8-436F-A6BE-EB7E13F877E1}" destId="{E458D250-173B-4B39-8A6B-59E4BAB78733}" srcOrd="0" destOrd="1" presId="urn:microsoft.com/office/officeart/2005/8/layout/vList2"/>
    <dgm:cxn modelId="{A9BDC8BA-DBF8-4DCA-956E-D0CC8677140E}" type="presOf" srcId="{1DF85D07-9169-4A38-A6AF-6F46C03CB03B}" destId="{AC1B46F4-D4CC-49F2-91BC-40A1FE96E620}" srcOrd="0" destOrd="0" presId="urn:microsoft.com/office/officeart/2005/8/layout/vList2"/>
    <dgm:cxn modelId="{2379ABBE-7708-4348-9821-D1B84AF753A4}" type="presOf" srcId="{CF4F68D8-0F1E-4779-9D6C-BC80D8ADA597}" destId="{CE0592A3-BF8F-4411-9117-63D9779BD0DF}" srcOrd="0" destOrd="0" presId="urn:microsoft.com/office/officeart/2005/8/layout/vList2"/>
    <dgm:cxn modelId="{74B190C7-70B8-415C-9DD1-DD9FBD02536A}" type="presOf" srcId="{5740BCEF-DF61-41D8-8B95-03A44857021D}" destId="{A095C80A-CB1B-497B-B26B-E3957D64C2B0}" srcOrd="0" destOrd="0" presId="urn:microsoft.com/office/officeart/2005/8/layout/vList2"/>
    <dgm:cxn modelId="{4FB7CACF-0351-4E09-AE04-163E5F55E064}" srcId="{F53E2EF7-D093-42F2-A19E-92C99AD26F3F}" destId="{DD310F57-5EAF-4505-9D58-4456FA1A4901}" srcOrd="2" destOrd="0" parTransId="{F111AA4D-CF02-4467-BEDF-0F8D0FD85482}" sibTransId="{78331348-1918-446D-B9B3-D5DA4B72F8F9}"/>
    <dgm:cxn modelId="{F236DBD6-67AE-4BED-88A6-921B7C500C2D}" srcId="{C5137095-B27E-4EC4-88E6-850E8FBE2473}" destId="{19FFF5DB-FC31-4527-B406-04316B6236C3}" srcOrd="0" destOrd="0" parTransId="{C69848FB-4733-481B-8310-4ED39FCA1678}" sibTransId="{0EF5E90E-CF22-44C7-99C3-4E32C5E07665}"/>
    <dgm:cxn modelId="{3140C4E9-6DB5-4CD6-AD68-6FEFC8870CC2}" type="presOf" srcId="{F53E2EF7-D093-42F2-A19E-92C99AD26F3F}" destId="{74622478-9288-463D-A9A7-AD5BCDB467E8}" srcOrd="0" destOrd="0" presId="urn:microsoft.com/office/officeart/2005/8/layout/vList2"/>
    <dgm:cxn modelId="{D63E4EFC-D41F-414B-B294-6EA9042308ED}" srcId="{81082BCA-5097-49ED-A9AE-C4F61AA6F012}" destId="{CF4F68D8-0F1E-4779-9D6C-BC80D8ADA597}" srcOrd="0" destOrd="0" parTransId="{8EEB5E05-2637-4852-AA1A-EBE54EDF97DD}" sibTransId="{DE7BC519-A481-4350-A51B-08C77AF5167B}"/>
    <dgm:cxn modelId="{C7032E16-BE4E-4229-B996-52321B63434B}" type="presParOf" srcId="{A095C80A-CB1B-497B-B26B-E3957D64C2B0}" destId="{74622478-9288-463D-A9A7-AD5BCDB467E8}" srcOrd="0" destOrd="0" presId="urn:microsoft.com/office/officeart/2005/8/layout/vList2"/>
    <dgm:cxn modelId="{12F8CE3B-8A54-42A8-A192-B7C0E36CDB0D}" type="presParOf" srcId="{A095C80A-CB1B-497B-B26B-E3957D64C2B0}" destId="{AC1B46F4-D4CC-49F2-91BC-40A1FE96E620}" srcOrd="1" destOrd="0" presId="urn:microsoft.com/office/officeart/2005/8/layout/vList2"/>
    <dgm:cxn modelId="{05959FF9-A699-409D-AC20-E08D171B0E82}" type="presParOf" srcId="{A095C80A-CB1B-497B-B26B-E3957D64C2B0}" destId="{D45BE67B-9A5C-4DBD-8178-2F6E33B6E372}" srcOrd="2" destOrd="0" presId="urn:microsoft.com/office/officeart/2005/8/layout/vList2"/>
    <dgm:cxn modelId="{141E7088-A65C-4EA4-A1D8-9E4B6EC78D96}" type="presParOf" srcId="{A095C80A-CB1B-497B-B26B-E3957D64C2B0}" destId="{E458D250-173B-4B39-8A6B-59E4BAB78733}" srcOrd="3" destOrd="0" presId="urn:microsoft.com/office/officeart/2005/8/layout/vList2"/>
    <dgm:cxn modelId="{9618F3D8-9BC7-4A1D-A3BB-6DA909BC6896}" type="presParOf" srcId="{A095C80A-CB1B-497B-B26B-E3957D64C2B0}" destId="{376CE8F1-FE46-41B6-B929-337D38B5E1C1}" srcOrd="4" destOrd="0" presId="urn:microsoft.com/office/officeart/2005/8/layout/vList2"/>
    <dgm:cxn modelId="{CEE6560D-1310-4268-ACD7-A4662FD38FDB}" type="presParOf" srcId="{A095C80A-CB1B-497B-B26B-E3957D64C2B0}" destId="{CE0592A3-BF8F-4411-9117-63D9779BD0DF}"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2478-9288-463D-A9A7-AD5BCDB467E8}">
      <dsp:nvSpPr>
        <dsp:cNvPr id="0" name=""/>
        <dsp:cNvSpPr/>
      </dsp:nvSpPr>
      <dsp:spPr>
        <a:xfrm>
          <a:off x="0" y="437030"/>
          <a:ext cx="5586983" cy="4475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NFPA 1991</a:t>
          </a:r>
          <a:endParaRPr lang="en-US" sz="1700" kern="1200"/>
        </a:p>
      </dsp:txBody>
      <dsp:txXfrm>
        <a:off x="21846" y="458876"/>
        <a:ext cx="5543291" cy="403833"/>
      </dsp:txXfrm>
    </dsp:sp>
    <dsp:sp modelId="{AC1B46F4-D4CC-49F2-91BC-40A1FE96E620}">
      <dsp:nvSpPr>
        <dsp:cNvPr id="0" name=""/>
        <dsp:cNvSpPr/>
      </dsp:nvSpPr>
      <dsp:spPr>
        <a:xfrm>
          <a:off x="0" y="884555"/>
          <a:ext cx="5586983"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38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Uses </a:t>
          </a:r>
          <a:r>
            <a:rPr lang="en-US" sz="1300" b="1" kern="1200"/>
            <a:t>permeation resistance testing</a:t>
          </a:r>
          <a:r>
            <a:rPr lang="en-US" sz="1300" kern="1200"/>
            <a:t> for liquids, vapors, and gases </a:t>
          </a:r>
        </a:p>
        <a:p>
          <a:pPr marL="114300" lvl="1" indent="-114300" algn="l" defTabSz="577850">
            <a:lnSpc>
              <a:spcPct val="90000"/>
            </a:lnSpc>
            <a:spcBef>
              <a:spcPct val="0"/>
            </a:spcBef>
            <a:spcAft>
              <a:spcPct val="20000"/>
            </a:spcAft>
            <a:buChar char="•"/>
          </a:pPr>
          <a:r>
            <a:rPr lang="en-US" sz="1300" kern="1200"/>
            <a:t>Requires </a:t>
          </a:r>
          <a:r>
            <a:rPr lang="en-US" sz="1300" b="1" kern="1200"/>
            <a:t>gas-tight integrity testing</a:t>
          </a:r>
          <a:r>
            <a:rPr lang="en-US" sz="1300" kern="1200"/>
            <a:t> of the full ensemble </a:t>
          </a:r>
        </a:p>
        <a:p>
          <a:pPr marL="114300" lvl="1" indent="-114300" algn="l" defTabSz="577850">
            <a:lnSpc>
              <a:spcPct val="90000"/>
            </a:lnSpc>
            <a:spcBef>
              <a:spcPct val="0"/>
            </a:spcBef>
            <a:spcAft>
              <a:spcPct val="20000"/>
            </a:spcAft>
            <a:buChar char="•"/>
          </a:pPr>
          <a:r>
            <a:rPr lang="en-US" sz="1300" kern="1200"/>
            <a:t>Evaluates all ensemble elements: suit, visor, gloves, footwear, seams, and closures </a:t>
          </a:r>
        </a:p>
      </dsp:txBody>
      <dsp:txXfrm>
        <a:off x="0" y="884555"/>
        <a:ext cx="5586983" cy="950130"/>
      </dsp:txXfrm>
    </dsp:sp>
    <dsp:sp modelId="{D45BE67B-9A5C-4DBD-8178-2F6E33B6E372}">
      <dsp:nvSpPr>
        <dsp:cNvPr id="0" name=""/>
        <dsp:cNvSpPr/>
      </dsp:nvSpPr>
      <dsp:spPr>
        <a:xfrm>
          <a:off x="0" y="1834686"/>
          <a:ext cx="5586983" cy="4475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NFPA 1992</a:t>
          </a:r>
          <a:endParaRPr lang="en-US" sz="1700" kern="1200"/>
        </a:p>
      </dsp:txBody>
      <dsp:txXfrm>
        <a:off x="21846" y="1856532"/>
        <a:ext cx="5543291" cy="403833"/>
      </dsp:txXfrm>
    </dsp:sp>
    <dsp:sp modelId="{E458D250-173B-4B39-8A6B-59E4BAB78733}">
      <dsp:nvSpPr>
        <dsp:cNvPr id="0" name=""/>
        <dsp:cNvSpPr/>
      </dsp:nvSpPr>
      <dsp:spPr>
        <a:xfrm>
          <a:off x="0" y="2282211"/>
          <a:ext cx="5586983" cy="756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38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Uses </a:t>
          </a:r>
          <a:r>
            <a:rPr lang="en-US" sz="1300" b="1" kern="1200"/>
            <a:t>liquid penetration testing</a:t>
          </a:r>
          <a:r>
            <a:rPr lang="en-US" sz="1300" kern="1200"/>
            <a:t> rather than vapor permeation testing </a:t>
          </a:r>
        </a:p>
        <a:p>
          <a:pPr marL="114300" lvl="1" indent="-114300" algn="l" defTabSz="577850">
            <a:lnSpc>
              <a:spcPct val="90000"/>
            </a:lnSpc>
            <a:spcBef>
              <a:spcPct val="0"/>
            </a:spcBef>
            <a:spcAft>
              <a:spcPct val="20000"/>
            </a:spcAft>
            <a:buChar char="•"/>
          </a:pPr>
          <a:r>
            <a:rPr lang="en-US" sz="1300" kern="1200"/>
            <a:t>Intended only for </a:t>
          </a:r>
          <a:r>
            <a:rPr lang="en-US" sz="1300" b="1" kern="1200"/>
            <a:t>liquid splash hazards</a:t>
          </a:r>
          <a:r>
            <a:rPr lang="en-US" sz="1300" kern="1200"/>
            <a:t>, not toxic vapors or gases </a:t>
          </a:r>
        </a:p>
        <a:p>
          <a:pPr marL="114300" lvl="1" indent="-114300" algn="l" defTabSz="577850">
            <a:lnSpc>
              <a:spcPct val="90000"/>
            </a:lnSpc>
            <a:spcBef>
              <a:spcPct val="0"/>
            </a:spcBef>
            <a:spcAft>
              <a:spcPct val="20000"/>
            </a:spcAft>
            <a:buChar char="•"/>
          </a:pPr>
          <a:r>
            <a:rPr lang="en-US" sz="1300" kern="1200"/>
            <a:t>Requires </a:t>
          </a:r>
          <a:r>
            <a:rPr lang="en-US" sz="1300" b="1" kern="1200"/>
            <a:t>liquid-tight integrity testing</a:t>
          </a:r>
          <a:r>
            <a:rPr lang="en-US" sz="1300" kern="1200"/>
            <a:t> </a:t>
          </a:r>
        </a:p>
      </dsp:txBody>
      <dsp:txXfrm>
        <a:off x="0" y="2282211"/>
        <a:ext cx="5586983" cy="756585"/>
      </dsp:txXfrm>
    </dsp:sp>
    <dsp:sp modelId="{376CE8F1-FE46-41B6-B929-337D38B5E1C1}">
      <dsp:nvSpPr>
        <dsp:cNvPr id="0" name=""/>
        <dsp:cNvSpPr/>
      </dsp:nvSpPr>
      <dsp:spPr>
        <a:xfrm>
          <a:off x="0" y="3038796"/>
          <a:ext cx="5586983" cy="4475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NFPA 1994</a:t>
          </a:r>
          <a:endParaRPr lang="en-US" sz="1700" kern="1200"/>
        </a:p>
      </dsp:txBody>
      <dsp:txXfrm>
        <a:off x="21846" y="3060642"/>
        <a:ext cx="5543291" cy="403833"/>
      </dsp:txXfrm>
    </dsp:sp>
    <dsp:sp modelId="{CE0592A3-BF8F-4411-9117-63D9779BD0DF}">
      <dsp:nvSpPr>
        <dsp:cNvPr id="0" name=""/>
        <dsp:cNvSpPr/>
      </dsp:nvSpPr>
      <dsp:spPr>
        <a:xfrm>
          <a:off x="0" y="3486321"/>
          <a:ext cx="5586983"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38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Uses multiple methods depending on class: </a:t>
          </a:r>
        </a:p>
        <a:p>
          <a:pPr marL="228600" lvl="2" indent="-114300" algn="l" defTabSz="577850">
            <a:lnSpc>
              <a:spcPct val="90000"/>
            </a:lnSpc>
            <a:spcBef>
              <a:spcPct val="0"/>
            </a:spcBef>
            <a:spcAft>
              <a:spcPct val="20000"/>
            </a:spcAft>
            <a:buChar char="•"/>
          </a:pPr>
          <a:r>
            <a:rPr lang="en-US" sz="1300" b="1" kern="1200"/>
            <a:t>Class 1, 2, 2R, 3, 3R:</a:t>
          </a:r>
          <a:r>
            <a:rPr lang="en-US" sz="1300" kern="1200"/>
            <a:t> permeation testing with varying rigor </a:t>
          </a:r>
        </a:p>
        <a:p>
          <a:pPr marL="228600" lvl="2" indent="-114300" algn="l" defTabSz="577850">
            <a:lnSpc>
              <a:spcPct val="90000"/>
            </a:lnSpc>
            <a:spcBef>
              <a:spcPct val="0"/>
            </a:spcBef>
            <a:spcAft>
              <a:spcPct val="20000"/>
            </a:spcAft>
            <a:buChar char="•"/>
          </a:pPr>
          <a:r>
            <a:rPr lang="en-US" sz="1300" b="1" kern="1200" dirty="0"/>
            <a:t>Class 4/4R:</a:t>
          </a:r>
          <a:r>
            <a:rPr lang="en-US" sz="1300" kern="1200" dirty="0"/>
            <a:t> particulate and viral penetration testing only (no chemical warfare agent permeation testing) </a:t>
          </a:r>
        </a:p>
        <a:p>
          <a:pPr marL="228600" lvl="2" indent="-114300" algn="l" defTabSz="577850">
            <a:lnSpc>
              <a:spcPct val="90000"/>
            </a:lnSpc>
            <a:spcBef>
              <a:spcPct val="0"/>
            </a:spcBef>
            <a:spcAft>
              <a:spcPct val="20000"/>
            </a:spcAft>
            <a:buChar char="•"/>
          </a:pPr>
          <a:r>
            <a:rPr lang="en-US" sz="1300" b="1" kern="1200" dirty="0"/>
            <a:t>Class 5:</a:t>
          </a:r>
          <a:r>
            <a:rPr lang="en-US" sz="1300" kern="1200" dirty="0"/>
            <a:t> repellency and flash-fire performance focus rather than chemical barrier protection </a:t>
          </a:r>
        </a:p>
      </dsp:txBody>
      <dsp:txXfrm>
        <a:off x="0" y="3486321"/>
        <a:ext cx="5586983" cy="1407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514D5A-9363-6E2E-32AA-FD97BB98EA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410523D-7F9D-EDEC-D5F4-60E4A0998E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11DC50-8808-413B-A9CF-E331A6C34273}" type="datetimeFigureOut">
              <a:rPr lang="en-US" smtClean="0"/>
              <a:t>6/12/2026</a:t>
            </a:fld>
            <a:endParaRPr lang="en-US" dirty="0"/>
          </a:p>
        </p:txBody>
      </p:sp>
      <p:sp>
        <p:nvSpPr>
          <p:cNvPr id="4" name="Footer Placeholder 3">
            <a:extLst>
              <a:ext uri="{FF2B5EF4-FFF2-40B4-BE49-F238E27FC236}">
                <a16:creationId xmlns:a16="http://schemas.microsoft.com/office/drawing/2014/main" id="{C27E7945-413F-7462-8299-C2262B0F1C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1C7DE42-AAED-A67B-1119-494BE45BE6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4F9555-BB4D-40D3-95C3-AF0E39CA1545}" type="slidenum">
              <a:rPr lang="en-US" smtClean="0"/>
              <a:t>‹#›</a:t>
            </a:fld>
            <a:endParaRPr lang="en-US" dirty="0"/>
          </a:p>
        </p:txBody>
      </p:sp>
    </p:spTree>
    <p:extLst>
      <p:ext uri="{BB962C8B-B14F-4D97-AF65-F5344CB8AC3E}">
        <p14:creationId xmlns:p14="http://schemas.microsoft.com/office/powerpoint/2010/main" val="779734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6299A-91E8-4A02-B01A-B9F957B409FE}" type="datetimeFigureOut">
              <a:rPr lang="en-US" smtClean="0"/>
              <a:t>6/12/2026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83A64-D913-4757-A09B-C7A253B77D4F}" type="slidenum">
              <a:rPr lang="en-US" smtClean="0"/>
              <a:t>‹#›</a:t>
            </a:fld>
            <a:endParaRPr lang="en-US" dirty="0"/>
          </a:p>
        </p:txBody>
      </p:sp>
    </p:spTree>
    <p:extLst>
      <p:ext uri="{BB962C8B-B14F-4D97-AF65-F5344CB8AC3E}">
        <p14:creationId xmlns:p14="http://schemas.microsoft.com/office/powerpoint/2010/main" val="299379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a:t>
            </a:fld>
            <a:endParaRPr lang="en-US" dirty="0"/>
          </a:p>
        </p:txBody>
      </p:sp>
    </p:spTree>
    <p:extLst>
      <p:ext uri="{BB962C8B-B14F-4D97-AF65-F5344CB8AC3E}">
        <p14:creationId xmlns:p14="http://schemas.microsoft.com/office/powerpoint/2010/main" val="95609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12</a:t>
            </a:fld>
            <a:endParaRPr lang="en-US"/>
          </a:p>
        </p:txBody>
      </p:sp>
    </p:spTree>
    <p:extLst>
      <p:ext uri="{BB962C8B-B14F-4D97-AF65-F5344CB8AC3E}">
        <p14:creationId xmlns:p14="http://schemas.microsoft.com/office/powerpoint/2010/main" val="244533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13</a:t>
            </a:fld>
            <a:endParaRPr lang="en-US" dirty="0"/>
          </a:p>
        </p:txBody>
      </p:sp>
    </p:spTree>
    <p:extLst>
      <p:ext uri="{BB962C8B-B14F-4D97-AF65-F5344CB8AC3E}">
        <p14:creationId xmlns:p14="http://schemas.microsoft.com/office/powerpoint/2010/main" val="5403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14</a:t>
            </a:fld>
            <a:endParaRPr lang="en-US" dirty="0"/>
          </a:p>
        </p:txBody>
      </p:sp>
    </p:spTree>
    <p:extLst>
      <p:ext uri="{BB962C8B-B14F-4D97-AF65-F5344CB8AC3E}">
        <p14:creationId xmlns:p14="http://schemas.microsoft.com/office/powerpoint/2010/main" val="200964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15</a:t>
            </a:fld>
            <a:endParaRPr lang="en-US" dirty="0"/>
          </a:p>
        </p:txBody>
      </p:sp>
    </p:spTree>
    <p:extLst>
      <p:ext uri="{BB962C8B-B14F-4D97-AF65-F5344CB8AC3E}">
        <p14:creationId xmlns:p14="http://schemas.microsoft.com/office/powerpoint/2010/main" val="80358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16</a:t>
            </a:fld>
            <a:endParaRPr lang="en-US"/>
          </a:p>
        </p:txBody>
      </p:sp>
    </p:spTree>
    <p:extLst>
      <p:ext uri="{BB962C8B-B14F-4D97-AF65-F5344CB8AC3E}">
        <p14:creationId xmlns:p14="http://schemas.microsoft.com/office/powerpoint/2010/main" val="2135427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17</a:t>
            </a:fld>
            <a:endParaRPr lang="en-US" dirty="0"/>
          </a:p>
        </p:txBody>
      </p:sp>
    </p:spTree>
    <p:extLst>
      <p:ext uri="{BB962C8B-B14F-4D97-AF65-F5344CB8AC3E}">
        <p14:creationId xmlns:p14="http://schemas.microsoft.com/office/powerpoint/2010/main" val="1985031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18</a:t>
            </a:fld>
            <a:endParaRPr lang="en-US" dirty="0"/>
          </a:p>
        </p:txBody>
      </p:sp>
    </p:spTree>
    <p:extLst>
      <p:ext uri="{BB962C8B-B14F-4D97-AF65-F5344CB8AC3E}">
        <p14:creationId xmlns:p14="http://schemas.microsoft.com/office/powerpoint/2010/main" val="2481027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20</a:t>
            </a:fld>
            <a:endParaRPr lang="en-US" dirty="0"/>
          </a:p>
        </p:txBody>
      </p:sp>
    </p:spTree>
    <p:extLst>
      <p:ext uri="{BB962C8B-B14F-4D97-AF65-F5344CB8AC3E}">
        <p14:creationId xmlns:p14="http://schemas.microsoft.com/office/powerpoint/2010/main" val="2217291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21</a:t>
            </a:fld>
            <a:endParaRPr lang="en-US" dirty="0"/>
          </a:p>
        </p:txBody>
      </p:sp>
    </p:spTree>
    <p:extLst>
      <p:ext uri="{BB962C8B-B14F-4D97-AF65-F5344CB8AC3E}">
        <p14:creationId xmlns:p14="http://schemas.microsoft.com/office/powerpoint/2010/main" val="124705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22</a:t>
            </a:fld>
            <a:endParaRPr lang="en-US" dirty="0"/>
          </a:p>
        </p:txBody>
      </p:sp>
    </p:spTree>
    <p:extLst>
      <p:ext uri="{BB962C8B-B14F-4D97-AF65-F5344CB8AC3E}">
        <p14:creationId xmlns:p14="http://schemas.microsoft.com/office/powerpoint/2010/main" val="21699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51772-98BB-4C73-B88C-08B2974A7483}" type="slidenum">
              <a:rPr lang="en-US" smtClean="0"/>
              <a:t>4</a:t>
            </a:fld>
            <a:endParaRPr lang="en-US" dirty="0"/>
          </a:p>
        </p:txBody>
      </p:sp>
    </p:spTree>
    <p:extLst>
      <p:ext uri="{BB962C8B-B14F-4D97-AF65-F5344CB8AC3E}">
        <p14:creationId xmlns:p14="http://schemas.microsoft.com/office/powerpoint/2010/main" val="743310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23</a:t>
            </a:fld>
            <a:endParaRPr lang="en-US"/>
          </a:p>
        </p:txBody>
      </p:sp>
    </p:spTree>
    <p:extLst>
      <p:ext uri="{BB962C8B-B14F-4D97-AF65-F5344CB8AC3E}">
        <p14:creationId xmlns:p14="http://schemas.microsoft.com/office/powerpoint/2010/main" val="351213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24</a:t>
            </a:fld>
            <a:endParaRPr lang="en-US" dirty="0"/>
          </a:p>
        </p:txBody>
      </p:sp>
    </p:spTree>
    <p:extLst>
      <p:ext uri="{BB962C8B-B14F-4D97-AF65-F5344CB8AC3E}">
        <p14:creationId xmlns:p14="http://schemas.microsoft.com/office/powerpoint/2010/main" val="220714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25</a:t>
            </a:fld>
            <a:endParaRPr lang="en-US"/>
          </a:p>
        </p:txBody>
      </p:sp>
    </p:spTree>
    <p:extLst>
      <p:ext uri="{BB962C8B-B14F-4D97-AF65-F5344CB8AC3E}">
        <p14:creationId xmlns:p14="http://schemas.microsoft.com/office/powerpoint/2010/main" val="3981561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26</a:t>
            </a:fld>
            <a:endParaRPr lang="en-US" dirty="0"/>
          </a:p>
        </p:txBody>
      </p:sp>
    </p:spTree>
    <p:extLst>
      <p:ext uri="{BB962C8B-B14F-4D97-AF65-F5344CB8AC3E}">
        <p14:creationId xmlns:p14="http://schemas.microsoft.com/office/powerpoint/2010/main" val="1534347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28</a:t>
            </a:fld>
            <a:endParaRPr lang="en-US" dirty="0"/>
          </a:p>
        </p:txBody>
      </p:sp>
    </p:spTree>
    <p:extLst>
      <p:ext uri="{BB962C8B-B14F-4D97-AF65-F5344CB8AC3E}">
        <p14:creationId xmlns:p14="http://schemas.microsoft.com/office/powerpoint/2010/main" val="393005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D7657-5485-5B4E-62E3-940156881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6BDD5-9935-BD2C-AFBC-8C25B599C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752A6-6452-E833-8105-F0CF5BE4A4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393050-CAC8-1E50-2FE5-05DC123E44F9}"/>
              </a:ext>
            </a:extLst>
          </p:cNvPr>
          <p:cNvSpPr>
            <a:spLocks noGrp="1"/>
          </p:cNvSpPr>
          <p:nvPr>
            <p:ph type="sldNum" sz="quarter" idx="5"/>
          </p:nvPr>
        </p:nvSpPr>
        <p:spPr/>
        <p:txBody>
          <a:bodyPr/>
          <a:lstStyle/>
          <a:p>
            <a:fld id="{7D283A64-D913-4757-A09B-C7A253B77D4F}" type="slidenum">
              <a:rPr lang="en-US" smtClean="0"/>
              <a:t>5</a:t>
            </a:fld>
            <a:endParaRPr lang="en-US"/>
          </a:p>
        </p:txBody>
      </p:sp>
    </p:spTree>
    <p:extLst>
      <p:ext uri="{BB962C8B-B14F-4D97-AF65-F5344CB8AC3E}">
        <p14:creationId xmlns:p14="http://schemas.microsoft.com/office/powerpoint/2010/main" val="283105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F3FAF-CC6A-478D-BF6B-BD1EE87BC1BE}" type="slidenum">
              <a:rPr lang="en-US" smtClean="0"/>
              <a:t>6</a:t>
            </a:fld>
            <a:endParaRPr lang="en-US" dirty="0"/>
          </a:p>
        </p:txBody>
      </p:sp>
    </p:spTree>
    <p:extLst>
      <p:ext uri="{BB962C8B-B14F-4D97-AF65-F5344CB8AC3E}">
        <p14:creationId xmlns:p14="http://schemas.microsoft.com/office/powerpoint/2010/main" val="168332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7</a:t>
            </a:fld>
            <a:endParaRPr lang="en-US" dirty="0"/>
          </a:p>
        </p:txBody>
      </p:sp>
    </p:spTree>
    <p:extLst>
      <p:ext uri="{BB962C8B-B14F-4D97-AF65-F5344CB8AC3E}">
        <p14:creationId xmlns:p14="http://schemas.microsoft.com/office/powerpoint/2010/main" val="260002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8</a:t>
            </a:fld>
            <a:endParaRPr lang="en-US"/>
          </a:p>
        </p:txBody>
      </p:sp>
    </p:spTree>
    <p:extLst>
      <p:ext uri="{BB962C8B-B14F-4D97-AF65-F5344CB8AC3E}">
        <p14:creationId xmlns:p14="http://schemas.microsoft.com/office/powerpoint/2010/main" val="143994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9</a:t>
            </a:fld>
            <a:endParaRPr lang="en-US" dirty="0"/>
          </a:p>
        </p:txBody>
      </p:sp>
    </p:spTree>
    <p:extLst>
      <p:ext uri="{BB962C8B-B14F-4D97-AF65-F5344CB8AC3E}">
        <p14:creationId xmlns:p14="http://schemas.microsoft.com/office/powerpoint/2010/main" val="390563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dk1"/>
              </a:solidFill>
              <a:latin typeface="+mn-lt"/>
              <a:ea typeface="+mn-ea"/>
              <a:cs typeface="+mn-cs"/>
            </a:endParaRPr>
          </a:p>
        </p:txBody>
      </p:sp>
      <p:sp>
        <p:nvSpPr>
          <p:cNvPr id="4" name="Slide Number Placeholder 3"/>
          <p:cNvSpPr>
            <a:spLocks noGrp="1"/>
          </p:cNvSpPr>
          <p:nvPr>
            <p:ph type="sldNum" sz="quarter" idx="5"/>
          </p:nvPr>
        </p:nvSpPr>
        <p:spPr/>
        <p:txBody>
          <a:bodyPr/>
          <a:lstStyle/>
          <a:p>
            <a:fld id="{7D283A64-D913-4757-A09B-C7A253B77D4F}" type="slidenum">
              <a:rPr lang="en-US" smtClean="0"/>
              <a:t>10</a:t>
            </a:fld>
            <a:endParaRPr lang="en-US"/>
          </a:p>
        </p:txBody>
      </p:sp>
    </p:spTree>
    <p:extLst>
      <p:ext uri="{BB962C8B-B14F-4D97-AF65-F5344CB8AC3E}">
        <p14:creationId xmlns:p14="http://schemas.microsoft.com/office/powerpoint/2010/main" val="359093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83A64-D913-4757-A09B-C7A253B77D4F}" type="slidenum">
              <a:rPr lang="en-US" smtClean="0"/>
              <a:t>11</a:t>
            </a:fld>
            <a:endParaRPr lang="en-US" dirty="0"/>
          </a:p>
        </p:txBody>
      </p:sp>
    </p:spTree>
    <p:extLst>
      <p:ext uri="{BB962C8B-B14F-4D97-AF65-F5344CB8AC3E}">
        <p14:creationId xmlns:p14="http://schemas.microsoft.com/office/powerpoint/2010/main" val="1394895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cdc.gov/niosh/ppe"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dc.gov/"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A9B69B-386A-9EA1-4BA7-B36E1A69B259}"/>
              </a:ext>
              <a:ext uri="{C183D7F6-B498-43B3-948B-1728B52AA6E4}">
                <adec:decorative xmlns:adec="http://schemas.microsoft.com/office/drawing/2017/decorative" val="1"/>
              </a:ext>
            </a:extLst>
          </p:cNvPr>
          <p:cNvSpPr/>
          <p:nvPr userDrawn="1"/>
        </p:nvSpPr>
        <p:spPr>
          <a:xfrm>
            <a:off x="0" y="0"/>
            <a:ext cx="12192000" cy="198781"/>
          </a:xfrm>
          <a:prstGeom prst="rect">
            <a:avLst/>
          </a:prstGeom>
          <a:gradFill>
            <a:gsLst>
              <a:gs pos="0">
                <a:schemeClr val="tx2">
                  <a:lumMod val="50000"/>
                </a:schemeClr>
              </a:gs>
              <a:gs pos="100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itle 45">
            <a:extLst>
              <a:ext uri="{FF2B5EF4-FFF2-40B4-BE49-F238E27FC236}">
                <a16:creationId xmlns:a16="http://schemas.microsoft.com/office/drawing/2014/main" id="{2AAA61E1-C59C-1C7A-FAB7-DC43AA5A391A}"/>
              </a:ext>
            </a:extLst>
          </p:cNvPr>
          <p:cNvSpPr>
            <a:spLocks noGrp="1"/>
          </p:cNvSpPr>
          <p:nvPr>
            <p:ph type="title" hasCustomPrompt="1"/>
          </p:nvPr>
        </p:nvSpPr>
        <p:spPr>
          <a:xfrm>
            <a:off x="617459" y="2393252"/>
            <a:ext cx="5207196" cy="2263778"/>
          </a:xfrm>
        </p:spPr>
        <p:txBody>
          <a:bodyPr>
            <a:normAutofit/>
          </a:bodyPr>
          <a:lstStyle>
            <a:lvl1pPr>
              <a:lnSpc>
                <a:spcPct val="80000"/>
              </a:lnSpc>
              <a:defRPr sz="6100">
                <a:solidFill>
                  <a:schemeClr val="tx2"/>
                </a:solidFill>
              </a:defRPr>
            </a:lvl1pPr>
          </a:lstStyle>
          <a:p>
            <a:r>
              <a:rPr lang="en-US"/>
              <a:t>Presentation Title Slide</a:t>
            </a:r>
          </a:p>
        </p:txBody>
      </p:sp>
      <p:sp>
        <p:nvSpPr>
          <p:cNvPr id="50" name="Text Placeholder 49">
            <a:extLst>
              <a:ext uri="{FF2B5EF4-FFF2-40B4-BE49-F238E27FC236}">
                <a16:creationId xmlns:a16="http://schemas.microsoft.com/office/drawing/2014/main" id="{1097355A-6774-CB79-07F1-E9852F1F9CA2}"/>
              </a:ext>
            </a:extLst>
          </p:cNvPr>
          <p:cNvSpPr>
            <a:spLocks noGrp="1"/>
          </p:cNvSpPr>
          <p:nvPr>
            <p:ph type="body" sz="quarter" idx="12" hasCustomPrompt="1"/>
          </p:nvPr>
        </p:nvSpPr>
        <p:spPr>
          <a:xfrm>
            <a:off x="617458" y="1866135"/>
            <a:ext cx="5238566" cy="277780"/>
          </a:xfrm>
        </p:spPr>
        <p:txBody>
          <a:bodyPr>
            <a:noAutofit/>
          </a:bodyPr>
          <a:lstStyle>
            <a:lvl1pPr marL="0" indent="0">
              <a:lnSpc>
                <a:spcPct val="100000"/>
              </a:lnSpc>
              <a:buNone/>
              <a:defRPr sz="2000" b="0" i="0">
                <a:latin typeface="Roboto Medium" panose="02000000000000000000" pitchFamily="2" charset="0"/>
                <a:ea typeface="Roboto Medium" panose="02000000000000000000" pitchFamily="2" charset="0"/>
              </a:defRPr>
            </a:lvl1pPr>
          </a:lstStyle>
          <a:p>
            <a:pPr lvl="0"/>
            <a:r>
              <a:rPr lang="en-US"/>
              <a:t>Subhead Goes Here</a:t>
            </a:r>
          </a:p>
        </p:txBody>
      </p:sp>
      <p:sp>
        <p:nvSpPr>
          <p:cNvPr id="9" name="Picture Placeholder 8">
            <a:extLst>
              <a:ext uri="{FF2B5EF4-FFF2-40B4-BE49-F238E27FC236}">
                <a16:creationId xmlns:a16="http://schemas.microsoft.com/office/drawing/2014/main" id="{B5204AFC-4231-6F7E-F83D-545A11CB33CD}"/>
              </a:ext>
            </a:extLst>
          </p:cNvPr>
          <p:cNvSpPr>
            <a:spLocks noGrp="1"/>
          </p:cNvSpPr>
          <p:nvPr>
            <p:ph type="pic" sz="quarter" idx="11"/>
          </p:nvPr>
        </p:nvSpPr>
        <p:spPr>
          <a:xfrm>
            <a:off x="6367346" y="198782"/>
            <a:ext cx="5824654" cy="5958478"/>
          </a:xfrm>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
        <p:nvSpPr>
          <p:cNvPr id="3" name="Text Placeholder 9">
            <a:extLst>
              <a:ext uri="{FF2B5EF4-FFF2-40B4-BE49-F238E27FC236}">
                <a16:creationId xmlns:a16="http://schemas.microsoft.com/office/drawing/2014/main" id="{4F6F9023-78E8-330D-F82C-34050378359F}"/>
              </a:ext>
            </a:extLst>
          </p:cNvPr>
          <p:cNvSpPr>
            <a:spLocks noGrp="1"/>
          </p:cNvSpPr>
          <p:nvPr>
            <p:ph type="body" sz="quarter" idx="13" hasCustomPrompt="1"/>
          </p:nvPr>
        </p:nvSpPr>
        <p:spPr>
          <a:xfrm>
            <a:off x="1793970" y="4844500"/>
            <a:ext cx="4033464" cy="273197"/>
          </a:xfrm>
        </p:spPr>
        <p:txBody>
          <a:bodyPr/>
          <a:lstStyle>
            <a:lvl1pPr marL="0" indent="0">
              <a:buNone/>
              <a:defRPr lang="en-US" sz="2000" dirty="0"/>
            </a:lvl1pPr>
          </a:lstStyle>
          <a:p>
            <a:r>
              <a:rPr lang="en-US">
                <a:latin typeface="+mj-lt"/>
              </a:rPr>
              <a:t>Name of Presenter</a:t>
            </a:r>
          </a:p>
        </p:txBody>
      </p:sp>
      <p:sp>
        <p:nvSpPr>
          <p:cNvPr id="5" name="Text Placeholder 49">
            <a:extLst>
              <a:ext uri="{FF2B5EF4-FFF2-40B4-BE49-F238E27FC236}">
                <a16:creationId xmlns:a16="http://schemas.microsoft.com/office/drawing/2014/main" id="{EE1B9B0B-9B4D-7FC1-7BD7-8A83499EE869}"/>
              </a:ext>
            </a:extLst>
          </p:cNvPr>
          <p:cNvSpPr>
            <a:spLocks noGrp="1"/>
          </p:cNvSpPr>
          <p:nvPr>
            <p:ph type="body" sz="quarter" idx="14" hasCustomPrompt="1"/>
          </p:nvPr>
        </p:nvSpPr>
        <p:spPr>
          <a:xfrm>
            <a:off x="1813804" y="5141730"/>
            <a:ext cx="4013630" cy="937504"/>
          </a:xfrm>
          <a:prstGeom prst="rect">
            <a:avLst/>
          </a:prstGeom>
        </p:spPr>
        <p:txBody>
          <a:bodyPr>
            <a:noAutofit/>
          </a:bodyPr>
          <a:lstStyle>
            <a:lvl1pPr marL="0" indent="0">
              <a:lnSpc>
                <a:spcPct val="100000"/>
              </a:lnSpc>
              <a:spcBef>
                <a:spcPts val="0"/>
              </a:spcBef>
              <a:buNone/>
              <a:defRPr sz="1600" b="0" i="0">
                <a:solidFill>
                  <a:schemeClr val="tx1"/>
                </a:solidFill>
                <a:latin typeface="Nunito Sans Normal" pitchFamily="2" charset="77"/>
                <a:ea typeface="Roboto Medium" panose="02000000000000000000" pitchFamily="2" charset="0"/>
              </a:defRPr>
            </a:lvl1pPr>
          </a:lstStyle>
          <a:p>
            <a:pPr lvl="0"/>
            <a:r>
              <a:rPr lang="en-US"/>
              <a:t>Job Title</a:t>
            </a:r>
            <a:br>
              <a:rPr lang="en-US"/>
            </a:br>
            <a:r>
              <a:rPr lang="en-US"/>
              <a:t>National Personal Protective Technology Laboratory</a:t>
            </a:r>
            <a:br>
              <a:rPr lang="en-US"/>
            </a:br>
            <a:r>
              <a:rPr lang="en-US"/>
              <a:t>National Institute for Occupational Safety and Health</a:t>
            </a:r>
            <a:br>
              <a:rPr lang="en-US"/>
            </a:br>
            <a:r>
              <a:rPr lang="en-US"/>
              <a:t>Date of Presentation</a:t>
            </a:r>
          </a:p>
        </p:txBody>
      </p:sp>
      <p:sp>
        <p:nvSpPr>
          <p:cNvPr id="6" name="Picture Placeholder 7" descr="Profile picture of presenter">
            <a:extLst>
              <a:ext uri="{FF2B5EF4-FFF2-40B4-BE49-F238E27FC236}">
                <a16:creationId xmlns:a16="http://schemas.microsoft.com/office/drawing/2014/main" id="{60C2E521-767B-5C37-66FE-5313045825A8}"/>
              </a:ext>
            </a:extLst>
          </p:cNvPr>
          <p:cNvSpPr>
            <a:spLocks noGrp="1"/>
          </p:cNvSpPr>
          <p:nvPr>
            <p:ph type="pic" sz="quarter" idx="10"/>
          </p:nvPr>
        </p:nvSpPr>
        <p:spPr>
          <a:xfrm>
            <a:off x="619955" y="4817891"/>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pic>
        <p:nvPicPr>
          <p:cNvPr id="7" name="Picture 6" descr="logos badge, U.S. Centers for Disease Control and Prevention and National Institute for Occupational Safety and Health">
            <a:extLst>
              <a:ext uri="{FF2B5EF4-FFF2-40B4-BE49-F238E27FC236}">
                <a16:creationId xmlns:a16="http://schemas.microsoft.com/office/drawing/2014/main" id="{A3124746-F7F8-7B2D-2D1F-D4CE8E8D909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17458" y="645161"/>
            <a:ext cx="2020015" cy="1129156"/>
          </a:xfrm>
          <a:prstGeom prst="rect">
            <a:avLst/>
          </a:prstGeom>
        </p:spPr>
      </p:pic>
    </p:spTree>
    <p:extLst>
      <p:ext uri="{BB962C8B-B14F-4D97-AF65-F5344CB8AC3E}">
        <p14:creationId xmlns:p14="http://schemas.microsoft.com/office/powerpoint/2010/main" val="382886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Long_Blue">
    <p:spTree>
      <p:nvGrpSpPr>
        <p:cNvPr id="1" name=""/>
        <p:cNvGrpSpPr/>
        <p:nvPr/>
      </p:nvGrpSpPr>
      <p:grpSpPr>
        <a:xfrm>
          <a:off x="0" y="0"/>
          <a:ext cx="0" cy="0"/>
          <a:chOff x="0" y="0"/>
          <a:chExt cx="0" cy="0"/>
        </a:xfrm>
      </p:grpSpPr>
      <p:sp>
        <p:nvSpPr>
          <p:cNvPr id="7" name="Rectangle: Top Corners Rounded 28">
            <a:extLst>
              <a:ext uri="{FF2B5EF4-FFF2-40B4-BE49-F238E27FC236}">
                <a16:creationId xmlns:a16="http://schemas.microsoft.com/office/drawing/2014/main" id="{42E4DBEB-D5CB-EB9E-EDF2-6132C816DF84}"/>
              </a:ext>
              <a:ext uri="{C183D7F6-B498-43B3-948B-1728B52AA6E4}">
                <adec:decorative xmlns:adec="http://schemas.microsoft.com/office/drawing/2017/decorative" val="1"/>
              </a:ext>
            </a:extLst>
          </p:cNvPr>
          <p:cNvSpPr/>
          <p:nvPr userDrawn="1"/>
        </p:nvSpPr>
        <p:spPr>
          <a:xfrm rot="5400000">
            <a:off x="2666998" y="-2667005"/>
            <a:ext cx="6858003" cy="12191998"/>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6" name="Round Same Side Corner Rectangle 1">
            <a:extLst>
              <a:ext uri="{FF2B5EF4-FFF2-40B4-BE49-F238E27FC236}">
                <a16:creationId xmlns:a16="http://schemas.microsoft.com/office/drawing/2014/main" id="{3FEAA28D-5508-5029-88D1-B4A066F7D0A5}"/>
              </a:ext>
              <a:ext uri="{C183D7F6-B498-43B3-948B-1728B52AA6E4}">
                <adec:decorative xmlns:adec="http://schemas.microsoft.com/office/drawing/2017/decorative" val="1"/>
              </a:ext>
            </a:extLst>
          </p:cNvPr>
          <p:cNvSpPr>
            <a:spLocks/>
          </p:cNvSpPr>
          <p:nvPr userDrawn="1"/>
        </p:nvSpPr>
        <p:spPr>
          <a:xfrm rot="16200000">
            <a:off x="5153643" y="-555263"/>
            <a:ext cx="6099048" cy="7977667"/>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637243" y="1467932"/>
            <a:ext cx="3004946" cy="994143"/>
          </a:xfrm>
        </p:spPr>
        <p:txBody>
          <a:bodyPr/>
          <a:lstStyle>
            <a:lvl1pPr>
              <a:lnSpc>
                <a:spcPct val="100000"/>
              </a:lnSpc>
              <a:defRPr sz="2600">
                <a:solidFill>
                  <a:schemeClr val="bg1"/>
                </a:solidFill>
              </a:defRPr>
            </a:lvl1pPr>
          </a:lstStyle>
          <a:p>
            <a:r>
              <a:rPr lang="en-US"/>
              <a:t>Title Goes Here (can be long or short)</a:t>
            </a:r>
          </a:p>
        </p:txBody>
      </p:sp>
      <p:sp>
        <p:nvSpPr>
          <p:cNvPr id="8" name="Text Placeholder 9">
            <a:extLst>
              <a:ext uri="{FF2B5EF4-FFF2-40B4-BE49-F238E27FC236}">
                <a16:creationId xmlns:a16="http://schemas.microsoft.com/office/drawing/2014/main" id="{6BB03476-E897-B37B-5022-8B31C79BFF0A}"/>
              </a:ext>
            </a:extLst>
          </p:cNvPr>
          <p:cNvSpPr>
            <a:spLocks noGrp="1"/>
          </p:cNvSpPr>
          <p:nvPr>
            <p:ph type="body" sz="quarter" idx="11" hasCustomPrompt="1"/>
          </p:nvPr>
        </p:nvSpPr>
        <p:spPr>
          <a:xfrm>
            <a:off x="637243" y="1095160"/>
            <a:ext cx="3439930" cy="198987"/>
          </a:xfrm>
          <a:prstGeom prst="rect">
            <a:avLst/>
          </a:prstGeom>
        </p:spPr>
        <p:txBody>
          <a:bodyPr/>
          <a:lstStyle>
            <a:lvl1pPr marL="0" indent="0">
              <a:lnSpc>
                <a:spcPct val="100000"/>
              </a:lnSpc>
              <a:buNone/>
              <a:defRPr sz="1400" b="1"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0" name="Text Placeholder 3">
            <a:extLst>
              <a:ext uri="{FF2B5EF4-FFF2-40B4-BE49-F238E27FC236}">
                <a16:creationId xmlns:a16="http://schemas.microsoft.com/office/drawing/2014/main" id="{AEDA890B-A314-B6B7-FC6B-7D8A5057DCBF}"/>
              </a:ext>
            </a:extLst>
          </p:cNvPr>
          <p:cNvSpPr>
            <a:spLocks noGrp="1"/>
          </p:cNvSpPr>
          <p:nvPr>
            <p:ph type="body" sz="quarter" idx="14" hasCustomPrompt="1"/>
          </p:nvPr>
        </p:nvSpPr>
        <p:spPr>
          <a:xfrm>
            <a:off x="4802123" y="1095160"/>
            <a:ext cx="6918822" cy="4711280"/>
          </a:xfrm>
          <a:prstGeom prst="rect">
            <a:avLst/>
          </a:prstGeom>
        </p:spPr>
        <p:txBody>
          <a:bodyPr numCol="1"/>
          <a:lstStyle>
            <a:lvl1pPr marL="285750" indent="-285750">
              <a:lnSpc>
                <a:spcPts val="2400"/>
              </a:lnSpc>
              <a:spcBef>
                <a:spcPts val="1200"/>
              </a:spcBef>
              <a:buFont typeface="Arial" panose="020B0604020202020204" pitchFamily="34" charset="0"/>
              <a:buChar cha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box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r>
              <a:rPr lang="en-US"/>
              <a:t>Either way, you have plenty of room here to add in both long and short text.</a:t>
            </a:r>
          </a:p>
        </p:txBody>
      </p:sp>
    </p:spTree>
    <p:extLst>
      <p:ext uri="{BB962C8B-B14F-4D97-AF65-F5344CB8AC3E}">
        <p14:creationId xmlns:p14="http://schemas.microsoft.com/office/powerpoint/2010/main" val="155414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l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299"/>
            <a:ext cx="6858003" cy="3003391"/>
          </a:xfrm>
          <a:prstGeom prst="round2SameRect">
            <a:avLst>
              <a:gd name="adj1" fmla="val 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a:t>Teal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a:p>
            <a:pPr lvl="1"/>
            <a:endParaRPr lang="en-US"/>
          </a:p>
          <a:p>
            <a:pPr lvl="0"/>
            <a:endParaRPr lang="en-US"/>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300865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_Photo_Lef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1927306" y="1927299"/>
            <a:ext cx="6858003" cy="3003391"/>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5999487" y="1316381"/>
            <a:ext cx="5304002" cy="645231"/>
          </a:xfrm>
        </p:spPr>
        <p:txBody>
          <a:bodyPr/>
          <a:lstStyle>
            <a:lvl1pPr>
              <a:lnSpc>
                <a:spcPct val="100000"/>
              </a:lnSpc>
              <a:defRPr sz="2600">
                <a:solidFill>
                  <a:schemeClr val="tx1"/>
                </a:solidFill>
              </a:defRPr>
            </a:lvl1pPr>
          </a:lstStyle>
          <a:p>
            <a:r>
              <a:rPr lang="en-US"/>
              <a:t>Purple Photo on Left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5999487" y="943609"/>
            <a:ext cx="5304002" cy="198987"/>
          </a:xfrm>
          <a:prstGeom prst="rect">
            <a:avLst/>
          </a:prstGeom>
        </p:spPr>
        <p:txBody>
          <a:bodyPr/>
          <a:lstStyle>
            <a:lvl1pPr marL="0" indent="0">
              <a:lnSpc>
                <a:spcPct val="100000"/>
              </a:lnSpc>
              <a:buNone/>
              <a:defRPr sz="1400" b="1"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5999487" y="2227503"/>
            <a:ext cx="5304002" cy="3932370"/>
          </a:xfrm>
          <a:prstGeom prst="rect">
            <a:avLst/>
          </a:prstGeom>
        </p:spPr>
        <p:txBody>
          <a:bodyPr/>
          <a:lstStyle>
            <a:lvl1pPr marL="342900" indent="-285750">
              <a:lnSpc>
                <a:spcPts val="2400"/>
              </a:lnSpc>
              <a:spcBef>
                <a:spcPts val="1200"/>
              </a:spcBef>
              <a:buFont typeface="Arial" panose="020B0604020202020204" pitchFamily="34" charset="0"/>
              <a:buChar char="•"/>
              <a:defRPr sz="1800" b="0">
                <a:solidFill>
                  <a:schemeClr val="tx1"/>
                </a:solidFill>
              </a:defRPr>
            </a:lvl1pPr>
            <a:lvl2pPr marL="685800" marR="0"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800">
                <a:solidFill>
                  <a:schemeClr val="tx1"/>
                </a:solidFill>
              </a:defRPr>
            </a:lvl2pPr>
            <a:lvl3pPr>
              <a:defRPr sz="1800"/>
            </a:lvl3pPr>
            <a:lvl4pPr>
              <a:defRPr sz="1800"/>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a:p>
            <a:pPr lvl="1"/>
            <a:endParaRPr lang="en-US"/>
          </a:p>
          <a:p>
            <a:pPr lvl="0"/>
            <a:endParaRPr lang="en-US"/>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72308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299"/>
            <a:ext cx="6858003" cy="3003391"/>
          </a:xfrm>
          <a:prstGeom prst="round2SameRect">
            <a:avLst>
              <a:gd name="adj1" fmla="val 0"/>
              <a:gd name="adj2" fmla="val 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0899"/>
            <a:ext cx="5418111" cy="645231"/>
          </a:xfrm>
        </p:spPr>
        <p:txBody>
          <a:bodyPr/>
          <a:lstStyle>
            <a:lvl1pPr>
              <a:lnSpc>
                <a:spcPct val="100000"/>
              </a:lnSpc>
              <a:defRPr sz="2600">
                <a:solidFill>
                  <a:schemeClr val="tx1"/>
                </a:solidFill>
              </a:defRPr>
            </a:lvl1pPr>
          </a:lstStyle>
          <a:p>
            <a:r>
              <a:rPr lang="en-US"/>
              <a:t>Blue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698127"/>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982021"/>
            <a:ext cx="5418111" cy="4177852"/>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2303675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G_Photo_Right">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7261301" y="1927299"/>
            <a:ext cx="6858003" cy="3003391"/>
          </a:xfrm>
          <a:prstGeom prst="round2SameRect">
            <a:avLst>
              <a:gd name="adj1" fmla="val 0"/>
              <a:gd name="adj2"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112627"/>
            <a:ext cx="5418111" cy="645231"/>
          </a:xfrm>
        </p:spPr>
        <p:txBody>
          <a:bodyPr/>
          <a:lstStyle>
            <a:lvl1pPr>
              <a:lnSpc>
                <a:spcPct val="100000"/>
              </a:lnSpc>
              <a:defRPr sz="2600">
                <a:solidFill>
                  <a:schemeClr val="tx1"/>
                </a:solidFill>
              </a:defRPr>
            </a:lvl1pPr>
          </a:lstStyle>
          <a:p>
            <a:r>
              <a:rPr lang="en-US"/>
              <a:t>Blue Gradient Photo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739855"/>
            <a:ext cx="5418111"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023748"/>
            <a:ext cx="5418111" cy="4116409"/>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dirty="0"/>
          </a:p>
        </p:txBody>
      </p:sp>
    </p:spTree>
    <p:extLst>
      <p:ext uri="{BB962C8B-B14F-4D97-AF65-F5344CB8AC3E}">
        <p14:creationId xmlns:p14="http://schemas.microsoft.com/office/powerpoint/2010/main" val="2321819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hoto_Left">
    <p:spTree>
      <p:nvGrpSpPr>
        <p:cNvPr id="1" name=""/>
        <p:cNvGrpSpPr/>
        <p:nvPr/>
      </p:nvGrpSpPr>
      <p:grpSpPr>
        <a:xfrm>
          <a:off x="0" y="0"/>
          <a:ext cx="0" cy="0"/>
          <a:chOff x="0" y="0"/>
          <a:chExt cx="0" cy="0"/>
        </a:xfrm>
      </p:grpSpPr>
      <p:sp>
        <p:nvSpPr>
          <p:cNvPr id="4" name="Rectangle: Top Corners Rounded 8">
            <a:extLst>
              <a:ext uri="{FF2B5EF4-FFF2-40B4-BE49-F238E27FC236}">
                <a16:creationId xmlns:a16="http://schemas.microsoft.com/office/drawing/2014/main" id="{BBABB99C-A34B-E14D-B267-4494C4279A4B}"/>
              </a:ext>
              <a:ext uri="{C183D7F6-B498-43B3-948B-1728B52AA6E4}">
                <adec:decorative xmlns:adec="http://schemas.microsoft.com/office/drawing/2017/decorative" val="1"/>
              </a:ext>
            </a:extLst>
          </p:cNvPr>
          <p:cNvSpPr/>
          <p:nvPr/>
        </p:nvSpPr>
        <p:spPr>
          <a:xfrm rot="16200000">
            <a:off x="7536329" y="969876"/>
            <a:ext cx="4373004" cy="4938343"/>
          </a:xfrm>
          <a:prstGeom prst="round2SameRect">
            <a:avLst>
              <a:gd name="adj1" fmla="val 4732"/>
              <a:gd name="adj2" fmla="val 0"/>
            </a:avLst>
          </a:prstGeom>
          <a:gradFill>
            <a:gsLst>
              <a:gs pos="100000">
                <a:schemeClr val="tx1"/>
              </a:gs>
              <a:gs pos="0">
                <a:schemeClr val="tx2"/>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7">
            <a:extLst>
              <a:ext uri="{FF2B5EF4-FFF2-40B4-BE49-F238E27FC236}">
                <a16:creationId xmlns:a16="http://schemas.microsoft.com/office/drawing/2014/main" id="{DF05E8BB-A40D-77FC-456F-B4C6FEBF8834}"/>
              </a:ext>
            </a:extLst>
          </p:cNvPr>
          <p:cNvSpPr>
            <a:spLocks noGrp="1"/>
          </p:cNvSpPr>
          <p:nvPr>
            <p:ph type="title" hasCustomPrompt="1"/>
          </p:nvPr>
        </p:nvSpPr>
        <p:spPr>
          <a:xfrm>
            <a:off x="8078971" y="2178825"/>
            <a:ext cx="3439930"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Large Photo on Left Slide</a:t>
            </a:r>
            <a:endParaRPr lang="en-US"/>
          </a:p>
        </p:txBody>
      </p:sp>
      <p:sp>
        <p:nvSpPr>
          <p:cNvPr id="14" name="Text Placeholder 9">
            <a:extLst>
              <a:ext uri="{FF2B5EF4-FFF2-40B4-BE49-F238E27FC236}">
                <a16:creationId xmlns:a16="http://schemas.microsoft.com/office/drawing/2014/main" id="{B1FD5C84-763A-903D-6385-7D41770F43C9}"/>
              </a:ext>
            </a:extLst>
          </p:cNvPr>
          <p:cNvSpPr>
            <a:spLocks noGrp="1"/>
          </p:cNvSpPr>
          <p:nvPr>
            <p:ph type="body" sz="quarter" idx="11" hasCustomPrompt="1"/>
          </p:nvPr>
        </p:nvSpPr>
        <p:spPr>
          <a:xfrm>
            <a:off x="8078971" y="1787765"/>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5" name="Text Placeholder 11">
            <a:extLst>
              <a:ext uri="{FF2B5EF4-FFF2-40B4-BE49-F238E27FC236}">
                <a16:creationId xmlns:a16="http://schemas.microsoft.com/office/drawing/2014/main" id="{1CDA09B4-789A-2063-5EDF-2E4BCE5871F2}"/>
              </a:ext>
            </a:extLst>
          </p:cNvPr>
          <p:cNvSpPr>
            <a:spLocks noGrp="1"/>
          </p:cNvSpPr>
          <p:nvPr>
            <p:ph type="body" sz="quarter" idx="12" hasCustomPrompt="1"/>
          </p:nvPr>
        </p:nvSpPr>
        <p:spPr>
          <a:xfrm>
            <a:off x="8078969" y="3435635"/>
            <a:ext cx="3749040" cy="1929814"/>
          </a:xfrm>
          <a:prstGeom prst="rect">
            <a:avLst/>
          </a:prstGeom>
        </p:spPr>
        <p:txBody>
          <a:bodyPr wrap="square"/>
          <a:lstStyle>
            <a:lvl1pPr marL="285750" indent="-285750">
              <a:lnSpc>
                <a:spcPct val="150000"/>
              </a:lnSpc>
              <a:spcBef>
                <a:spcPts val="1200"/>
              </a:spcBef>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stStyle>
          <a:p>
            <a:pPr lvl="0"/>
            <a:r>
              <a:rPr lang="en-US"/>
              <a:t>Place in your content here.</a:t>
            </a:r>
          </a:p>
          <a:p>
            <a:pPr lvl="0"/>
            <a:r>
              <a:rPr lang="en-US"/>
              <a:t>First level bullets</a:t>
            </a:r>
          </a:p>
          <a:p>
            <a:pPr lvl="1"/>
            <a:r>
              <a:rPr lang="en-US"/>
              <a:t>Second level bullets</a:t>
            </a:r>
          </a:p>
          <a:p>
            <a:pPr lvl="2"/>
            <a:r>
              <a:rPr lang="en-US"/>
              <a:t>Third level bullets</a:t>
            </a:r>
          </a:p>
        </p:txBody>
      </p:sp>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Tree>
    <p:extLst>
      <p:ext uri="{BB962C8B-B14F-4D97-AF65-F5344CB8AC3E}">
        <p14:creationId xmlns:p14="http://schemas.microsoft.com/office/powerpoint/2010/main" val="3089264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_Right">
    <p:spTree>
      <p:nvGrpSpPr>
        <p:cNvPr id="1" name=""/>
        <p:cNvGrpSpPr/>
        <p:nvPr/>
      </p:nvGrpSpPr>
      <p:grpSpPr>
        <a:xfrm>
          <a:off x="0" y="0"/>
          <a:ext cx="0" cy="0"/>
          <a:chOff x="0" y="0"/>
          <a:chExt cx="0" cy="0"/>
        </a:xfrm>
      </p:grpSpPr>
      <p:sp>
        <p:nvSpPr>
          <p:cNvPr id="14" name="Rectangle: Top Corners Rounded 11">
            <a:extLst>
              <a:ext uri="{FF2B5EF4-FFF2-40B4-BE49-F238E27FC236}">
                <a16:creationId xmlns:a16="http://schemas.microsoft.com/office/drawing/2014/main" id="{78A87D95-B79D-7A49-A2E2-D373F4AB039E}"/>
              </a:ext>
              <a:ext uri="{C183D7F6-B498-43B3-948B-1728B52AA6E4}">
                <adec:decorative xmlns:adec="http://schemas.microsoft.com/office/drawing/2017/decorative" val="1"/>
              </a:ext>
            </a:extLst>
          </p:cNvPr>
          <p:cNvSpPr/>
          <p:nvPr/>
        </p:nvSpPr>
        <p:spPr>
          <a:xfrm rot="5400000" flipH="1">
            <a:off x="1195572" y="90430"/>
            <a:ext cx="3936086" cy="6327230"/>
          </a:xfrm>
          <a:prstGeom prst="round2SameRect">
            <a:avLst>
              <a:gd name="adj1" fmla="val 5471"/>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C1002F5A-98A3-66C7-820A-95F243098443}"/>
              </a:ext>
            </a:extLst>
          </p:cNvPr>
          <p:cNvSpPr>
            <a:spLocks noGrp="1"/>
          </p:cNvSpPr>
          <p:nvPr>
            <p:ph type="pic" sz="quarter" idx="10"/>
          </p:nvPr>
        </p:nvSpPr>
        <p:spPr>
          <a:xfrm>
            <a:off x="7243610" y="514338"/>
            <a:ext cx="4938342" cy="5829320"/>
          </a:xfrm>
          <a:custGeom>
            <a:avLst/>
            <a:gdLst>
              <a:gd name="connsiteX0" fmla="*/ 233682 w 4938342"/>
              <a:gd name="connsiteY0" fmla="*/ 0 h 5829320"/>
              <a:gd name="connsiteX1" fmla="*/ 4938342 w 4938342"/>
              <a:gd name="connsiteY1" fmla="*/ 0 h 5829320"/>
              <a:gd name="connsiteX2" fmla="*/ 4938342 w 4938342"/>
              <a:gd name="connsiteY2" fmla="*/ 5829320 h 5829320"/>
              <a:gd name="connsiteX3" fmla="*/ 233682 w 4938342"/>
              <a:gd name="connsiteY3" fmla="*/ 5829320 h 5829320"/>
              <a:gd name="connsiteX4" fmla="*/ 0 w 4938342"/>
              <a:gd name="connsiteY4" fmla="*/ 5595638 h 5829320"/>
              <a:gd name="connsiteX5" fmla="*/ 0 w 4938342"/>
              <a:gd name="connsiteY5" fmla="*/ 233682 h 5829320"/>
              <a:gd name="connsiteX6" fmla="*/ 233682 w 4938342"/>
              <a:gd name="connsiteY6" fmla="*/ 0 h 582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2" h="5829320">
                <a:moveTo>
                  <a:pt x="233682" y="0"/>
                </a:moveTo>
                <a:lnTo>
                  <a:pt x="4938342" y="0"/>
                </a:lnTo>
                <a:lnTo>
                  <a:pt x="4938342" y="5829320"/>
                </a:lnTo>
                <a:lnTo>
                  <a:pt x="233682" y="5829320"/>
                </a:lnTo>
                <a:cubicBezTo>
                  <a:pt x="104623" y="5829320"/>
                  <a:pt x="0" y="5724697"/>
                  <a:pt x="0" y="5595638"/>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4" name="Title 7">
            <a:extLst>
              <a:ext uri="{FF2B5EF4-FFF2-40B4-BE49-F238E27FC236}">
                <a16:creationId xmlns:a16="http://schemas.microsoft.com/office/drawing/2014/main" id="{EC0D6279-0549-E46F-0C9A-472C5B169E54}"/>
              </a:ext>
            </a:extLst>
          </p:cNvPr>
          <p:cNvSpPr>
            <a:spLocks noGrp="1"/>
          </p:cNvSpPr>
          <p:nvPr>
            <p:ph type="title" hasCustomPrompt="1"/>
          </p:nvPr>
        </p:nvSpPr>
        <p:spPr>
          <a:xfrm>
            <a:off x="774403" y="2008684"/>
            <a:ext cx="5321596"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Large Framed Photo on Right Slide</a:t>
            </a:r>
            <a:endParaRPr lang="en-US"/>
          </a:p>
        </p:txBody>
      </p:sp>
      <p:sp>
        <p:nvSpPr>
          <p:cNvPr id="3" name="Text Placeholder 9">
            <a:extLst>
              <a:ext uri="{FF2B5EF4-FFF2-40B4-BE49-F238E27FC236}">
                <a16:creationId xmlns:a16="http://schemas.microsoft.com/office/drawing/2014/main" id="{41E25785-A805-5C54-061C-E47C081BA746}"/>
              </a:ext>
            </a:extLst>
          </p:cNvPr>
          <p:cNvSpPr>
            <a:spLocks noGrp="1"/>
          </p:cNvSpPr>
          <p:nvPr>
            <p:ph type="body" sz="quarter" idx="11" hasCustomPrompt="1"/>
          </p:nvPr>
        </p:nvSpPr>
        <p:spPr>
          <a:xfrm>
            <a:off x="774403" y="1626768"/>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11">
            <a:extLst>
              <a:ext uri="{FF2B5EF4-FFF2-40B4-BE49-F238E27FC236}">
                <a16:creationId xmlns:a16="http://schemas.microsoft.com/office/drawing/2014/main" id="{62D71CB5-9E7A-7F92-D480-CB48F14D38B5}"/>
              </a:ext>
            </a:extLst>
          </p:cNvPr>
          <p:cNvSpPr>
            <a:spLocks noGrp="1"/>
          </p:cNvSpPr>
          <p:nvPr>
            <p:ph type="body" sz="quarter" idx="12" hasCustomPrompt="1"/>
          </p:nvPr>
        </p:nvSpPr>
        <p:spPr>
          <a:xfrm>
            <a:off x="774402" y="3265493"/>
            <a:ext cx="5321597" cy="1757609"/>
          </a:xfrm>
          <a:prstGeom prst="rect">
            <a:avLst/>
          </a:prstGeom>
        </p:spPr>
        <p:txBody>
          <a:bodyPr/>
          <a:lstStyle>
            <a:lvl1pPr marL="285750" indent="-285750">
              <a:lnSpc>
                <a:spcPts val="2400"/>
              </a:lnSpc>
              <a:spcBef>
                <a:spcPts val="1200"/>
              </a:spcBef>
              <a:buFont typeface="Arial" panose="020B0604020202020204" pitchFamily="34" charset="0"/>
              <a:buChar char="•"/>
              <a:defRPr lang="en-US" sz="1800" kern="1200" dirty="0" smtClean="0">
                <a:solidFill>
                  <a:schemeClr val="bg1"/>
                </a:solidFill>
                <a:latin typeface="Nunito Sans Normal" pitchFamily="2" charset="77"/>
                <a:ea typeface="+mn-ea"/>
                <a:cs typeface="Arial" panose="020B0604020202020204" pitchFamily="34" charset="0"/>
              </a:defRPr>
            </a:lvl1pPr>
            <a:lvl2pPr>
              <a:defRPr lang="en-US" sz="1800" kern="1200" dirty="0" smtClean="0">
                <a:solidFill>
                  <a:schemeClr val="bg1"/>
                </a:solidFill>
                <a:latin typeface="Nunito Sans Normal" pitchFamily="2" charset="77"/>
                <a:ea typeface="+mn-ea"/>
                <a:cs typeface="Arial" panose="020B0604020202020204" pitchFamily="34" charset="0"/>
              </a:defRPr>
            </a:lvl2pPr>
            <a:lvl3pPr>
              <a:defRPr lang="en-US" sz="1800" kern="1200" dirty="0">
                <a:solidFill>
                  <a:schemeClr val="bg1"/>
                </a:solidFill>
                <a:latin typeface="Nunito Sans Normal" pitchFamily="2" charset="77"/>
                <a:ea typeface="+mn-ea"/>
                <a:cs typeface="Arial" panose="020B0604020202020204" pitchFamily="34" charset="0"/>
              </a:defRPr>
            </a:lvl3pPr>
            <a:lvl4pPr>
              <a:defRPr>
                <a:solidFill>
                  <a:schemeClr val="bg1"/>
                </a:solidFill>
              </a:defRPr>
            </a:lvl4pPr>
          </a:lstStyle>
          <a:p>
            <a:pPr lvl="0"/>
            <a:r>
              <a:rPr lang="en-US"/>
              <a:t>Place in your content here.</a:t>
            </a:r>
          </a:p>
          <a:p>
            <a:pPr lvl="0"/>
            <a:r>
              <a:rPr lang="en-US"/>
              <a:t>First level bullets</a:t>
            </a:r>
          </a:p>
          <a:p>
            <a:pPr lvl="1"/>
            <a:r>
              <a:rPr lang="en-US"/>
              <a:t>Second level bullets</a:t>
            </a:r>
          </a:p>
          <a:p>
            <a:pPr lvl="2"/>
            <a:r>
              <a:rPr lang="en-US"/>
              <a:t>Third level bullets</a:t>
            </a:r>
          </a:p>
        </p:txBody>
      </p:sp>
    </p:spTree>
    <p:extLst>
      <p:ext uri="{BB962C8B-B14F-4D97-AF65-F5344CB8AC3E}">
        <p14:creationId xmlns:p14="http://schemas.microsoft.com/office/powerpoint/2010/main" val="1394222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_Blue">
    <p:bg>
      <p:bgPr>
        <a:solidFill>
          <a:schemeClr val="tx2"/>
        </a:solidFill>
        <a:effectLst/>
      </p:bgPr>
    </p:bg>
    <p:spTree>
      <p:nvGrpSpPr>
        <p:cNvPr id="1" name=""/>
        <p:cNvGrpSpPr/>
        <p:nvPr/>
      </p:nvGrpSpPr>
      <p:grpSpPr>
        <a:xfrm>
          <a:off x="0" y="0"/>
          <a:ext cx="0" cy="0"/>
          <a:chOff x="0" y="0"/>
          <a:chExt cx="0" cy="0"/>
        </a:xfrm>
      </p:grpSpPr>
      <p:sp>
        <p:nvSpPr>
          <p:cNvPr id="13" name="Round Same Side Corner Rectangle 12">
            <a:extLst>
              <a:ext uri="{FF2B5EF4-FFF2-40B4-BE49-F238E27FC236}">
                <a16:creationId xmlns:a16="http://schemas.microsoft.com/office/drawing/2014/main" id="{223F5765-BABD-77A5-BECF-47A636DEE127}"/>
              </a:ext>
              <a:ext uri="{C183D7F6-B498-43B3-948B-1728B52AA6E4}">
                <adec:decorative xmlns:adec="http://schemas.microsoft.com/office/drawing/2017/decorative" val="1"/>
              </a:ext>
            </a:extLst>
          </p:cNvPr>
          <p:cNvSpPr>
            <a:spLocks/>
          </p:cNvSpPr>
          <p:nvPr userDrawn="1"/>
        </p:nvSpPr>
        <p:spPr>
          <a:xfrm rot="16200000">
            <a:off x="5946648" y="-116223"/>
            <a:ext cx="5486400" cy="7004304"/>
          </a:xfrm>
          <a:prstGeom prst="round2SameRect">
            <a:avLst>
              <a:gd name="adj1" fmla="val 423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7">
            <a:extLst>
              <a:ext uri="{FF2B5EF4-FFF2-40B4-BE49-F238E27FC236}">
                <a16:creationId xmlns:a16="http://schemas.microsoft.com/office/drawing/2014/main" id="{94638757-880E-A096-63AD-D015D49A142E}"/>
              </a:ext>
            </a:extLst>
          </p:cNvPr>
          <p:cNvSpPr>
            <a:spLocks noGrp="1"/>
          </p:cNvSpPr>
          <p:nvPr>
            <p:ph type="title" hasCustomPrompt="1"/>
          </p:nvPr>
        </p:nvSpPr>
        <p:spPr>
          <a:xfrm>
            <a:off x="774402" y="2190308"/>
            <a:ext cx="3618921" cy="994143"/>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Large Color Background Photo Slide</a:t>
            </a:r>
            <a:endParaRPr lang="en-US"/>
          </a:p>
        </p:txBody>
      </p:sp>
      <p:sp>
        <p:nvSpPr>
          <p:cNvPr id="10" name="Text Placeholder 9">
            <a:extLst>
              <a:ext uri="{FF2B5EF4-FFF2-40B4-BE49-F238E27FC236}">
                <a16:creationId xmlns:a16="http://schemas.microsoft.com/office/drawing/2014/main" id="{E4B9D70F-8DD4-FE74-199F-936BA92F5BFF}"/>
              </a:ext>
            </a:extLst>
          </p:cNvPr>
          <p:cNvSpPr>
            <a:spLocks noGrp="1"/>
          </p:cNvSpPr>
          <p:nvPr>
            <p:ph type="body" sz="quarter" idx="11" hasCustomPrompt="1"/>
          </p:nvPr>
        </p:nvSpPr>
        <p:spPr>
          <a:xfrm>
            <a:off x="774402" y="1817536"/>
            <a:ext cx="3618921"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31A2D14E-032E-4602-FC72-0705403E7D50}"/>
              </a:ext>
            </a:extLst>
          </p:cNvPr>
          <p:cNvSpPr>
            <a:spLocks noGrp="1"/>
          </p:cNvSpPr>
          <p:nvPr>
            <p:ph type="body" sz="quarter" idx="12" hasCustomPrompt="1"/>
          </p:nvPr>
        </p:nvSpPr>
        <p:spPr>
          <a:xfrm>
            <a:off x="774402" y="3447117"/>
            <a:ext cx="3618921" cy="1902649"/>
          </a:xfrm>
          <a:prstGeom prst="rect">
            <a:avLst/>
          </a:prstGeom>
        </p:spPr>
        <p:txBody>
          <a:bodyPr/>
          <a:lstStyle>
            <a:lvl1pPr marL="0" indent="0">
              <a:lnSpc>
                <a:spcPts val="2400"/>
              </a:lnSpc>
              <a:spcBef>
                <a:spcPts val="1200"/>
              </a:spcBef>
              <a:buNone/>
              <a:defRPr sz="1800">
                <a:solidFill>
                  <a:schemeClr val="bg2"/>
                </a:solidFill>
              </a:defRPr>
            </a:lvl1pPr>
            <a:lvl2pPr>
              <a:defRPr>
                <a:solidFill>
                  <a:schemeClr val="bg2"/>
                </a:solidFill>
              </a:defRPr>
            </a:lvl2pPr>
            <a:lvl3pPr>
              <a:defRPr>
                <a:solidFill>
                  <a:schemeClr val="bg2"/>
                </a:solidFill>
              </a:defRPr>
            </a:lvl3pPr>
          </a:lstStyle>
          <a:p>
            <a:pPr lvl="0"/>
            <a:r>
              <a:rPr lang="en-US"/>
              <a:t>Place in your content here.</a:t>
            </a:r>
          </a:p>
          <a:p>
            <a:pPr lvl="0"/>
            <a:r>
              <a:rPr lang="en-US"/>
              <a:t>First level bullets</a:t>
            </a:r>
          </a:p>
          <a:p>
            <a:pPr lvl="1"/>
            <a:r>
              <a:rPr lang="en-US"/>
              <a:t>Second level bullets</a:t>
            </a:r>
          </a:p>
          <a:p>
            <a:pPr lvl="2"/>
            <a:r>
              <a:rPr lang="en-US"/>
              <a:t>Third level bullets</a:t>
            </a:r>
          </a:p>
        </p:txBody>
      </p:sp>
      <p:sp>
        <p:nvSpPr>
          <p:cNvPr id="5" name="Picture Placeholder 20">
            <a:extLst>
              <a:ext uri="{FF2B5EF4-FFF2-40B4-BE49-F238E27FC236}">
                <a16:creationId xmlns:a16="http://schemas.microsoft.com/office/drawing/2014/main" id="{950E01E0-7A07-E4AB-3775-B20EBF283BC1}"/>
              </a:ext>
            </a:extLst>
          </p:cNvPr>
          <p:cNvSpPr>
            <a:spLocks noGrp="1"/>
          </p:cNvSpPr>
          <p:nvPr>
            <p:ph type="pic" sz="quarter" idx="14"/>
          </p:nvPr>
        </p:nvSpPr>
        <p:spPr>
          <a:xfrm>
            <a:off x="5187697" y="650449"/>
            <a:ext cx="7004306" cy="5478679"/>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2866259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hotos_Right">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860145F-5C17-4921-25BC-451CAC3FD8A2}"/>
              </a:ext>
            </a:extLst>
          </p:cNvPr>
          <p:cNvSpPr>
            <a:spLocks noGrp="1"/>
          </p:cNvSpPr>
          <p:nvPr>
            <p:ph type="title" hasCustomPrompt="1"/>
          </p:nvPr>
        </p:nvSpPr>
        <p:spPr>
          <a:xfrm>
            <a:off x="894522" y="1334344"/>
            <a:ext cx="3439930" cy="994143"/>
          </a:xfrm>
        </p:spPr>
        <p:txBody>
          <a:bodyPr/>
          <a:lstStyle>
            <a:lvl1pPr>
              <a:lnSpc>
                <a:spcPct val="100000"/>
              </a:lnSpc>
              <a:defRPr sz="2600">
                <a:solidFill>
                  <a:schemeClr val="accent3"/>
                </a:solidFill>
              </a:defRPr>
            </a:lvl1pPr>
          </a:lstStyle>
          <a:p>
            <a:r>
              <a:rPr lang="en-US"/>
              <a:t>Two Photos on Right Slide</a:t>
            </a:r>
          </a:p>
        </p:txBody>
      </p:sp>
      <p:sp>
        <p:nvSpPr>
          <p:cNvPr id="16" name="Text Placeholder 9">
            <a:extLst>
              <a:ext uri="{FF2B5EF4-FFF2-40B4-BE49-F238E27FC236}">
                <a16:creationId xmlns:a16="http://schemas.microsoft.com/office/drawing/2014/main" id="{044F03DB-4CC3-A2DB-CDEC-B6B55FF072F1}"/>
              </a:ext>
            </a:extLst>
          </p:cNvPr>
          <p:cNvSpPr>
            <a:spLocks noGrp="1"/>
          </p:cNvSpPr>
          <p:nvPr>
            <p:ph type="body" sz="quarter" idx="11" hasCustomPrompt="1"/>
          </p:nvPr>
        </p:nvSpPr>
        <p:spPr>
          <a:xfrm>
            <a:off x="894522" y="961572"/>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8" name="Text Placeholder 11">
            <a:extLst>
              <a:ext uri="{FF2B5EF4-FFF2-40B4-BE49-F238E27FC236}">
                <a16:creationId xmlns:a16="http://schemas.microsoft.com/office/drawing/2014/main" id="{14175354-1660-D71F-02B4-D1B49FFA58B1}"/>
              </a:ext>
            </a:extLst>
          </p:cNvPr>
          <p:cNvSpPr>
            <a:spLocks noGrp="1"/>
          </p:cNvSpPr>
          <p:nvPr>
            <p:ph type="body" sz="quarter" idx="15" hasCustomPrompt="1"/>
          </p:nvPr>
        </p:nvSpPr>
        <p:spPr>
          <a:xfrm>
            <a:off x="894522" y="2591154"/>
            <a:ext cx="3439930" cy="3491234"/>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Place in your content here. When pasting in content, please use the “Use Destination Theme” or “Keep Text Only” options to ensure the text matches this template’s styles.</a:t>
            </a:r>
          </a:p>
        </p:txBody>
      </p:sp>
      <p:sp>
        <p:nvSpPr>
          <p:cNvPr id="5" name="Picture Placeholder 9">
            <a:extLst>
              <a:ext uri="{FF2B5EF4-FFF2-40B4-BE49-F238E27FC236}">
                <a16:creationId xmlns:a16="http://schemas.microsoft.com/office/drawing/2014/main" id="{40FC37D8-A053-4A64-1486-2B23DA0E901C}"/>
              </a:ext>
            </a:extLst>
          </p:cNvPr>
          <p:cNvSpPr>
            <a:spLocks noGrp="1"/>
          </p:cNvSpPr>
          <p:nvPr>
            <p:ph type="pic" sz="quarter" idx="13"/>
          </p:nvPr>
        </p:nvSpPr>
        <p:spPr>
          <a:xfrm>
            <a:off x="5211764" y="961572"/>
            <a:ext cx="2965449" cy="5120816"/>
          </a:xfrm>
          <a:prstGeom prst="roundRect">
            <a:avLst>
              <a:gd name="adj" fmla="val 5903"/>
            </a:avLst>
          </a:prstGeom>
          <a:pattFill prst="pct5">
            <a:fgClr>
              <a:schemeClr val="bg1">
                <a:lumMod val="65000"/>
              </a:schemeClr>
            </a:fgClr>
            <a:bgClr>
              <a:schemeClr val="bg1"/>
            </a:bgClr>
          </a:pattFill>
        </p:spPr>
        <p:txBody>
          <a:bodyPr wrap="square">
            <a:noAutofit/>
          </a:bodyPr>
          <a:lstStyle/>
          <a:p>
            <a:r>
              <a:rPr lang="en-US" dirty="0"/>
              <a:t>Click icon to add picture</a:t>
            </a:r>
          </a:p>
        </p:txBody>
      </p:sp>
      <p:sp>
        <p:nvSpPr>
          <p:cNvPr id="6" name="Picture Placeholder 12">
            <a:extLst>
              <a:ext uri="{FF2B5EF4-FFF2-40B4-BE49-F238E27FC236}">
                <a16:creationId xmlns:a16="http://schemas.microsoft.com/office/drawing/2014/main" id="{AA6F99CD-D6F3-6859-B254-0EBF06762492}"/>
              </a:ext>
            </a:extLst>
          </p:cNvPr>
          <p:cNvSpPr>
            <a:spLocks noGrp="1"/>
          </p:cNvSpPr>
          <p:nvPr>
            <p:ph type="pic" sz="quarter" idx="14"/>
          </p:nvPr>
        </p:nvSpPr>
        <p:spPr>
          <a:xfrm>
            <a:off x="8408988" y="961572"/>
            <a:ext cx="2965449" cy="5120816"/>
          </a:xfrm>
          <a:prstGeom prst="roundRect">
            <a:avLst>
              <a:gd name="adj" fmla="val 5958"/>
            </a:avLst>
          </a:prstGeom>
          <a:pattFill prst="pct5">
            <a:fgClr>
              <a:schemeClr val="bg1">
                <a:lumMod val="65000"/>
              </a:schemeClr>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3330233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Photos_Caption">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 uri="{C183D7F6-B498-43B3-948B-1728B52AA6E4}">
                <adec:decorative xmlns:adec="http://schemas.microsoft.com/office/drawing/2017/decorative" val="1"/>
              </a:ext>
            </a:extLst>
          </p:cNvPr>
          <p:cNvSpPr/>
          <p:nvPr userDrawn="1"/>
        </p:nvSpPr>
        <p:spPr>
          <a:xfrm rot="16200000">
            <a:off x="5334558" y="557"/>
            <a:ext cx="6858003" cy="6856878"/>
          </a:xfrm>
          <a:prstGeom prst="round2SameRect">
            <a:avLst>
              <a:gd name="adj1" fmla="val 0"/>
              <a:gd name="adj2" fmla="val 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3" y="2399053"/>
            <a:ext cx="3439930" cy="994143"/>
          </a:xfrm>
        </p:spPr>
        <p:txBody>
          <a:bodyPr/>
          <a:lstStyle>
            <a:lvl1pPr>
              <a:lnSpc>
                <a:spcPct val="100000"/>
              </a:lnSpc>
              <a:defRPr sz="2600">
                <a:solidFill>
                  <a:schemeClr val="tx1"/>
                </a:solidFill>
              </a:defRPr>
            </a:lvl1pPr>
          </a:lstStyle>
          <a:p>
            <a:r>
              <a:rPr lang="en-US"/>
              <a:t>Two Captioned Photos on Right Slide</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3" y="2026281"/>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3" y="3655862"/>
            <a:ext cx="3439930" cy="2552913"/>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Place in your content here. When pasting in content, please use the “Use Destination Theme” or “Keep Text Only” options to ensure the text matches this template’s styles.</a:t>
            </a:r>
          </a:p>
        </p:txBody>
      </p:sp>
      <p:sp>
        <p:nvSpPr>
          <p:cNvPr id="34" name="Picture Placeholder 33" descr="Image Placeholder.">
            <a:extLst>
              <a:ext uri="{FF2B5EF4-FFF2-40B4-BE49-F238E27FC236}">
                <a16:creationId xmlns:a16="http://schemas.microsoft.com/office/drawing/2014/main" id="{EAF5933E-2D46-554F-0C89-A6E836B3A5A7}"/>
              </a:ext>
            </a:extLst>
          </p:cNvPr>
          <p:cNvSpPr>
            <a:spLocks noGrp="1"/>
          </p:cNvSpPr>
          <p:nvPr>
            <p:ph type="pic" sz="quarter" idx="12"/>
          </p:nvPr>
        </p:nvSpPr>
        <p:spPr>
          <a:xfrm>
            <a:off x="6241870"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dirty="0"/>
          </a:p>
        </p:txBody>
      </p:sp>
      <p:sp>
        <p:nvSpPr>
          <p:cNvPr id="22" name="Text Placeholder 9">
            <a:extLst>
              <a:ext uri="{FF2B5EF4-FFF2-40B4-BE49-F238E27FC236}">
                <a16:creationId xmlns:a16="http://schemas.microsoft.com/office/drawing/2014/main" id="{31195609-F159-6F02-E5A9-15C6AE14F451}"/>
              </a:ext>
            </a:extLst>
          </p:cNvPr>
          <p:cNvSpPr>
            <a:spLocks noGrp="1"/>
          </p:cNvSpPr>
          <p:nvPr>
            <p:ph type="body" sz="quarter" idx="15" hasCustomPrompt="1"/>
          </p:nvPr>
        </p:nvSpPr>
        <p:spPr>
          <a:xfrm>
            <a:off x="6360406"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Image Caption</a:t>
            </a:r>
          </a:p>
        </p:txBody>
      </p:sp>
      <p:sp>
        <p:nvSpPr>
          <p:cNvPr id="23" name="Text Placeholder 11">
            <a:extLst>
              <a:ext uri="{FF2B5EF4-FFF2-40B4-BE49-F238E27FC236}">
                <a16:creationId xmlns:a16="http://schemas.microsoft.com/office/drawing/2014/main" id="{D5AB197C-0250-FAE6-E33A-1975AAB2A3AC}"/>
              </a:ext>
            </a:extLst>
          </p:cNvPr>
          <p:cNvSpPr>
            <a:spLocks noGrp="1"/>
          </p:cNvSpPr>
          <p:nvPr>
            <p:ph type="body" sz="quarter" idx="16" hasCustomPrompt="1"/>
          </p:nvPr>
        </p:nvSpPr>
        <p:spPr>
          <a:xfrm>
            <a:off x="6360406" y="4697671"/>
            <a:ext cx="2022434" cy="1360488"/>
          </a:xfrm>
          <a:prstGeom prst="rect">
            <a:avLst/>
          </a:prstGeom>
        </p:spPr>
        <p:txBody>
          <a:bodyPr/>
          <a:lstStyle>
            <a:lvl1pPr marL="0" indent="0">
              <a:lnSpc>
                <a:spcPts val="2000"/>
              </a:lnSpc>
              <a:buNone/>
              <a:defRPr sz="1200" b="1">
                <a:solidFill>
                  <a:schemeClr val="bg1"/>
                </a:solidFill>
              </a:defRPr>
            </a:lvl1pPr>
          </a:lstStyle>
          <a:p>
            <a:r>
              <a:rPr lang="en-US">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a:ea typeface="Roboto" panose="02000000000000000000" pitchFamily="2" charset="0"/>
              <a:cs typeface="Poppins SemiBold" panose="00000700000000000000" pitchFamily="2" charset="0"/>
            </a:endParaRPr>
          </a:p>
        </p:txBody>
      </p:sp>
      <p:sp>
        <p:nvSpPr>
          <p:cNvPr id="36" name="Picture Placeholder 35" descr="Image Placeholder.">
            <a:extLst>
              <a:ext uri="{FF2B5EF4-FFF2-40B4-BE49-F238E27FC236}">
                <a16:creationId xmlns:a16="http://schemas.microsoft.com/office/drawing/2014/main" id="{01421E0B-AB14-7E9D-A4A3-B6D488BD6273}"/>
              </a:ext>
            </a:extLst>
          </p:cNvPr>
          <p:cNvSpPr>
            <a:spLocks noGrp="1"/>
          </p:cNvSpPr>
          <p:nvPr>
            <p:ph type="pic" sz="quarter" idx="13"/>
          </p:nvPr>
        </p:nvSpPr>
        <p:spPr>
          <a:xfrm>
            <a:off x="9112391" y="1106093"/>
            <a:ext cx="2248970" cy="2909037"/>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chemeClr val="accent1"/>
            </a:fgClr>
            <a:bgClr>
              <a:schemeClr val="bg1"/>
            </a:bgClr>
          </a:pattFill>
        </p:spPr>
        <p:txBody>
          <a:bodyPr wrap="square">
            <a:noAutofit/>
          </a:bodyPr>
          <a:lstStyle/>
          <a:p>
            <a:endParaRPr lang="en-US" dirty="0"/>
          </a:p>
        </p:txBody>
      </p:sp>
      <p:sp>
        <p:nvSpPr>
          <p:cNvPr id="26" name="Text Placeholder 9">
            <a:extLst>
              <a:ext uri="{FF2B5EF4-FFF2-40B4-BE49-F238E27FC236}">
                <a16:creationId xmlns:a16="http://schemas.microsoft.com/office/drawing/2014/main" id="{F20D5781-0C27-71D1-0128-624F17C52EF2}"/>
              </a:ext>
            </a:extLst>
          </p:cNvPr>
          <p:cNvSpPr>
            <a:spLocks noGrp="1"/>
          </p:cNvSpPr>
          <p:nvPr>
            <p:ph type="body" sz="quarter" idx="17" hasCustomPrompt="1"/>
          </p:nvPr>
        </p:nvSpPr>
        <p:spPr>
          <a:xfrm>
            <a:off x="9231197" y="4416994"/>
            <a:ext cx="2022434" cy="198987"/>
          </a:xfrm>
          <a:prstGeom prst="rect">
            <a:avLst/>
          </a:prstGeom>
        </p:spPr>
        <p:txBody>
          <a:bodyPr/>
          <a:lstStyle>
            <a:lvl1pPr marL="0" indent="0">
              <a:lnSpc>
                <a:spcPct val="100000"/>
              </a:lnSpc>
              <a:buNone/>
              <a:defRPr sz="12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Image Caption</a:t>
            </a:r>
          </a:p>
        </p:txBody>
      </p:sp>
      <p:sp>
        <p:nvSpPr>
          <p:cNvPr id="27" name="Text Placeholder 11">
            <a:extLst>
              <a:ext uri="{FF2B5EF4-FFF2-40B4-BE49-F238E27FC236}">
                <a16:creationId xmlns:a16="http://schemas.microsoft.com/office/drawing/2014/main" id="{88A40D10-BCFD-8ECA-A55D-C44BE3ECE6A3}"/>
              </a:ext>
            </a:extLst>
          </p:cNvPr>
          <p:cNvSpPr>
            <a:spLocks noGrp="1"/>
          </p:cNvSpPr>
          <p:nvPr>
            <p:ph type="body" sz="quarter" idx="18" hasCustomPrompt="1"/>
          </p:nvPr>
        </p:nvSpPr>
        <p:spPr>
          <a:xfrm>
            <a:off x="9231197" y="4697671"/>
            <a:ext cx="2022434" cy="1360488"/>
          </a:xfrm>
          <a:prstGeom prst="rect">
            <a:avLst/>
          </a:prstGeom>
        </p:spPr>
        <p:txBody>
          <a:bodyPr/>
          <a:lstStyle>
            <a:lvl1pPr marL="0" indent="0">
              <a:lnSpc>
                <a:spcPts val="2000"/>
              </a:lnSpc>
              <a:buNone/>
              <a:defRPr sz="1200" b="1">
                <a:solidFill>
                  <a:schemeClr val="bg1"/>
                </a:solidFill>
              </a:defRPr>
            </a:lvl1pPr>
          </a:lstStyle>
          <a:p>
            <a:r>
              <a:rPr lang="en-US">
                <a:ea typeface="Roboto" panose="02000000000000000000" pitchFamily="2" charset="0"/>
                <a:cs typeface="Open Sans Light" panose="020B0606030504020204" pitchFamily="34" charset="0"/>
              </a:rPr>
              <a:t>To replace an image, right click on the image, select “Change Picture”, then choose from a file on your device, or “From Clipboard” to paste in a copied image.</a:t>
            </a:r>
            <a:endParaRPr lang="en-US" b="1">
              <a:ea typeface="Roboto" panose="02000000000000000000" pitchFamily="2" charset="0"/>
              <a:cs typeface="Poppins SemiBold" panose="00000700000000000000" pitchFamily="2" charset="0"/>
            </a:endParaRPr>
          </a:p>
        </p:txBody>
      </p:sp>
    </p:spTree>
    <p:extLst>
      <p:ext uri="{BB962C8B-B14F-4D97-AF65-F5344CB8AC3E}">
        <p14:creationId xmlns:p14="http://schemas.microsoft.com/office/powerpoint/2010/main" val="307146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5047218" cy="699746"/>
          </a:xfrm>
        </p:spPr>
        <p:txBody>
          <a:bodyPr/>
          <a:lstStyle>
            <a:lvl1pPr marL="0" algn="l" defTabSz="914400" rtl="0" eaLnBrk="1" latinLnBrk="0" hangingPunct="1">
              <a:defRPr lang="en-US" sz="5800" b="1" kern="1200" dirty="0">
                <a:solidFill>
                  <a:schemeClr val="tx1"/>
                </a:solidFill>
                <a:latin typeface="Roboto" panose="02000000000000000000" pitchFamily="2" charset="0"/>
                <a:ea typeface="Roboto" panose="02000000000000000000" pitchFamily="2" charset="0"/>
                <a:cs typeface="Poppins" pitchFamily="2" charset="77"/>
              </a:defRPr>
            </a:lvl1pPr>
          </a:lstStyle>
          <a:p>
            <a:r>
              <a:rPr lang="en-US"/>
              <a:t>Section Title 1</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pPr lvl="0"/>
            <a:r>
              <a:rPr lang="en-US"/>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3253734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Photo_Left">
    <p:spTree>
      <p:nvGrpSpPr>
        <p:cNvPr id="1" name=""/>
        <p:cNvGrpSpPr/>
        <p:nvPr/>
      </p:nvGrpSpPr>
      <p:grpSpPr>
        <a:xfrm>
          <a:off x="0" y="0"/>
          <a:ext cx="0" cy="0"/>
          <a:chOff x="0" y="0"/>
          <a:chExt cx="0" cy="0"/>
        </a:xfrm>
      </p:grpSpPr>
      <p:sp>
        <p:nvSpPr>
          <p:cNvPr id="4" name="Title 17">
            <a:extLst>
              <a:ext uri="{FF2B5EF4-FFF2-40B4-BE49-F238E27FC236}">
                <a16:creationId xmlns:a16="http://schemas.microsoft.com/office/drawing/2014/main" id="{C504D4E3-2709-06FD-AC46-B1CC6E3DFA33}"/>
              </a:ext>
            </a:extLst>
          </p:cNvPr>
          <p:cNvSpPr>
            <a:spLocks noGrp="1"/>
          </p:cNvSpPr>
          <p:nvPr>
            <p:ph type="title" hasCustomPrompt="1"/>
          </p:nvPr>
        </p:nvSpPr>
        <p:spPr>
          <a:xfrm>
            <a:off x="6825473" y="1040397"/>
            <a:ext cx="4471418"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Two Photos on Left Slide</a:t>
            </a:r>
          </a:p>
        </p:txBody>
      </p:sp>
      <p:sp>
        <p:nvSpPr>
          <p:cNvPr id="8" name="Text Placeholder 7">
            <a:extLst>
              <a:ext uri="{FF2B5EF4-FFF2-40B4-BE49-F238E27FC236}">
                <a16:creationId xmlns:a16="http://schemas.microsoft.com/office/drawing/2014/main" id="{3C2775EE-EB0D-EB94-EEEA-DBBF396EDDD6}"/>
              </a:ext>
            </a:extLst>
          </p:cNvPr>
          <p:cNvSpPr>
            <a:spLocks noGrp="1"/>
          </p:cNvSpPr>
          <p:nvPr>
            <p:ph type="body" sz="quarter" idx="12" hasCustomPrompt="1"/>
          </p:nvPr>
        </p:nvSpPr>
        <p:spPr>
          <a:xfrm>
            <a:off x="6825006" y="1663700"/>
            <a:ext cx="4471644" cy="4689475"/>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a:p>
            <a:pPr lvl="3"/>
            <a:r>
              <a:rPr lang="en-US"/>
              <a:t>Fourth level bullets</a:t>
            </a:r>
          </a:p>
        </p:txBody>
      </p:sp>
      <p:sp>
        <p:nvSpPr>
          <p:cNvPr id="7" name="Picture Placeholder 6">
            <a:extLst>
              <a:ext uri="{FF2B5EF4-FFF2-40B4-BE49-F238E27FC236}">
                <a16:creationId xmlns:a16="http://schemas.microsoft.com/office/drawing/2014/main" id="{D63F6F8C-286A-4911-83E6-37EB5FF9C0E8}"/>
              </a:ext>
            </a:extLst>
          </p:cNvPr>
          <p:cNvSpPr>
            <a:spLocks noGrp="1"/>
          </p:cNvSpPr>
          <p:nvPr>
            <p:ph type="pic" sz="quarter" idx="10"/>
          </p:nvPr>
        </p:nvSpPr>
        <p:spPr>
          <a:xfrm>
            <a:off x="0" y="0"/>
            <a:ext cx="3658698"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3" name="Picture Placeholder 2">
            <a:extLst>
              <a:ext uri="{FF2B5EF4-FFF2-40B4-BE49-F238E27FC236}">
                <a16:creationId xmlns:a16="http://schemas.microsoft.com/office/drawing/2014/main" id="{35125E1B-AC6E-B228-D46E-FEBD3CED691E}"/>
              </a:ext>
            </a:extLst>
          </p:cNvPr>
          <p:cNvSpPr>
            <a:spLocks noGrp="1"/>
          </p:cNvSpPr>
          <p:nvPr>
            <p:ph type="pic" sz="quarter" idx="11"/>
          </p:nvPr>
        </p:nvSpPr>
        <p:spPr>
          <a:xfrm>
            <a:off x="1543434" y="763362"/>
            <a:ext cx="4186651" cy="6094638"/>
          </a:xfrm>
          <a:custGeom>
            <a:avLst/>
            <a:gdLst>
              <a:gd name="connsiteX0" fmla="*/ 202215 w 4186651"/>
              <a:gd name="connsiteY0" fmla="*/ 0 h 6094638"/>
              <a:gd name="connsiteX1" fmla="*/ 3984436 w 4186651"/>
              <a:gd name="connsiteY1" fmla="*/ 0 h 6094638"/>
              <a:gd name="connsiteX2" fmla="*/ 4186651 w 4186651"/>
              <a:gd name="connsiteY2" fmla="*/ 202215 h 6094638"/>
              <a:gd name="connsiteX3" fmla="*/ 4186651 w 4186651"/>
              <a:gd name="connsiteY3" fmla="*/ 6094638 h 6094638"/>
              <a:gd name="connsiteX4" fmla="*/ 0 w 4186651"/>
              <a:gd name="connsiteY4" fmla="*/ 6094638 h 6094638"/>
              <a:gd name="connsiteX5" fmla="*/ 0 w 4186651"/>
              <a:gd name="connsiteY5" fmla="*/ 202215 h 6094638"/>
              <a:gd name="connsiteX6" fmla="*/ 202215 w 4186651"/>
              <a:gd name="connsiteY6" fmla="*/ 0 h 60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6651" h="6094638">
                <a:moveTo>
                  <a:pt x="202215" y="0"/>
                </a:moveTo>
                <a:lnTo>
                  <a:pt x="3984436" y="0"/>
                </a:lnTo>
                <a:cubicBezTo>
                  <a:pt x="4096116" y="0"/>
                  <a:pt x="4186651" y="90535"/>
                  <a:pt x="4186651" y="202215"/>
                </a:cubicBezTo>
                <a:lnTo>
                  <a:pt x="4186651" y="6094638"/>
                </a:lnTo>
                <a:lnTo>
                  <a:pt x="0" y="6094638"/>
                </a:lnTo>
                <a:lnTo>
                  <a:pt x="0" y="202215"/>
                </a:lnTo>
                <a:cubicBezTo>
                  <a:pt x="0" y="90535"/>
                  <a:pt x="90535" y="0"/>
                  <a:pt x="202215"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Tree>
    <p:extLst>
      <p:ext uri="{BB962C8B-B14F-4D97-AF65-F5344CB8AC3E}">
        <p14:creationId xmlns:p14="http://schemas.microsoft.com/office/powerpoint/2010/main" val="164516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Photos_Offset">
    <p:bg>
      <p:bgPr>
        <a:solidFill>
          <a:schemeClr val="accent3"/>
        </a:solidFill>
        <a:effectLst/>
      </p:bgPr>
    </p:bg>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FF566993-1C71-214C-8F87-B3A8BD9C03D2}"/>
              </a:ext>
            </a:extLst>
          </p:cNvPr>
          <p:cNvSpPr>
            <a:spLocks noGrp="1"/>
          </p:cNvSpPr>
          <p:nvPr>
            <p:ph type="title" hasCustomPrompt="1"/>
          </p:nvPr>
        </p:nvSpPr>
        <p:spPr>
          <a:xfrm>
            <a:off x="881808" y="1159231"/>
            <a:ext cx="5451757" cy="299434"/>
          </a:xfrm>
        </p:spPr>
        <p:txBody>
          <a:bodyPr/>
          <a:lstStyle>
            <a:lvl1pPr>
              <a:lnSpc>
                <a:spcPct val="100000"/>
              </a:lnSpc>
              <a:defRPr sz="2600">
                <a:solidFill>
                  <a:schemeClr val="bg1"/>
                </a:solidFill>
              </a:defRPr>
            </a:lvl1pPr>
          </a:lstStyle>
          <a:p>
            <a:r>
              <a:rPr lang="en-US"/>
              <a:t>Two Photos Offset Slide</a:t>
            </a:r>
          </a:p>
        </p:txBody>
      </p:sp>
      <p:sp>
        <p:nvSpPr>
          <p:cNvPr id="12" name="Text Placeholder 9">
            <a:extLst>
              <a:ext uri="{FF2B5EF4-FFF2-40B4-BE49-F238E27FC236}">
                <a16:creationId xmlns:a16="http://schemas.microsoft.com/office/drawing/2014/main" id="{66E66C2F-6C61-8CBA-C4F0-6306315F3098}"/>
              </a:ext>
            </a:extLst>
          </p:cNvPr>
          <p:cNvSpPr>
            <a:spLocks noGrp="1"/>
          </p:cNvSpPr>
          <p:nvPr>
            <p:ph type="body" sz="quarter" idx="12" hasCustomPrompt="1"/>
          </p:nvPr>
        </p:nvSpPr>
        <p:spPr>
          <a:xfrm>
            <a:off x="881808" y="786458"/>
            <a:ext cx="5451757" cy="198987"/>
          </a:xfrm>
          <a:prstGeom prst="rect">
            <a:avLst/>
          </a:prstGeom>
        </p:spPr>
        <p:txBody>
          <a:bodyPr/>
          <a:lstStyle>
            <a:lvl1pPr marL="0" indent="0">
              <a:lnSpc>
                <a:spcPct val="100000"/>
              </a:lnSpc>
              <a:buNone/>
              <a:defRPr sz="1400" b="0" i="0" cap="all" spc="200" baseline="0">
                <a:solidFill>
                  <a:schemeClr val="accent6"/>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4" name="Text Placeholder 11">
            <a:extLst>
              <a:ext uri="{FF2B5EF4-FFF2-40B4-BE49-F238E27FC236}">
                <a16:creationId xmlns:a16="http://schemas.microsoft.com/office/drawing/2014/main" id="{5FD6E69D-34C0-CF07-17D3-849320BD9AB6}"/>
              </a:ext>
            </a:extLst>
          </p:cNvPr>
          <p:cNvSpPr>
            <a:spLocks noGrp="1"/>
          </p:cNvSpPr>
          <p:nvPr>
            <p:ph type="body" sz="quarter" idx="13" hasCustomPrompt="1"/>
          </p:nvPr>
        </p:nvSpPr>
        <p:spPr>
          <a:xfrm>
            <a:off x="881808" y="1704009"/>
            <a:ext cx="5451757" cy="1360488"/>
          </a:xfrm>
          <a:prstGeom prst="rect">
            <a:avLst/>
          </a:prstGeom>
        </p:spPr>
        <p:txBody>
          <a:bodyPr/>
          <a:lstStyle>
            <a:lvl1pPr marL="0" indent="0">
              <a:lnSpc>
                <a:spcPts val="2400"/>
              </a:lnSpc>
              <a:spcBef>
                <a:spcPts val="1200"/>
              </a:spcBef>
              <a:buNone/>
              <a:defRPr sz="1800">
                <a:solidFill>
                  <a:schemeClr val="bg1"/>
                </a:solidFill>
              </a:defRPr>
            </a:lvl1pPr>
          </a:lstStyle>
          <a:p>
            <a:pPr lvl="0"/>
            <a:r>
              <a:rPr lang="en-US"/>
              <a:t>Place in your content here. When pasting in content, please use the “Use Destination Theme” or “Keep Text Only” options to ensure the text matches this template’s styles.</a:t>
            </a:r>
          </a:p>
        </p:txBody>
      </p:sp>
      <p:sp>
        <p:nvSpPr>
          <p:cNvPr id="23" name="Picture Placeholder 22">
            <a:extLst>
              <a:ext uri="{FF2B5EF4-FFF2-40B4-BE49-F238E27FC236}">
                <a16:creationId xmlns:a16="http://schemas.microsoft.com/office/drawing/2014/main" id="{048ECADB-32C8-32F0-1B0C-92BDBD79498E}"/>
              </a:ext>
            </a:extLst>
          </p:cNvPr>
          <p:cNvSpPr>
            <a:spLocks noGrp="1"/>
          </p:cNvSpPr>
          <p:nvPr>
            <p:ph type="pic" sz="quarter" idx="11"/>
          </p:nvPr>
        </p:nvSpPr>
        <p:spPr>
          <a:xfrm>
            <a:off x="0" y="3428999"/>
            <a:ext cx="6333565" cy="3429002"/>
          </a:xfrm>
          <a:custGeom>
            <a:avLst/>
            <a:gdLst>
              <a:gd name="connsiteX0" fmla="*/ 2 w 6333565"/>
              <a:gd name="connsiteY0" fmla="*/ 0 h 3429002"/>
              <a:gd name="connsiteX1" fmla="*/ 6171305 w 6333565"/>
              <a:gd name="connsiteY1" fmla="*/ 0 h 3429002"/>
              <a:gd name="connsiteX2" fmla="*/ 6333565 w 6333565"/>
              <a:gd name="connsiteY2" fmla="*/ 162260 h 3429002"/>
              <a:gd name="connsiteX3" fmla="*/ 6333565 w 6333565"/>
              <a:gd name="connsiteY3" fmla="*/ 3429002 h 3429002"/>
              <a:gd name="connsiteX4" fmla="*/ 542025 w 6333565"/>
              <a:gd name="connsiteY4" fmla="*/ 3429002 h 3429002"/>
              <a:gd name="connsiteX5" fmla="*/ 0 w 6333565"/>
              <a:gd name="connsiteY5" fmla="*/ 3429002 h 3429002"/>
              <a:gd name="connsiteX6" fmla="*/ 0 w 6333565"/>
              <a:gd name="connsiteY6" fmla="*/ 319538 h 3429002"/>
              <a:gd name="connsiteX7" fmla="*/ 2 w 6333565"/>
              <a:gd name="connsiteY7" fmla="*/ 319538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3565" h="3429002">
                <a:moveTo>
                  <a:pt x="2" y="0"/>
                </a:moveTo>
                <a:lnTo>
                  <a:pt x="6171305" y="0"/>
                </a:lnTo>
                <a:cubicBezTo>
                  <a:pt x="6260919" y="0"/>
                  <a:pt x="6333565" y="72646"/>
                  <a:pt x="6333565" y="162260"/>
                </a:cubicBezTo>
                <a:lnTo>
                  <a:pt x="6333565" y="3429002"/>
                </a:lnTo>
                <a:lnTo>
                  <a:pt x="542025" y="3429002"/>
                </a:lnTo>
                <a:lnTo>
                  <a:pt x="0" y="3429002"/>
                </a:lnTo>
                <a:lnTo>
                  <a:pt x="0" y="319538"/>
                </a:lnTo>
                <a:lnTo>
                  <a:pt x="2" y="319538"/>
                </a:lnTo>
                <a:close/>
              </a:path>
            </a:pathLst>
          </a:custGeom>
          <a:pattFill prst="pct5">
            <a:fgClr>
              <a:schemeClr val="accent1"/>
            </a:fgClr>
            <a:bgClr>
              <a:schemeClr val="bg1"/>
            </a:bgClr>
          </a:pattFill>
        </p:spPr>
        <p:txBody>
          <a:bodyPr wrap="square">
            <a:noAutofit/>
          </a:bodyPr>
          <a:lstStyle/>
          <a:p>
            <a:r>
              <a:rPr lang="en-US" dirty="0"/>
              <a:t>Click icon to add picture</a:t>
            </a:r>
          </a:p>
        </p:txBody>
      </p:sp>
      <p:sp>
        <p:nvSpPr>
          <p:cNvPr id="21" name="Picture Placeholder 20">
            <a:extLst>
              <a:ext uri="{FF2B5EF4-FFF2-40B4-BE49-F238E27FC236}">
                <a16:creationId xmlns:a16="http://schemas.microsoft.com/office/drawing/2014/main" id="{135CEADD-8528-53ED-C41D-D880C0CE39C2}"/>
              </a:ext>
            </a:extLst>
          </p:cNvPr>
          <p:cNvSpPr>
            <a:spLocks noGrp="1"/>
          </p:cNvSpPr>
          <p:nvPr>
            <p:ph type="pic" sz="quarter" idx="14"/>
          </p:nvPr>
        </p:nvSpPr>
        <p:spPr>
          <a:xfrm>
            <a:off x="7253659" y="514338"/>
            <a:ext cx="4938343" cy="5829321"/>
          </a:xfrm>
          <a:custGeom>
            <a:avLst/>
            <a:gdLst>
              <a:gd name="connsiteX0" fmla="*/ 233682 w 4938343"/>
              <a:gd name="connsiteY0" fmla="*/ 0 h 5829321"/>
              <a:gd name="connsiteX1" fmla="*/ 4938343 w 4938343"/>
              <a:gd name="connsiteY1" fmla="*/ 0 h 5829321"/>
              <a:gd name="connsiteX2" fmla="*/ 4938343 w 4938343"/>
              <a:gd name="connsiteY2" fmla="*/ 5829321 h 5829321"/>
              <a:gd name="connsiteX3" fmla="*/ 233682 w 4938343"/>
              <a:gd name="connsiteY3" fmla="*/ 5829321 h 5829321"/>
              <a:gd name="connsiteX4" fmla="*/ 0 w 4938343"/>
              <a:gd name="connsiteY4" fmla="*/ 5595639 h 5829321"/>
              <a:gd name="connsiteX5" fmla="*/ 0 w 4938343"/>
              <a:gd name="connsiteY5" fmla="*/ 233682 h 5829321"/>
              <a:gd name="connsiteX6" fmla="*/ 233682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233682" y="0"/>
                </a:moveTo>
                <a:lnTo>
                  <a:pt x="4938343" y="0"/>
                </a:lnTo>
                <a:lnTo>
                  <a:pt x="4938343" y="5829321"/>
                </a:lnTo>
                <a:lnTo>
                  <a:pt x="233682" y="5829321"/>
                </a:lnTo>
                <a:cubicBezTo>
                  <a:pt x="104623" y="5829321"/>
                  <a:pt x="0" y="5724698"/>
                  <a:pt x="0" y="5595639"/>
                </a:cubicBezTo>
                <a:lnTo>
                  <a:pt x="0" y="233682"/>
                </a:lnTo>
                <a:cubicBezTo>
                  <a:pt x="0" y="104623"/>
                  <a:pt x="104623" y="0"/>
                  <a:pt x="233682" y="0"/>
                </a:cubicBez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3246628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_Top">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F8C038A1-773E-DBC1-A6C7-A8AEE9E20B22}"/>
              </a:ext>
            </a:extLst>
          </p:cNvPr>
          <p:cNvSpPr>
            <a:spLocks noGrp="1"/>
          </p:cNvSpPr>
          <p:nvPr>
            <p:ph type="title" hasCustomPrompt="1"/>
          </p:nvPr>
        </p:nvSpPr>
        <p:spPr>
          <a:xfrm>
            <a:off x="1133474" y="3731782"/>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Large Photo on Top Slide</a:t>
            </a:r>
          </a:p>
        </p:txBody>
      </p:sp>
      <p:sp>
        <p:nvSpPr>
          <p:cNvPr id="3" name="Text Placeholder 7">
            <a:extLst>
              <a:ext uri="{FF2B5EF4-FFF2-40B4-BE49-F238E27FC236}">
                <a16:creationId xmlns:a16="http://schemas.microsoft.com/office/drawing/2014/main" id="{BB7EE1A2-6CDD-367F-D910-035F5525B07E}"/>
              </a:ext>
            </a:extLst>
          </p:cNvPr>
          <p:cNvSpPr>
            <a:spLocks noGrp="1"/>
          </p:cNvSpPr>
          <p:nvPr>
            <p:ph type="body" sz="quarter" idx="12" hasCustomPrompt="1"/>
          </p:nvPr>
        </p:nvSpPr>
        <p:spPr>
          <a:xfrm>
            <a:off x="1132205" y="4443306"/>
            <a:ext cx="10163931" cy="2145220"/>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p:txBody>
      </p:sp>
      <p:sp>
        <p:nvSpPr>
          <p:cNvPr id="6" name="Picture Placeholder 5">
            <a:extLst>
              <a:ext uri="{FF2B5EF4-FFF2-40B4-BE49-F238E27FC236}">
                <a16:creationId xmlns:a16="http://schemas.microsoft.com/office/drawing/2014/main" id="{CD80A71C-26B3-450F-AECC-072AE2639043}"/>
              </a:ext>
            </a:extLst>
          </p:cNvPr>
          <p:cNvSpPr>
            <a:spLocks noGrp="1"/>
          </p:cNvSpPr>
          <p:nvPr>
            <p:ph type="pic" sz="quarter" idx="10"/>
          </p:nvPr>
        </p:nvSpPr>
        <p:spPr>
          <a:xfrm>
            <a:off x="0" y="0"/>
            <a:ext cx="12192000" cy="3428999"/>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Tree>
    <p:extLst>
      <p:ext uri="{BB962C8B-B14F-4D97-AF65-F5344CB8AC3E}">
        <p14:creationId xmlns:p14="http://schemas.microsoft.com/office/powerpoint/2010/main" val="181965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_Top_Rounde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C4126798-40CE-0964-E5C4-E7EFDC226E43}"/>
              </a:ext>
            </a:extLst>
          </p:cNvPr>
          <p:cNvSpPr>
            <a:spLocks noGrp="1"/>
          </p:cNvSpPr>
          <p:nvPr>
            <p:ph type="title" hasCustomPrompt="1"/>
          </p:nvPr>
        </p:nvSpPr>
        <p:spPr>
          <a:xfrm>
            <a:off x="1133474" y="3441111"/>
            <a:ext cx="10163417" cy="418013"/>
          </a:xfrm>
        </p:spPr>
        <p:txBody>
          <a:bodyPr/>
          <a:lstStyle>
            <a:lvl1pPr marL="0" algn="l"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Large Framed Photo Slide</a:t>
            </a:r>
          </a:p>
        </p:txBody>
      </p:sp>
      <p:sp>
        <p:nvSpPr>
          <p:cNvPr id="3" name="Text Placeholder 7">
            <a:extLst>
              <a:ext uri="{FF2B5EF4-FFF2-40B4-BE49-F238E27FC236}">
                <a16:creationId xmlns:a16="http://schemas.microsoft.com/office/drawing/2014/main" id="{AFB5368E-DFF0-727E-16DA-5E5D27E71042}"/>
              </a:ext>
            </a:extLst>
          </p:cNvPr>
          <p:cNvSpPr>
            <a:spLocks noGrp="1"/>
          </p:cNvSpPr>
          <p:nvPr>
            <p:ph type="body" sz="quarter" idx="12" hasCustomPrompt="1"/>
          </p:nvPr>
        </p:nvSpPr>
        <p:spPr>
          <a:xfrm>
            <a:off x="1132205" y="4152635"/>
            <a:ext cx="10163931" cy="2145220"/>
          </a:xfrm>
        </p:spPr>
        <p:txBody>
          <a:body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a:p>
            <a:pPr lvl="0"/>
            <a:r>
              <a:rPr lang="en-US"/>
              <a:t>First level bullets</a:t>
            </a:r>
          </a:p>
          <a:p>
            <a:pPr lvl="1"/>
            <a:r>
              <a:rPr lang="en-US"/>
              <a:t>Second level bullets</a:t>
            </a:r>
          </a:p>
          <a:p>
            <a:pPr lvl="2"/>
            <a:r>
              <a:rPr lang="en-US"/>
              <a:t>Third level bullets</a:t>
            </a:r>
          </a:p>
        </p:txBody>
      </p:sp>
      <p:sp>
        <p:nvSpPr>
          <p:cNvPr id="5" name="Picture Placeholder 4">
            <a:extLst>
              <a:ext uri="{FF2B5EF4-FFF2-40B4-BE49-F238E27FC236}">
                <a16:creationId xmlns:a16="http://schemas.microsoft.com/office/drawing/2014/main" id="{24DCA15B-C178-71F2-D6D4-F6D5631D313F}"/>
              </a:ext>
            </a:extLst>
          </p:cNvPr>
          <p:cNvSpPr>
            <a:spLocks noGrp="1"/>
          </p:cNvSpPr>
          <p:nvPr>
            <p:ph type="pic" sz="quarter" idx="10"/>
          </p:nvPr>
        </p:nvSpPr>
        <p:spPr>
          <a:xfrm>
            <a:off x="1133474" y="1"/>
            <a:ext cx="9925048" cy="3161026"/>
          </a:xfrm>
          <a:custGeom>
            <a:avLst/>
            <a:gdLst>
              <a:gd name="connsiteX0" fmla="*/ 0 w 9925048"/>
              <a:gd name="connsiteY0" fmla="*/ 0 h 3161026"/>
              <a:gd name="connsiteX1" fmla="*/ 9925048 w 9925048"/>
              <a:gd name="connsiteY1" fmla="*/ 0 h 3161026"/>
              <a:gd name="connsiteX2" fmla="*/ 9925048 w 9925048"/>
              <a:gd name="connsiteY2" fmla="*/ 2855671 h 3161026"/>
              <a:gd name="connsiteX3" fmla="*/ 9619693 w 9925048"/>
              <a:gd name="connsiteY3" fmla="*/ 3161026 h 3161026"/>
              <a:gd name="connsiteX4" fmla="*/ 305355 w 9925048"/>
              <a:gd name="connsiteY4" fmla="*/ 3161026 h 3161026"/>
              <a:gd name="connsiteX5" fmla="*/ 0 w 9925048"/>
              <a:gd name="connsiteY5" fmla="*/ 2855671 h 316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5048" h="3161026">
                <a:moveTo>
                  <a:pt x="0" y="0"/>
                </a:moveTo>
                <a:lnTo>
                  <a:pt x="9925048" y="0"/>
                </a:lnTo>
                <a:lnTo>
                  <a:pt x="9925048" y="2855671"/>
                </a:lnTo>
                <a:cubicBezTo>
                  <a:pt x="9925048" y="3024314"/>
                  <a:pt x="9788336" y="3161026"/>
                  <a:pt x="9619693" y="3161026"/>
                </a:cubicBezTo>
                <a:lnTo>
                  <a:pt x="305355" y="3161026"/>
                </a:lnTo>
                <a:cubicBezTo>
                  <a:pt x="136712" y="3161026"/>
                  <a:pt x="0" y="3024314"/>
                  <a:pt x="0" y="2855671"/>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Tree>
    <p:extLst>
      <p:ext uri="{BB962C8B-B14F-4D97-AF65-F5344CB8AC3E}">
        <p14:creationId xmlns:p14="http://schemas.microsoft.com/office/powerpoint/2010/main" val="1545332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ation">
    <p:bg>
      <p:bgPr>
        <a:solidFill>
          <a:schemeClr val="tx1"/>
        </a:solidFill>
        <a:effectLst/>
      </p:bgPr>
    </p:bg>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C36BFBF5-5176-41DC-FE58-6364A24A297A}"/>
              </a:ext>
            </a:extLst>
          </p:cNvPr>
          <p:cNvSpPr>
            <a:spLocks noGrp="1"/>
          </p:cNvSpPr>
          <p:nvPr>
            <p:ph type="title" hasCustomPrompt="1"/>
          </p:nvPr>
        </p:nvSpPr>
        <p:spPr>
          <a:xfrm>
            <a:off x="6202594" y="2319639"/>
            <a:ext cx="5151206" cy="2254102"/>
          </a:xfrm>
        </p:spPr>
        <p:txBody>
          <a:bodyPr/>
          <a:lstStyle>
            <a:lvl1pPr>
              <a:lnSpc>
                <a:spcPct val="100000"/>
              </a:lnSpc>
              <a:defRPr sz="2600">
                <a:solidFill>
                  <a:schemeClr val="bg1"/>
                </a:solidFill>
              </a:defRPr>
            </a:lvl1pPr>
          </a:lstStyle>
          <a:p>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Use this space for a relevant quote to support your communication message. You can use </a:t>
            </a:r>
            <a:r>
              <a:rPr lang="en-US" sz="2600" b="1">
                <a:solidFill>
                  <a:schemeClr val="accent5"/>
                </a:solidFill>
                <a:latin typeface="Roboto" panose="02000000000000000000" pitchFamily="2" charset="0"/>
                <a:ea typeface="Roboto" panose="02000000000000000000" pitchFamily="2" charset="0"/>
                <a:cs typeface="Poppins SemiBold" panose="00000700000000000000" pitchFamily="2" charset="0"/>
              </a:rPr>
              <a:t>color to highlight key facts. </a:t>
            </a:r>
            <a:r>
              <a:rPr lang="en-US" sz="2600" b="1">
                <a:solidFill>
                  <a:schemeClr val="bg1"/>
                </a:solidFill>
                <a:latin typeface="Roboto" panose="02000000000000000000" pitchFamily="2" charset="0"/>
                <a:ea typeface="Roboto" panose="02000000000000000000" pitchFamily="2" charset="0"/>
                <a:cs typeface="Poppins SemiBold" panose="00000700000000000000" pitchFamily="2" charset="0"/>
              </a:rPr>
              <a:t>Be sure to include the source in the text below.</a:t>
            </a:r>
          </a:p>
        </p:txBody>
      </p:sp>
      <p:sp>
        <p:nvSpPr>
          <p:cNvPr id="7" name="Text Placeholder 9">
            <a:extLst>
              <a:ext uri="{FF2B5EF4-FFF2-40B4-BE49-F238E27FC236}">
                <a16:creationId xmlns:a16="http://schemas.microsoft.com/office/drawing/2014/main" id="{ED07DE40-80FF-B69C-24B0-E6BA3C38FB79}"/>
              </a:ext>
            </a:extLst>
          </p:cNvPr>
          <p:cNvSpPr>
            <a:spLocks noGrp="1"/>
          </p:cNvSpPr>
          <p:nvPr>
            <p:ph type="body" sz="quarter" idx="11" hasCustomPrompt="1"/>
          </p:nvPr>
        </p:nvSpPr>
        <p:spPr>
          <a:xfrm>
            <a:off x="6202594" y="4859073"/>
            <a:ext cx="3439930" cy="198987"/>
          </a:xfrm>
          <a:prstGeom prst="rect">
            <a:avLst/>
          </a:prstGeom>
        </p:spPr>
        <p:txBody>
          <a:bodyPr/>
          <a:lstStyle>
            <a:lvl1pPr marL="0" indent="0">
              <a:lnSpc>
                <a:spcPct val="100000"/>
              </a:lnSpc>
              <a:buNone/>
              <a:defRPr sz="1400" b="0" i="0" cap="all" spc="200" baseline="0">
                <a:solidFill>
                  <a:schemeClr val="bg1"/>
                </a:solidFill>
                <a:latin typeface="Roboto Medium" panose="02000000000000000000" pitchFamily="2" charset="0"/>
                <a:ea typeface="Roboto Medium" panose="02000000000000000000" pitchFamily="2" charset="0"/>
              </a:defRPr>
            </a:lvl1pPr>
          </a:lstStyle>
          <a:p>
            <a:pPr lvl="0"/>
            <a:r>
              <a:rPr lang="en-US"/>
              <a:t>Quotation Source Goes Here</a:t>
            </a:r>
          </a:p>
        </p:txBody>
      </p:sp>
      <p:sp>
        <p:nvSpPr>
          <p:cNvPr id="14" name="Picture Placeholder 13">
            <a:extLst>
              <a:ext uri="{FF2B5EF4-FFF2-40B4-BE49-F238E27FC236}">
                <a16:creationId xmlns:a16="http://schemas.microsoft.com/office/drawing/2014/main" id="{B37B7C14-CC4C-6EDC-65DC-FB85B3952E62}"/>
              </a:ext>
            </a:extLst>
          </p:cNvPr>
          <p:cNvSpPr>
            <a:spLocks noGrp="1"/>
          </p:cNvSpPr>
          <p:nvPr>
            <p:ph type="pic" sz="quarter" idx="13"/>
          </p:nvPr>
        </p:nvSpPr>
        <p:spPr>
          <a:xfrm>
            <a:off x="-3" y="734574"/>
            <a:ext cx="5163673" cy="5388838"/>
          </a:xfrm>
          <a:custGeom>
            <a:avLst/>
            <a:gdLst>
              <a:gd name="connsiteX0" fmla="*/ 0 w 5163673"/>
              <a:gd name="connsiteY0" fmla="*/ 0 h 5388838"/>
              <a:gd name="connsiteX1" fmla="*/ 4903392 w 5163673"/>
              <a:gd name="connsiteY1" fmla="*/ 0 h 5388838"/>
              <a:gd name="connsiteX2" fmla="*/ 5163673 w 5163673"/>
              <a:gd name="connsiteY2" fmla="*/ 260281 h 5388838"/>
              <a:gd name="connsiteX3" fmla="*/ 5163673 w 5163673"/>
              <a:gd name="connsiteY3" fmla="*/ 5128557 h 5388838"/>
              <a:gd name="connsiteX4" fmla="*/ 4903392 w 5163673"/>
              <a:gd name="connsiteY4" fmla="*/ 5388838 h 5388838"/>
              <a:gd name="connsiteX5" fmla="*/ 0 w 5163673"/>
              <a:gd name="connsiteY5" fmla="*/ 5388838 h 538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3673" h="5388838">
                <a:moveTo>
                  <a:pt x="0" y="0"/>
                </a:moveTo>
                <a:lnTo>
                  <a:pt x="4903392" y="0"/>
                </a:lnTo>
                <a:cubicBezTo>
                  <a:pt x="5047141" y="0"/>
                  <a:pt x="5163673" y="116532"/>
                  <a:pt x="5163673" y="260281"/>
                </a:cubicBezTo>
                <a:lnTo>
                  <a:pt x="5163673" y="5128557"/>
                </a:lnTo>
                <a:cubicBezTo>
                  <a:pt x="5163673" y="5272306"/>
                  <a:pt x="5047141" y="5388838"/>
                  <a:pt x="4903392" y="5388838"/>
                </a:cubicBezTo>
                <a:lnTo>
                  <a:pt x="0" y="5388838"/>
                </a:ln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2342101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_B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67692A-377B-43B7-AEA9-045CE336063E}"/>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2" name="Rectangle: Single Corner Rounded 1">
            <a:extLst>
              <a:ext uri="{FF2B5EF4-FFF2-40B4-BE49-F238E27FC236}">
                <a16:creationId xmlns:a16="http://schemas.microsoft.com/office/drawing/2014/main" id="{19D7C2E2-B683-C394-BFFA-32B32F0FCE74}"/>
              </a:ext>
              <a:ext uri="{C183D7F6-B498-43B3-948B-1728B52AA6E4}">
                <adec:decorative xmlns:adec="http://schemas.microsoft.com/office/drawing/2017/decorative" val="1"/>
              </a:ext>
            </a:extLst>
          </p:cNvPr>
          <p:cNvSpPr/>
          <p:nvPr userDrawn="1"/>
        </p:nvSpPr>
        <p:spPr>
          <a:xfrm>
            <a:off x="-1" y="1777432"/>
            <a:ext cx="8410575" cy="5080568"/>
          </a:xfrm>
          <a:prstGeom prst="round1Rect">
            <a:avLst>
              <a:gd name="adj" fmla="val 5005"/>
            </a:avLst>
          </a:prstGeom>
          <a:gradFill flip="none" rotWithShape="1">
            <a:gsLst>
              <a:gs pos="0">
                <a:schemeClr val="accent1">
                  <a:lumMod val="67000"/>
                </a:schemeClr>
              </a:gs>
              <a:gs pos="100000">
                <a:schemeClr val="accent1">
                  <a:lumMod val="97000"/>
                  <a:lumOff val="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7">
            <a:extLst>
              <a:ext uri="{FF2B5EF4-FFF2-40B4-BE49-F238E27FC236}">
                <a16:creationId xmlns:a16="http://schemas.microsoft.com/office/drawing/2014/main" id="{DECE3A18-15D1-A1C4-B4B1-BFDBA5D3A9A7}"/>
              </a:ext>
            </a:extLst>
          </p:cNvPr>
          <p:cNvSpPr>
            <a:spLocks noGrp="1"/>
          </p:cNvSpPr>
          <p:nvPr>
            <p:ph type="title" hasCustomPrompt="1"/>
          </p:nvPr>
        </p:nvSpPr>
        <p:spPr>
          <a:xfrm>
            <a:off x="774402" y="2501392"/>
            <a:ext cx="7063985" cy="994143"/>
          </a:xfrm>
        </p:spPr>
        <p:txBody>
          <a:bodyPr/>
          <a:lstStyle>
            <a:lvl1pPr>
              <a:lnSpc>
                <a:spcPct val="100000"/>
              </a:lnSpc>
              <a:defRPr sz="2600">
                <a:solidFill>
                  <a:schemeClr val="bg1"/>
                </a:solidFill>
              </a:defRPr>
            </a:lvl1pPr>
          </a:lstStyle>
          <a:p>
            <a:r>
              <a:rPr lang="en-US"/>
              <a:t>Large Photo Background Slide</a:t>
            </a:r>
          </a:p>
        </p:txBody>
      </p:sp>
      <p:sp>
        <p:nvSpPr>
          <p:cNvPr id="3" name="Text Placeholder 9">
            <a:extLst>
              <a:ext uri="{FF2B5EF4-FFF2-40B4-BE49-F238E27FC236}">
                <a16:creationId xmlns:a16="http://schemas.microsoft.com/office/drawing/2014/main" id="{48C76771-10B9-6AE0-9F24-5465CAEBC9B3}"/>
              </a:ext>
            </a:extLst>
          </p:cNvPr>
          <p:cNvSpPr>
            <a:spLocks noGrp="1"/>
          </p:cNvSpPr>
          <p:nvPr>
            <p:ph type="body" sz="quarter" idx="11" hasCustomPrompt="1"/>
          </p:nvPr>
        </p:nvSpPr>
        <p:spPr>
          <a:xfrm>
            <a:off x="774403" y="2128620"/>
            <a:ext cx="3439930" cy="198987"/>
          </a:xfrm>
          <a:prstGeom prst="rect">
            <a:avLst/>
          </a:prstGeom>
        </p:spPr>
        <p:txBody>
          <a:bodyPr/>
          <a:lstStyle>
            <a:lvl1pPr marL="0" indent="0">
              <a:lnSpc>
                <a:spcPct val="100000"/>
              </a:lnSpc>
              <a:buNone/>
              <a:defRPr sz="1400" b="0" i="0" cap="all" spc="200" baseline="0">
                <a:solidFill>
                  <a:srgbClr val="FCCF85"/>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11">
            <a:extLst>
              <a:ext uri="{FF2B5EF4-FFF2-40B4-BE49-F238E27FC236}">
                <a16:creationId xmlns:a16="http://schemas.microsoft.com/office/drawing/2014/main" id="{A54B0A3B-3B62-7B02-F964-BE0256A75A6D}"/>
              </a:ext>
            </a:extLst>
          </p:cNvPr>
          <p:cNvSpPr>
            <a:spLocks noGrp="1"/>
          </p:cNvSpPr>
          <p:nvPr>
            <p:ph type="body" sz="quarter" idx="12" hasCustomPrompt="1"/>
          </p:nvPr>
        </p:nvSpPr>
        <p:spPr>
          <a:xfrm>
            <a:off x="774403" y="3758201"/>
            <a:ext cx="7063984" cy="2682011"/>
          </a:xfrm>
          <a:prstGeom prst="rect">
            <a:avLst/>
          </a:prstGeom>
        </p:spPr>
        <p:txBody>
          <a:bodyPr/>
          <a:lstStyle>
            <a:lvl1pPr marL="0" indent="0">
              <a:lnSpc>
                <a:spcPts val="2400"/>
              </a:lnSpc>
              <a:spcBef>
                <a:spcPts val="120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Place in your content here. When pasting in content, please use the “Use Destination Theme” or “Keep Text Only” options to ensure the text matches this template’s styles. </a:t>
            </a:r>
          </a:p>
          <a:p>
            <a:pPr lvl="0"/>
            <a:r>
              <a:rPr lang="en-US"/>
              <a:t>To replace an image, right click on the image, select “Change Picture”, then choose from a file on your device, or “From Clipboard” to paste in a copied image.</a:t>
            </a:r>
          </a:p>
        </p:txBody>
      </p:sp>
    </p:spTree>
    <p:extLst>
      <p:ext uri="{BB962C8B-B14F-4D97-AF65-F5344CB8AC3E}">
        <p14:creationId xmlns:p14="http://schemas.microsoft.com/office/powerpoint/2010/main" val="3834459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hotos_Blocks">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681A8D3-C2D6-B52A-2906-F393D40AFF93}"/>
              </a:ext>
            </a:extLst>
          </p:cNvPr>
          <p:cNvSpPr>
            <a:spLocks noGrp="1"/>
          </p:cNvSpPr>
          <p:nvPr>
            <p:ph type="title" hasCustomPrompt="1"/>
          </p:nvPr>
        </p:nvSpPr>
        <p:spPr>
          <a:xfrm>
            <a:off x="7192564" y="2434857"/>
            <a:ext cx="3439930" cy="994143"/>
          </a:xfrm>
        </p:spPr>
        <p:txBody>
          <a:bodyPr/>
          <a:lstStyle>
            <a:lvl1pPr>
              <a:lnSpc>
                <a:spcPct val="100000"/>
              </a:lnSpc>
              <a:defRPr sz="2600">
                <a:solidFill>
                  <a:schemeClr val="tx1"/>
                </a:solidFill>
              </a:defRPr>
            </a:lvl1pPr>
          </a:lstStyle>
          <a:p>
            <a:r>
              <a:rPr lang="en-US"/>
              <a:t>Offset Photo Blocks Slide</a:t>
            </a:r>
          </a:p>
        </p:txBody>
      </p:sp>
      <p:sp>
        <p:nvSpPr>
          <p:cNvPr id="13" name="Text Placeholder 9">
            <a:extLst>
              <a:ext uri="{FF2B5EF4-FFF2-40B4-BE49-F238E27FC236}">
                <a16:creationId xmlns:a16="http://schemas.microsoft.com/office/drawing/2014/main" id="{0BADCE4A-ED67-825E-DAAA-7AD76AE30E4D}"/>
              </a:ext>
            </a:extLst>
          </p:cNvPr>
          <p:cNvSpPr>
            <a:spLocks noGrp="1"/>
          </p:cNvSpPr>
          <p:nvPr>
            <p:ph type="body" sz="quarter" idx="12" hasCustomPrompt="1"/>
          </p:nvPr>
        </p:nvSpPr>
        <p:spPr>
          <a:xfrm>
            <a:off x="7192564" y="2062085"/>
            <a:ext cx="3439930" cy="198987"/>
          </a:xfrm>
          <a:prstGeom prst="rect">
            <a:avLst/>
          </a:prstGeom>
        </p:spPr>
        <p:txBody>
          <a:bodyPr/>
          <a:lstStyle>
            <a:lvl1pPr marL="0" indent="0">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5" name="Text Placeholder 11">
            <a:extLst>
              <a:ext uri="{FF2B5EF4-FFF2-40B4-BE49-F238E27FC236}">
                <a16:creationId xmlns:a16="http://schemas.microsoft.com/office/drawing/2014/main" id="{46FD16CE-DA71-2332-DF01-27884E2C8E5B}"/>
              </a:ext>
            </a:extLst>
          </p:cNvPr>
          <p:cNvSpPr>
            <a:spLocks noGrp="1"/>
          </p:cNvSpPr>
          <p:nvPr>
            <p:ph type="body" sz="quarter" idx="14" hasCustomPrompt="1"/>
          </p:nvPr>
        </p:nvSpPr>
        <p:spPr>
          <a:xfrm>
            <a:off x="7192564" y="3691667"/>
            <a:ext cx="3439930" cy="2599405"/>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To replace an image, right click on the image, select “Change Picture”, then choose from a file on your device, or “From Clipboard” to paste in a copied image.</a:t>
            </a:r>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0" y="2"/>
            <a:ext cx="2825043" cy="2959098"/>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0"/>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3" name="Rectangle 2">
            <a:extLst>
              <a:ext uri="{FF2B5EF4-FFF2-40B4-BE49-F238E27FC236}">
                <a16:creationId xmlns:a16="http://schemas.microsoft.com/office/drawing/2014/main" id="{7092EE61-2522-6D29-93AF-9DFE5CF51E8F}"/>
              </a:ext>
              <a:ext uri="{C183D7F6-B498-43B3-948B-1728B52AA6E4}">
                <adec:decorative xmlns:adec="http://schemas.microsoft.com/office/drawing/2017/decorative" val="1"/>
              </a:ext>
            </a:extLst>
          </p:cNvPr>
          <p:cNvSpPr/>
          <p:nvPr/>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2C78B0D-4926-DD9B-4ED5-81365A939A07}"/>
              </a:ext>
              <a:ext uri="{C183D7F6-B498-43B3-948B-1728B52AA6E4}">
                <adec:decorative xmlns:adec="http://schemas.microsoft.com/office/drawing/2017/decorative" val="1"/>
              </a:ext>
            </a:extLst>
          </p:cNvPr>
          <p:cNvSpPr/>
          <p:nvPr/>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D7CC2D6-3FC0-B1EA-6936-5E25EE96DBA2}"/>
              </a:ext>
              <a:ext uri="{C183D7F6-B498-43B3-948B-1728B52AA6E4}">
                <adec:decorative xmlns:adec="http://schemas.microsoft.com/office/drawing/2017/decorative" val="1"/>
              </a:ext>
            </a:extLst>
          </p:cNvPr>
          <p:cNvSpPr/>
          <p:nvPr userDrawn="1"/>
        </p:nvSpPr>
        <p:spPr>
          <a:xfrm>
            <a:off x="0" y="0"/>
            <a:ext cx="3073400" cy="2959100"/>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3D2AAED-E322-2C91-E853-D1B33E48DF39}"/>
              </a:ext>
              <a:ext uri="{C183D7F6-B498-43B3-948B-1728B52AA6E4}">
                <adec:decorative xmlns:adec="http://schemas.microsoft.com/office/drawing/2017/decorative" val="1"/>
              </a:ext>
            </a:extLst>
          </p:cNvPr>
          <p:cNvSpPr/>
          <p:nvPr userDrawn="1"/>
        </p:nvSpPr>
        <p:spPr>
          <a:xfrm>
            <a:off x="3073400" y="2959100"/>
            <a:ext cx="2825043" cy="3898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644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Photos_TopBottom">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F9CD9484-699A-3878-4635-5F00F1696BE7}"/>
              </a:ext>
            </a:extLst>
          </p:cNvPr>
          <p:cNvSpPr>
            <a:spLocks noGrp="1"/>
          </p:cNvSpPr>
          <p:nvPr>
            <p:ph type="title" hasCustomPrompt="1"/>
          </p:nvPr>
        </p:nvSpPr>
        <p:spPr>
          <a:xfrm>
            <a:off x="2086777" y="3023894"/>
            <a:ext cx="2791747" cy="1138561"/>
          </a:xfrm>
        </p:spPr>
        <p:txBody>
          <a:bodyPr anchor="t"/>
          <a:lstStyle>
            <a:lvl1pPr>
              <a:lnSpc>
                <a:spcPct val="100000"/>
              </a:lnSpc>
              <a:defRPr sz="2800">
                <a:solidFill>
                  <a:schemeClr val="tx1"/>
                </a:solidFill>
              </a:defRPr>
            </a:lvl1pPr>
          </a:lstStyle>
          <a:p>
            <a:r>
              <a:rPr lang="en-US"/>
              <a:t>Two Photos Top and Bottom Slide</a:t>
            </a:r>
          </a:p>
        </p:txBody>
      </p:sp>
      <p:sp>
        <p:nvSpPr>
          <p:cNvPr id="9" name="Text Placeholder 9">
            <a:extLst>
              <a:ext uri="{FF2B5EF4-FFF2-40B4-BE49-F238E27FC236}">
                <a16:creationId xmlns:a16="http://schemas.microsoft.com/office/drawing/2014/main" id="{078D2D89-0464-310F-254F-3E074AA3F57C}"/>
              </a:ext>
            </a:extLst>
          </p:cNvPr>
          <p:cNvSpPr>
            <a:spLocks noGrp="1"/>
          </p:cNvSpPr>
          <p:nvPr>
            <p:ph type="body" sz="quarter" idx="13" hasCustomPrompt="1"/>
          </p:nvPr>
        </p:nvSpPr>
        <p:spPr>
          <a:xfrm>
            <a:off x="2086777" y="2696051"/>
            <a:ext cx="2791747" cy="247310"/>
          </a:xfrm>
          <a:prstGeom prst="rect">
            <a:avLst/>
          </a:prstGeom>
        </p:spPr>
        <p:txBody>
          <a:bodyPr anchor="b"/>
          <a:lstStyle>
            <a:lvl1pPr marL="0" indent="0">
              <a:lnSpc>
                <a:spcPct val="100000"/>
              </a:lnSpc>
              <a:buNone/>
              <a:defRPr sz="18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12" name="Text Placeholder 11">
            <a:extLst>
              <a:ext uri="{FF2B5EF4-FFF2-40B4-BE49-F238E27FC236}">
                <a16:creationId xmlns:a16="http://schemas.microsoft.com/office/drawing/2014/main" id="{4BBFE934-9A2B-9BF5-44A4-11DCF2AADB13}"/>
              </a:ext>
            </a:extLst>
          </p:cNvPr>
          <p:cNvSpPr>
            <a:spLocks noGrp="1"/>
          </p:cNvSpPr>
          <p:nvPr>
            <p:ph type="body" sz="quarter" idx="15" hasCustomPrompt="1"/>
          </p:nvPr>
        </p:nvSpPr>
        <p:spPr>
          <a:xfrm>
            <a:off x="5241197" y="2620025"/>
            <a:ext cx="4412203" cy="325897"/>
          </a:xfrm>
          <a:prstGeom prst="rect">
            <a:avLst/>
          </a:prstGeom>
        </p:spPr>
        <p:txBody>
          <a:bodyPr anchor="b"/>
          <a:lstStyle>
            <a:lvl1pPr marL="0" indent="0" algn="just" defTabSz="914400" rtl="0" eaLnBrk="1" latinLnBrk="0" hangingPunct="1">
              <a:lnSpc>
                <a:spcPct val="130000"/>
              </a:lnSpc>
              <a:spcBef>
                <a:spcPts val="1200"/>
              </a:spcBef>
              <a:buNone/>
              <a:defRPr lang="en-US" sz="1800" b="1" kern="1200" dirty="0">
                <a:solidFill>
                  <a:schemeClr val="tx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Subtitle Goes Here</a:t>
            </a:r>
          </a:p>
        </p:txBody>
      </p:sp>
      <p:sp>
        <p:nvSpPr>
          <p:cNvPr id="13" name="Text Placeholder 11">
            <a:extLst>
              <a:ext uri="{FF2B5EF4-FFF2-40B4-BE49-F238E27FC236}">
                <a16:creationId xmlns:a16="http://schemas.microsoft.com/office/drawing/2014/main" id="{341218EB-3CFB-B361-9B0F-23BCE845E62C}"/>
              </a:ext>
            </a:extLst>
          </p:cNvPr>
          <p:cNvSpPr>
            <a:spLocks noGrp="1"/>
          </p:cNvSpPr>
          <p:nvPr>
            <p:ph type="body" sz="quarter" idx="14" hasCustomPrompt="1"/>
          </p:nvPr>
        </p:nvSpPr>
        <p:spPr>
          <a:xfrm>
            <a:off x="5241197" y="3023894"/>
            <a:ext cx="4993628" cy="1808958"/>
          </a:xfrm>
          <a:prstGeom prst="rect">
            <a:avLst/>
          </a:prstGeom>
        </p:spPr>
        <p:txBody>
          <a:bodyPr/>
          <a:lstStyle>
            <a:lvl1pPr marL="0" indent="0">
              <a:lnSpc>
                <a:spcPts val="2400"/>
              </a:lnSpc>
              <a:spcBef>
                <a:spcPts val="1200"/>
              </a:spcBef>
              <a:buNone/>
              <a:defRPr sz="1800">
                <a:solidFill>
                  <a:srgbClr val="191919"/>
                </a:solidFill>
              </a:defRPr>
            </a:lvl1pPr>
          </a:lstStyle>
          <a:p>
            <a:pPr lvl="0"/>
            <a:r>
              <a:rPr lang="en-US"/>
              <a:t>To replace an image, right click on the image, select “Change Picture”, then choose from a file on your device, or “From Clipboard” to paste in a copied image.</a:t>
            </a:r>
          </a:p>
        </p:txBody>
      </p:sp>
      <p:sp>
        <p:nvSpPr>
          <p:cNvPr id="6" name="Picture Placeholder 5">
            <a:extLst>
              <a:ext uri="{FF2B5EF4-FFF2-40B4-BE49-F238E27FC236}">
                <a16:creationId xmlns:a16="http://schemas.microsoft.com/office/drawing/2014/main" id="{960DCEAC-4405-E214-33D5-46A53032D082}"/>
              </a:ext>
            </a:extLst>
          </p:cNvPr>
          <p:cNvSpPr>
            <a:spLocks noGrp="1"/>
          </p:cNvSpPr>
          <p:nvPr>
            <p:ph type="pic" sz="quarter" idx="12"/>
          </p:nvPr>
        </p:nvSpPr>
        <p:spPr>
          <a:xfrm>
            <a:off x="2006600" y="-2"/>
            <a:ext cx="8178800" cy="1892808"/>
          </a:xfrm>
          <a:custGeom>
            <a:avLst/>
            <a:gdLst>
              <a:gd name="connsiteX0" fmla="*/ 0 w 8178800"/>
              <a:gd name="connsiteY0" fmla="*/ 0 h 1892808"/>
              <a:gd name="connsiteX1" fmla="*/ 8178800 w 8178800"/>
              <a:gd name="connsiteY1" fmla="*/ 0 h 1892808"/>
              <a:gd name="connsiteX2" fmla="*/ 8178800 w 8178800"/>
              <a:gd name="connsiteY2" fmla="*/ 110200 h 1892808"/>
              <a:gd name="connsiteX3" fmla="*/ 8178800 w 8178800"/>
              <a:gd name="connsiteY3" fmla="*/ 942393 h 1892808"/>
              <a:gd name="connsiteX4" fmla="*/ 8178800 w 8178800"/>
              <a:gd name="connsiteY4" fmla="*/ 1587453 h 1892808"/>
              <a:gd name="connsiteX5" fmla="*/ 7873445 w 8178800"/>
              <a:gd name="connsiteY5" fmla="*/ 1892808 h 1892808"/>
              <a:gd name="connsiteX6" fmla="*/ 305355 w 8178800"/>
              <a:gd name="connsiteY6" fmla="*/ 1892808 h 1892808"/>
              <a:gd name="connsiteX7" fmla="*/ 0 w 8178800"/>
              <a:gd name="connsiteY7" fmla="*/ 1587453 h 1892808"/>
              <a:gd name="connsiteX8" fmla="*/ 0 w 8178800"/>
              <a:gd name="connsiteY8" fmla="*/ 942393 h 1892808"/>
              <a:gd name="connsiteX9" fmla="*/ 0 w 8178800"/>
              <a:gd name="connsiteY9" fmla="*/ 110200 h 18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8800" h="1892808">
                <a:moveTo>
                  <a:pt x="0" y="0"/>
                </a:moveTo>
                <a:lnTo>
                  <a:pt x="8178800" y="0"/>
                </a:lnTo>
                <a:lnTo>
                  <a:pt x="8178800" y="110200"/>
                </a:lnTo>
                <a:lnTo>
                  <a:pt x="8178800" y="942393"/>
                </a:lnTo>
                <a:lnTo>
                  <a:pt x="8178800" y="1587453"/>
                </a:lnTo>
                <a:cubicBezTo>
                  <a:pt x="8178800" y="1756096"/>
                  <a:pt x="8042088" y="1892808"/>
                  <a:pt x="7873445" y="1892808"/>
                </a:cubicBezTo>
                <a:lnTo>
                  <a:pt x="305355" y="1892808"/>
                </a:lnTo>
                <a:cubicBezTo>
                  <a:pt x="136712" y="1892808"/>
                  <a:pt x="0" y="1756096"/>
                  <a:pt x="0" y="1587453"/>
                </a:cubicBezTo>
                <a:lnTo>
                  <a:pt x="0" y="942393"/>
                </a:lnTo>
                <a:lnTo>
                  <a:pt x="0" y="110200"/>
                </a:ln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8" name="Picture Placeholder 7">
            <a:extLst>
              <a:ext uri="{FF2B5EF4-FFF2-40B4-BE49-F238E27FC236}">
                <a16:creationId xmlns:a16="http://schemas.microsoft.com/office/drawing/2014/main" id="{8DFD71C9-058E-3926-4F69-A13B916DA395}"/>
              </a:ext>
            </a:extLst>
          </p:cNvPr>
          <p:cNvSpPr>
            <a:spLocks noGrp="1"/>
          </p:cNvSpPr>
          <p:nvPr>
            <p:ph type="pic" sz="quarter" idx="11"/>
          </p:nvPr>
        </p:nvSpPr>
        <p:spPr>
          <a:xfrm>
            <a:off x="2006600" y="4965700"/>
            <a:ext cx="8178800" cy="1892300"/>
          </a:xfrm>
          <a:custGeom>
            <a:avLst/>
            <a:gdLst>
              <a:gd name="connsiteX0" fmla="*/ 300345 w 8178800"/>
              <a:gd name="connsiteY0" fmla="*/ 0 h 1892300"/>
              <a:gd name="connsiteX1" fmla="*/ 7878455 w 8178800"/>
              <a:gd name="connsiteY1" fmla="*/ 0 h 1892300"/>
              <a:gd name="connsiteX2" fmla="*/ 7934985 w 8178800"/>
              <a:gd name="connsiteY2" fmla="*/ 5699 h 1892300"/>
              <a:gd name="connsiteX3" fmla="*/ 8178800 w 8178800"/>
              <a:gd name="connsiteY3" fmla="*/ 304850 h 1892300"/>
              <a:gd name="connsiteX4" fmla="*/ 8178800 w 8178800"/>
              <a:gd name="connsiteY4" fmla="*/ 1892300 h 1892300"/>
              <a:gd name="connsiteX5" fmla="*/ 0 w 8178800"/>
              <a:gd name="connsiteY5" fmla="*/ 1892300 h 1892300"/>
              <a:gd name="connsiteX6" fmla="*/ 0 w 8178800"/>
              <a:gd name="connsiteY6" fmla="*/ 304850 h 1892300"/>
              <a:gd name="connsiteX7" fmla="*/ 243815 w 8178800"/>
              <a:gd name="connsiteY7" fmla="*/ 5699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8800" h="1892300">
                <a:moveTo>
                  <a:pt x="300345" y="0"/>
                </a:moveTo>
                <a:lnTo>
                  <a:pt x="7878455" y="0"/>
                </a:lnTo>
                <a:lnTo>
                  <a:pt x="7934985" y="5699"/>
                </a:lnTo>
                <a:cubicBezTo>
                  <a:pt x="8074130" y="34172"/>
                  <a:pt x="8178800" y="157288"/>
                  <a:pt x="8178800" y="304850"/>
                </a:cubicBezTo>
                <a:lnTo>
                  <a:pt x="8178800" y="1892300"/>
                </a:lnTo>
                <a:lnTo>
                  <a:pt x="0" y="1892300"/>
                </a:lnTo>
                <a:lnTo>
                  <a:pt x="0" y="304850"/>
                </a:lnTo>
                <a:cubicBezTo>
                  <a:pt x="0" y="157288"/>
                  <a:pt x="104670" y="34172"/>
                  <a:pt x="243815" y="5699"/>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Tree>
    <p:extLst>
      <p:ext uri="{BB962C8B-B14F-4D97-AF65-F5344CB8AC3E}">
        <p14:creationId xmlns:p14="http://schemas.microsoft.com/office/powerpoint/2010/main" val="3090593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ers_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047849-E12B-FE34-4C1F-F47EA0BC7317}"/>
              </a:ext>
              <a:ext uri="{C183D7F6-B498-43B3-948B-1728B52AA6E4}">
                <adec:decorative xmlns:adec="http://schemas.microsoft.com/office/drawing/2017/decorative" val="1"/>
              </a:ext>
            </a:extLst>
          </p:cNvPr>
          <p:cNvSpPr/>
          <p:nvPr userDrawn="1"/>
        </p:nvSpPr>
        <p:spPr>
          <a:xfrm>
            <a:off x="0" y="4153988"/>
            <a:ext cx="12192000" cy="2704011"/>
          </a:xfrm>
          <a:prstGeom prst="rect">
            <a:avLst/>
          </a:prstGeom>
          <a:gradFill flip="none" rotWithShape="1">
            <a:gsLst>
              <a:gs pos="71000">
                <a:schemeClr val="tx1"/>
              </a:gs>
              <a:gs pos="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6913D93F-308C-31FC-2639-82A3393F6785}"/>
              </a:ext>
            </a:extLst>
          </p:cNvPr>
          <p:cNvSpPr>
            <a:spLocks noGrp="1"/>
          </p:cNvSpPr>
          <p:nvPr>
            <p:ph type="title" hasCustomPrompt="1"/>
          </p:nvPr>
        </p:nvSpPr>
        <p:spPr>
          <a:xfrm>
            <a:off x="838200" y="857222"/>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Presenters/Team Name</a:t>
            </a:r>
          </a:p>
        </p:txBody>
      </p:sp>
      <p:sp>
        <p:nvSpPr>
          <p:cNvPr id="20" name="Text Placeholder 19">
            <a:extLst>
              <a:ext uri="{FF2B5EF4-FFF2-40B4-BE49-F238E27FC236}">
                <a16:creationId xmlns:a16="http://schemas.microsoft.com/office/drawing/2014/main" id="{7A80DE5E-9764-F59A-6089-C49594AEFD0C}"/>
              </a:ext>
            </a:extLst>
          </p:cNvPr>
          <p:cNvSpPr>
            <a:spLocks noGrp="1"/>
          </p:cNvSpPr>
          <p:nvPr>
            <p:ph type="body" sz="quarter" idx="13" hasCustomPrompt="1"/>
          </p:nvPr>
        </p:nvSpPr>
        <p:spPr>
          <a:xfrm>
            <a:off x="838200" y="1273272"/>
            <a:ext cx="10515600" cy="397290"/>
          </a:xfrm>
          <a:prstGeom prst="rect">
            <a:avLst/>
          </a:prstGeom>
        </p:spPr>
        <p:txBody>
          <a:bodyPr/>
          <a:lstStyle>
            <a:lvl1pPr marL="0" indent="0" algn="ctr" defTabSz="914400" rtl="0" eaLnBrk="1" latinLnBrk="0" hangingPunct="1">
              <a:lnSpc>
                <a:spcPct val="150000"/>
              </a:lnSpc>
              <a:buNone/>
              <a:defRPr lang="en-US" sz="1400" b="1" kern="1200" dirty="0">
                <a:solidFill>
                  <a:schemeClr val="tx2"/>
                </a:solidFill>
                <a:latin typeface="Nunito Sans Normal" pitchFamily="2" charset="77"/>
                <a:ea typeface="Roboto" panose="02000000000000000000" pitchFamily="2" charset="0"/>
                <a:cs typeface="Open Sans ExtraBold" panose="020B0606030504020204" pitchFamily="34" charset="0"/>
              </a:defRPr>
            </a:lvl1pPr>
          </a:lstStyle>
          <a:p>
            <a:pPr lvl="0"/>
            <a:r>
              <a:rPr lang="en-US"/>
              <a:t>MEETING TITLE</a:t>
            </a:r>
          </a:p>
        </p:txBody>
      </p:sp>
      <p:sp>
        <p:nvSpPr>
          <p:cNvPr id="10" name="Picture Placeholder 9">
            <a:extLst>
              <a:ext uri="{FF2B5EF4-FFF2-40B4-BE49-F238E27FC236}">
                <a16:creationId xmlns:a16="http://schemas.microsoft.com/office/drawing/2014/main" id="{D5673460-C3B9-4F0F-B9E9-5A1F484FFA39}"/>
              </a:ext>
            </a:extLst>
          </p:cNvPr>
          <p:cNvSpPr>
            <a:spLocks noGrp="1"/>
          </p:cNvSpPr>
          <p:nvPr>
            <p:ph type="pic" sz="quarter" idx="10"/>
          </p:nvPr>
        </p:nvSpPr>
        <p:spPr>
          <a:xfrm>
            <a:off x="124361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21" name="Text Placeholder 19">
            <a:extLst>
              <a:ext uri="{FF2B5EF4-FFF2-40B4-BE49-F238E27FC236}">
                <a16:creationId xmlns:a16="http://schemas.microsoft.com/office/drawing/2014/main" id="{725BC3F7-B85E-A2DF-084E-B8D14D9D7C21}"/>
              </a:ext>
            </a:extLst>
          </p:cNvPr>
          <p:cNvSpPr>
            <a:spLocks noGrp="1"/>
          </p:cNvSpPr>
          <p:nvPr>
            <p:ph type="body" sz="quarter" idx="14" hasCustomPrompt="1"/>
          </p:nvPr>
        </p:nvSpPr>
        <p:spPr>
          <a:xfrm>
            <a:off x="1243610"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2" name="Text Placeholder 19">
            <a:extLst>
              <a:ext uri="{FF2B5EF4-FFF2-40B4-BE49-F238E27FC236}">
                <a16:creationId xmlns:a16="http://schemas.microsoft.com/office/drawing/2014/main" id="{A4D89D93-F2F9-F4C9-446D-75A62D6F36E9}"/>
              </a:ext>
            </a:extLst>
          </p:cNvPr>
          <p:cNvSpPr>
            <a:spLocks noGrp="1"/>
          </p:cNvSpPr>
          <p:nvPr>
            <p:ph type="body" sz="quarter" idx="15" hasCustomPrompt="1"/>
          </p:nvPr>
        </p:nvSpPr>
        <p:spPr>
          <a:xfrm>
            <a:off x="1243610"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3" name="Text Placeholder 19">
            <a:extLst>
              <a:ext uri="{FF2B5EF4-FFF2-40B4-BE49-F238E27FC236}">
                <a16:creationId xmlns:a16="http://schemas.microsoft.com/office/drawing/2014/main" id="{A261302B-2559-E40D-E24F-9861B5A4F610}"/>
              </a:ext>
            </a:extLst>
          </p:cNvPr>
          <p:cNvSpPr>
            <a:spLocks noGrp="1"/>
          </p:cNvSpPr>
          <p:nvPr>
            <p:ph type="body" sz="quarter" idx="16" hasCustomPrompt="1"/>
          </p:nvPr>
        </p:nvSpPr>
        <p:spPr>
          <a:xfrm>
            <a:off x="1052120" y="5419402"/>
            <a:ext cx="270708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1" name="Picture Placeholder 10">
            <a:extLst>
              <a:ext uri="{FF2B5EF4-FFF2-40B4-BE49-F238E27FC236}">
                <a16:creationId xmlns:a16="http://schemas.microsoft.com/office/drawing/2014/main" id="{D1D74894-97CA-4FEF-BC61-374B9AA4F8B2}"/>
              </a:ext>
            </a:extLst>
          </p:cNvPr>
          <p:cNvSpPr>
            <a:spLocks noGrp="1"/>
          </p:cNvSpPr>
          <p:nvPr>
            <p:ph type="pic" sz="quarter" idx="11"/>
          </p:nvPr>
        </p:nvSpPr>
        <p:spPr>
          <a:xfrm>
            <a:off x="493395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24" name="Text Placeholder 19">
            <a:extLst>
              <a:ext uri="{FF2B5EF4-FFF2-40B4-BE49-F238E27FC236}">
                <a16:creationId xmlns:a16="http://schemas.microsoft.com/office/drawing/2014/main" id="{E044CF46-91DA-0E58-AAB1-5E1035E23CB8}"/>
              </a:ext>
            </a:extLst>
          </p:cNvPr>
          <p:cNvSpPr>
            <a:spLocks noGrp="1"/>
          </p:cNvSpPr>
          <p:nvPr>
            <p:ph type="body" sz="quarter" idx="17" hasCustomPrompt="1"/>
          </p:nvPr>
        </p:nvSpPr>
        <p:spPr>
          <a:xfrm>
            <a:off x="4935934"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5" name="Text Placeholder 19">
            <a:extLst>
              <a:ext uri="{FF2B5EF4-FFF2-40B4-BE49-F238E27FC236}">
                <a16:creationId xmlns:a16="http://schemas.microsoft.com/office/drawing/2014/main" id="{5B6B0DA9-2396-06ED-B0EF-F40FE8384B48}"/>
              </a:ext>
            </a:extLst>
          </p:cNvPr>
          <p:cNvSpPr>
            <a:spLocks noGrp="1"/>
          </p:cNvSpPr>
          <p:nvPr>
            <p:ph type="body" sz="quarter" idx="18" hasCustomPrompt="1"/>
          </p:nvPr>
        </p:nvSpPr>
        <p:spPr>
          <a:xfrm>
            <a:off x="4935934"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6" name="Text Placeholder 19">
            <a:extLst>
              <a:ext uri="{FF2B5EF4-FFF2-40B4-BE49-F238E27FC236}">
                <a16:creationId xmlns:a16="http://schemas.microsoft.com/office/drawing/2014/main" id="{2FFB9FF7-0AB0-B604-0790-45E05B51B894}"/>
              </a:ext>
            </a:extLst>
          </p:cNvPr>
          <p:cNvSpPr>
            <a:spLocks noGrp="1"/>
          </p:cNvSpPr>
          <p:nvPr>
            <p:ph type="body" sz="quarter" idx="19" hasCustomPrompt="1"/>
          </p:nvPr>
        </p:nvSpPr>
        <p:spPr>
          <a:xfrm>
            <a:off x="4793682" y="5419402"/>
            <a:ext cx="2608604"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2" name="Picture Placeholder 11">
            <a:extLst>
              <a:ext uri="{FF2B5EF4-FFF2-40B4-BE49-F238E27FC236}">
                <a16:creationId xmlns:a16="http://schemas.microsoft.com/office/drawing/2014/main" id="{9928B37A-37C4-47F6-9A99-DE325C5469EC}"/>
              </a:ext>
            </a:extLst>
          </p:cNvPr>
          <p:cNvSpPr>
            <a:spLocks noGrp="1"/>
          </p:cNvSpPr>
          <p:nvPr>
            <p:ph type="pic" sz="quarter" idx="12"/>
          </p:nvPr>
        </p:nvSpPr>
        <p:spPr>
          <a:xfrm>
            <a:off x="862429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r>
              <a:rPr lang="en-US" dirty="0"/>
              <a:t>Click icon to add picture</a:t>
            </a:r>
          </a:p>
        </p:txBody>
      </p:sp>
      <p:sp>
        <p:nvSpPr>
          <p:cNvPr id="27" name="Text Placeholder 19">
            <a:extLst>
              <a:ext uri="{FF2B5EF4-FFF2-40B4-BE49-F238E27FC236}">
                <a16:creationId xmlns:a16="http://schemas.microsoft.com/office/drawing/2014/main" id="{09AE936E-EF8D-DEC9-0425-30F657D1A198}"/>
              </a:ext>
            </a:extLst>
          </p:cNvPr>
          <p:cNvSpPr>
            <a:spLocks noGrp="1"/>
          </p:cNvSpPr>
          <p:nvPr>
            <p:ph type="body" sz="quarter" idx="20" hasCustomPrompt="1"/>
          </p:nvPr>
        </p:nvSpPr>
        <p:spPr>
          <a:xfrm>
            <a:off x="8628258" y="4533294"/>
            <a:ext cx="2324100" cy="402070"/>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28" name="Text Placeholder 19">
            <a:extLst>
              <a:ext uri="{FF2B5EF4-FFF2-40B4-BE49-F238E27FC236}">
                <a16:creationId xmlns:a16="http://schemas.microsoft.com/office/drawing/2014/main" id="{D3349256-16E5-B432-23B0-16AB92F8520B}"/>
              </a:ext>
            </a:extLst>
          </p:cNvPr>
          <p:cNvSpPr>
            <a:spLocks noGrp="1"/>
          </p:cNvSpPr>
          <p:nvPr>
            <p:ph type="body" sz="quarter" idx="21" hasCustomPrompt="1"/>
          </p:nvPr>
        </p:nvSpPr>
        <p:spPr>
          <a:xfrm>
            <a:off x="8628258" y="4937518"/>
            <a:ext cx="2324100" cy="276999"/>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29" name="Text Placeholder 19">
            <a:extLst>
              <a:ext uri="{FF2B5EF4-FFF2-40B4-BE49-F238E27FC236}">
                <a16:creationId xmlns:a16="http://schemas.microsoft.com/office/drawing/2014/main" id="{2900DB38-9256-C1EF-6446-4E41EB9192B7}"/>
              </a:ext>
            </a:extLst>
          </p:cNvPr>
          <p:cNvSpPr>
            <a:spLocks noGrp="1"/>
          </p:cNvSpPr>
          <p:nvPr>
            <p:ph type="body" sz="quarter" idx="22" hasCustomPrompt="1"/>
          </p:nvPr>
        </p:nvSpPr>
        <p:spPr>
          <a:xfrm>
            <a:off x="8462673" y="5419402"/>
            <a:ext cx="2655270" cy="959783"/>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Tree>
    <p:extLst>
      <p:ext uri="{BB962C8B-B14F-4D97-AF65-F5344CB8AC3E}">
        <p14:creationId xmlns:p14="http://schemas.microsoft.com/office/powerpoint/2010/main" val="340286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s_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B49723B-9A03-4CE4-9E45-27FDD01A9577}"/>
              </a:ext>
              <a:ext uri="{C183D7F6-B498-43B3-948B-1728B52AA6E4}">
                <adec:decorative xmlns:adec="http://schemas.microsoft.com/office/drawing/2017/decorative" val="1"/>
              </a:ext>
            </a:extLst>
          </p:cNvPr>
          <p:cNvSpPr/>
          <p:nvPr/>
        </p:nvSpPr>
        <p:spPr>
          <a:xfrm>
            <a:off x="266700" y="267973"/>
            <a:ext cx="11658600" cy="6322055"/>
          </a:xfrm>
          <a:prstGeom prst="roundRect">
            <a:avLst>
              <a:gd name="adj" fmla="val 4726"/>
            </a:avLst>
          </a:prstGeom>
          <a:solidFill>
            <a:srgbClr val="D9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Top Corners Rounded 72">
            <a:extLst>
              <a:ext uri="{FF2B5EF4-FFF2-40B4-BE49-F238E27FC236}">
                <a16:creationId xmlns:a16="http://schemas.microsoft.com/office/drawing/2014/main" id="{4B08A422-9B10-5D1D-4944-071043A3DFEB}"/>
              </a:ext>
              <a:ext uri="{C183D7F6-B498-43B3-948B-1728B52AA6E4}">
                <adec:decorative xmlns:adec="http://schemas.microsoft.com/office/drawing/2017/decorative" val="1"/>
              </a:ext>
            </a:extLst>
          </p:cNvPr>
          <p:cNvSpPr/>
          <p:nvPr/>
        </p:nvSpPr>
        <p:spPr>
          <a:xfrm flipH="1" flipV="1">
            <a:off x="4410075" y="0"/>
            <a:ext cx="3371850"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Roboto" panose="02000000000000000000" pitchFamily="2" charset="0"/>
              <a:ea typeface="Roboto" panose="02000000000000000000" pitchFamily="2" charset="0"/>
            </a:endParaRPr>
          </a:p>
        </p:txBody>
      </p:sp>
      <p:sp>
        <p:nvSpPr>
          <p:cNvPr id="7" name="Rectangle: Rounded Corners 8">
            <a:extLst>
              <a:ext uri="{FF2B5EF4-FFF2-40B4-BE49-F238E27FC236}">
                <a16:creationId xmlns:a16="http://schemas.microsoft.com/office/drawing/2014/main" id="{FCAE5466-F2DF-2CB2-7015-FA258D19FCBC}"/>
              </a:ext>
              <a:ext uri="{C183D7F6-B498-43B3-948B-1728B52AA6E4}">
                <adec:decorative xmlns:adec="http://schemas.microsoft.com/office/drawing/2017/decorative" val="1"/>
              </a:ext>
            </a:extLst>
          </p:cNvPr>
          <p:cNvSpPr/>
          <p:nvPr userDrawn="1"/>
        </p:nvSpPr>
        <p:spPr>
          <a:xfrm>
            <a:off x="1510574" y="1742048"/>
            <a:ext cx="2568578" cy="3467101"/>
          </a:xfrm>
          <a:prstGeom prst="roundRect">
            <a:avLst>
              <a:gd name="adj" fmla="val 728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Rounded Corners 96">
            <a:extLst>
              <a:ext uri="{FF2B5EF4-FFF2-40B4-BE49-F238E27FC236}">
                <a16:creationId xmlns:a16="http://schemas.microsoft.com/office/drawing/2014/main" id="{E1971D1C-8502-966D-5ABE-1FA16710DFDA}"/>
              </a:ext>
              <a:ext uri="{C183D7F6-B498-43B3-948B-1728B52AA6E4}">
                <adec:decorative xmlns:adec="http://schemas.microsoft.com/office/drawing/2017/decorative" val="1"/>
              </a:ext>
            </a:extLst>
          </p:cNvPr>
          <p:cNvSpPr/>
          <p:nvPr userDrawn="1"/>
        </p:nvSpPr>
        <p:spPr>
          <a:xfrm>
            <a:off x="4811711"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Rounded Corners 96">
            <a:extLst>
              <a:ext uri="{FF2B5EF4-FFF2-40B4-BE49-F238E27FC236}">
                <a16:creationId xmlns:a16="http://schemas.microsoft.com/office/drawing/2014/main" id="{2BDD9DFE-9B95-2580-5F6C-5990B54B2DFA}"/>
              </a:ext>
              <a:ext uri="{C183D7F6-B498-43B3-948B-1728B52AA6E4}">
                <adec:decorative xmlns:adec="http://schemas.microsoft.com/office/drawing/2017/decorative" val="1"/>
              </a:ext>
            </a:extLst>
          </p:cNvPr>
          <p:cNvSpPr/>
          <p:nvPr userDrawn="1"/>
        </p:nvSpPr>
        <p:spPr>
          <a:xfrm>
            <a:off x="8110496" y="1742048"/>
            <a:ext cx="2568578" cy="3467101"/>
          </a:xfrm>
          <a:prstGeom prst="roundRect">
            <a:avLst>
              <a:gd name="adj" fmla="val 728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Title 17">
            <a:extLst>
              <a:ext uri="{FF2B5EF4-FFF2-40B4-BE49-F238E27FC236}">
                <a16:creationId xmlns:a16="http://schemas.microsoft.com/office/drawing/2014/main" id="{8FF5CD97-11EE-BD43-8138-6E8E8E334A92}"/>
              </a:ext>
            </a:extLst>
          </p:cNvPr>
          <p:cNvSpPr>
            <a:spLocks noGrp="1"/>
          </p:cNvSpPr>
          <p:nvPr>
            <p:ph type="title" hasCustomPrompt="1"/>
          </p:nvPr>
        </p:nvSpPr>
        <p:spPr>
          <a:xfrm>
            <a:off x="838200" y="1040397"/>
            <a:ext cx="10515600" cy="329302"/>
          </a:xfrm>
        </p:spPr>
        <p:txBody>
          <a:bodyPr/>
          <a:lstStyle>
            <a:lvl1pPr marL="0" algn="ctr" defTabSz="914400" rtl="0" eaLnBrk="1" latinLnBrk="0" hangingPunct="1">
              <a:defRPr lang="en-US" sz="26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r>
              <a:rPr lang="en-US"/>
              <a:t>Presenters/Team Name</a:t>
            </a:r>
          </a:p>
        </p:txBody>
      </p:sp>
      <p:sp>
        <p:nvSpPr>
          <p:cNvPr id="40" name="Text Placeholder 19">
            <a:extLst>
              <a:ext uri="{FF2B5EF4-FFF2-40B4-BE49-F238E27FC236}">
                <a16:creationId xmlns:a16="http://schemas.microsoft.com/office/drawing/2014/main" id="{15715BC9-D7F8-30F8-1F64-D9296FA63982}"/>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Meeting Title</a:t>
            </a:r>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32022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29" name="Text Placeholder 19">
            <a:extLst>
              <a:ext uri="{FF2B5EF4-FFF2-40B4-BE49-F238E27FC236}">
                <a16:creationId xmlns:a16="http://schemas.microsoft.com/office/drawing/2014/main" id="{1F39F3B5-387A-785C-C3C6-9022293C01E0}"/>
              </a:ext>
            </a:extLst>
          </p:cNvPr>
          <p:cNvSpPr>
            <a:spLocks noGrp="1"/>
          </p:cNvSpPr>
          <p:nvPr>
            <p:ph type="body" sz="quarter" idx="16" hasCustomPrompt="1"/>
          </p:nvPr>
        </p:nvSpPr>
        <p:spPr>
          <a:xfrm>
            <a:off x="1672470"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bg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30" name="Text Placeholder 19">
            <a:extLst>
              <a:ext uri="{FF2B5EF4-FFF2-40B4-BE49-F238E27FC236}">
                <a16:creationId xmlns:a16="http://schemas.microsoft.com/office/drawing/2014/main" id="{531672E5-DCB7-981B-5BB6-B7E9BBB5FD7B}"/>
              </a:ext>
            </a:extLst>
          </p:cNvPr>
          <p:cNvSpPr>
            <a:spLocks noGrp="1"/>
          </p:cNvSpPr>
          <p:nvPr>
            <p:ph type="body" sz="quarter" idx="17" hasCustomPrompt="1"/>
          </p:nvPr>
        </p:nvSpPr>
        <p:spPr>
          <a:xfrm>
            <a:off x="1672471"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bg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31" name="Text Placeholder 19">
            <a:extLst>
              <a:ext uri="{FF2B5EF4-FFF2-40B4-BE49-F238E27FC236}">
                <a16:creationId xmlns:a16="http://schemas.microsoft.com/office/drawing/2014/main" id="{129BC4BD-E9C6-2C40-2FF8-52DF98E71183}"/>
              </a:ext>
            </a:extLst>
          </p:cNvPr>
          <p:cNvSpPr>
            <a:spLocks noGrp="1"/>
          </p:cNvSpPr>
          <p:nvPr>
            <p:ph type="body" sz="quarter" idx="18" hasCustomPrompt="1"/>
          </p:nvPr>
        </p:nvSpPr>
        <p:spPr>
          <a:xfrm>
            <a:off x="1672470"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bg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628386"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2" name="Text Placeholder 19">
            <a:extLst>
              <a:ext uri="{FF2B5EF4-FFF2-40B4-BE49-F238E27FC236}">
                <a16:creationId xmlns:a16="http://schemas.microsoft.com/office/drawing/2014/main" id="{95B0A952-1F0F-3591-F84E-8ABD61D14EF2}"/>
              </a:ext>
            </a:extLst>
          </p:cNvPr>
          <p:cNvSpPr>
            <a:spLocks noGrp="1"/>
          </p:cNvSpPr>
          <p:nvPr>
            <p:ph type="body" sz="quarter" idx="27" hasCustomPrompt="1"/>
          </p:nvPr>
        </p:nvSpPr>
        <p:spPr>
          <a:xfrm>
            <a:off x="4980629" y="2923525"/>
            <a:ext cx="2230742" cy="45944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3" name="Text Placeholder 19">
            <a:extLst>
              <a:ext uri="{FF2B5EF4-FFF2-40B4-BE49-F238E27FC236}">
                <a16:creationId xmlns:a16="http://schemas.microsoft.com/office/drawing/2014/main" id="{C0BABFB5-C9DF-40E3-50B3-E928821E7B5F}"/>
              </a:ext>
            </a:extLst>
          </p:cNvPr>
          <p:cNvSpPr>
            <a:spLocks noGrp="1"/>
          </p:cNvSpPr>
          <p:nvPr>
            <p:ph type="body" sz="quarter" idx="28" hasCustomPrompt="1"/>
          </p:nvPr>
        </p:nvSpPr>
        <p:spPr>
          <a:xfrm>
            <a:off x="4980630" y="3382972"/>
            <a:ext cx="2230740" cy="57527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5" name="Text Placeholder 19">
            <a:extLst>
              <a:ext uri="{FF2B5EF4-FFF2-40B4-BE49-F238E27FC236}">
                <a16:creationId xmlns:a16="http://schemas.microsoft.com/office/drawing/2014/main" id="{34BBEB54-A56D-EB2B-6EE9-CCF32F29DD8D}"/>
              </a:ext>
            </a:extLst>
          </p:cNvPr>
          <p:cNvSpPr>
            <a:spLocks noGrp="1"/>
          </p:cNvSpPr>
          <p:nvPr>
            <p:ph type="body" sz="quarter" idx="29" hasCustomPrompt="1"/>
          </p:nvPr>
        </p:nvSpPr>
        <p:spPr>
          <a:xfrm>
            <a:off x="4980629" y="395824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8927171" y="1905314"/>
            <a:ext cx="914400" cy="914400"/>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r>
              <a:rPr lang="en-US" dirty="0"/>
              <a:t>Click icon to add picture</a:t>
            </a:r>
          </a:p>
        </p:txBody>
      </p:sp>
      <p:sp>
        <p:nvSpPr>
          <p:cNvPr id="8" name="Text Placeholder 19">
            <a:extLst>
              <a:ext uri="{FF2B5EF4-FFF2-40B4-BE49-F238E27FC236}">
                <a16:creationId xmlns:a16="http://schemas.microsoft.com/office/drawing/2014/main" id="{AA1E51A0-B740-E011-DAAD-7DDAD5BA9449}"/>
              </a:ext>
            </a:extLst>
          </p:cNvPr>
          <p:cNvSpPr>
            <a:spLocks noGrp="1"/>
          </p:cNvSpPr>
          <p:nvPr>
            <p:ph type="body" sz="quarter" idx="30" hasCustomPrompt="1"/>
          </p:nvPr>
        </p:nvSpPr>
        <p:spPr>
          <a:xfrm>
            <a:off x="8288787" y="2913455"/>
            <a:ext cx="2230742" cy="469517"/>
          </a:xfrm>
          <a:prstGeom prst="rect">
            <a:avLst/>
          </a:prstGeom>
        </p:spPr>
        <p:txBody>
          <a:bodyPr/>
          <a:lstStyle>
            <a:lvl1pPr marL="0" indent="0" algn="ctr" defTabSz="914400" rtl="0" eaLnBrk="1" latinLnBrk="0" hangingPunct="1">
              <a:lnSpc>
                <a:spcPct val="150000"/>
              </a:lnSpc>
              <a:buNone/>
              <a:defRPr lang="en-US" sz="2000" b="1" kern="1200" dirty="0">
                <a:solidFill>
                  <a:schemeClr val="tx1"/>
                </a:solidFill>
                <a:latin typeface="Roboto" panose="02000000000000000000" pitchFamily="2" charset="0"/>
                <a:ea typeface="Roboto" panose="02000000000000000000" pitchFamily="2" charset="0"/>
                <a:cs typeface="Poppins SemiBold" panose="00000700000000000000" pitchFamily="2" charset="0"/>
              </a:defRPr>
            </a:lvl1pPr>
          </a:lstStyle>
          <a:p>
            <a:pPr lvl="0"/>
            <a:r>
              <a:rPr lang="en-US"/>
              <a:t>Name Goes Here</a:t>
            </a:r>
          </a:p>
        </p:txBody>
      </p:sp>
      <p:sp>
        <p:nvSpPr>
          <p:cNvPr id="9" name="Text Placeholder 19">
            <a:extLst>
              <a:ext uri="{FF2B5EF4-FFF2-40B4-BE49-F238E27FC236}">
                <a16:creationId xmlns:a16="http://schemas.microsoft.com/office/drawing/2014/main" id="{264DEE2D-1D20-590E-BE04-D95DB6EC6279}"/>
              </a:ext>
            </a:extLst>
          </p:cNvPr>
          <p:cNvSpPr>
            <a:spLocks noGrp="1"/>
          </p:cNvSpPr>
          <p:nvPr>
            <p:ph type="body" sz="quarter" idx="31" hasCustomPrompt="1"/>
          </p:nvPr>
        </p:nvSpPr>
        <p:spPr>
          <a:xfrm>
            <a:off x="8288788" y="3382972"/>
            <a:ext cx="2230740" cy="565204"/>
          </a:xfrm>
          <a:prstGeom prst="rect">
            <a:avLst/>
          </a:prstGeom>
        </p:spPr>
        <p:txBody>
          <a:bodyPr/>
          <a:lstStyle>
            <a:lvl1pPr marL="0" indent="0" algn="ctr" defTabSz="914400" rtl="0" eaLnBrk="1" latinLnBrk="0" hangingPunct="1">
              <a:lnSpc>
                <a:spcPct val="150000"/>
              </a:lnSpc>
              <a:buNone/>
              <a:defRPr lang="en-US" sz="1800" kern="1200" dirty="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pPr lvl="0"/>
            <a:r>
              <a:rPr lang="en-US"/>
              <a:t>Job Title Goes Here</a:t>
            </a:r>
          </a:p>
        </p:txBody>
      </p:sp>
      <p:sp>
        <p:nvSpPr>
          <p:cNvPr id="10" name="Text Placeholder 19">
            <a:extLst>
              <a:ext uri="{FF2B5EF4-FFF2-40B4-BE49-F238E27FC236}">
                <a16:creationId xmlns:a16="http://schemas.microsoft.com/office/drawing/2014/main" id="{8E0F5BC6-A08D-0F0C-F438-EFBC2B24B756}"/>
              </a:ext>
            </a:extLst>
          </p:cNvPr>
          <p:cNvSpPr>
            <a:spLocks noGrp="1"/>
          </p:cNvSpPr>
          <p:nvPr>
            <p:ph type="body" sz="quarter" idx="32" hasCustomPrompt="1"/>
          </p:nvPr>
        </p:nvSpPr>
        <p:spPr>
          <a:xfrm>
            <a:off x="8288787" y="3948177"/>
            <a:ext cx="2230742" cy="920298"/>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Descriptive text about presenter or team member can go here.</a:t>
            </a:r>
          </a:p>
        </p:txBody>
      </p:sp>
      <p:sp>
        <p:nvSpPr>
          <p:cNvPr id="39" name="Text Placeholder 19">
            <a:extLst>
              <a:ext uri="{FF2B5EF4-FFF2-40B4-BE49-F238E27FC236}">
                <a16:creationId xmlns:a16="http://schemas.microsoft.com/office/drawing/2014/main" id="{B89FC89A-B82D-8814-2C20-3D1838F34DB5}"/>
              </a:ext>
            </a:extLst>
          </p:cNvPr>
          <p:cNvSpPr>
            <a:spLocks noGrp="1"/>
          </p:cNvSpPr>
          <p:nvPr>
            <p:ph type="body" sz="quarter" idx="25" hasCustomPrompt="1"/>
          </p:nvPr>
        </p:nvSpPr>
        <p:spPr>
          <a:xfrm>
            <a:off x="1469782" y="5658525"/>
            <a:ext cx="9252438" cy="464484"/>
          </a:xfrm>
          <a:prstGeom prst="rect">
            <a:avLst/>
          </a:prstGeom>
        </p:spPr>
        <p:txBody>
          <a:bodyPr/>
          <a:lstStyle>
            <a:lvl1pPr marL="0" indent="0" algn="ctr" defTabSz="914400" rtl="0" eaLnBrk="1" latinLnBrk="0" hangingPunct="1">
              <a:lnSpc>
                <a:spcPts val="2000"/>
              </a:lnSpc>
              <a:buNone/>
              <a:defRPr lang="en-US" sz="1800" kern="1200" dirty="0">
                <a:solidFill>
                  <a:schemeClr val="tx1"/>
                </a:solidFill>
                <a:latin typeface="Nunito Sans Normal" pitchFamily="2" charset="77"/>
                <a:ea typeface="Roboto" panose="02000000000000000000" pitchFamily="2" charset="0"/>
                <a:cs typeface="Open Sans Light" panose="020B0606030504020204" pitchFamily="34" charset="0"/>
              </a:defRPr>
            </a:lvl1pPr>
          </a:lstStyle>
          <a:p>
            <a:pPr lvl="0"/>
            <a:r>
              <a:rPr lang="en-US"/>
              <a:t>Additional text of your choice can go here. This could be an overview of what the team does, or a summary of meeting objectives.</a:t>
            </a:r>
          </a:p>
        </p:txBody>
      </p:sp>
    </p:spTree>
    <p:extLst>
      <p:ext uri="{BB962C8B-B14F-4D97-AF65-F5344CB8AC3E}">
        <p14:creationId xmlns:p14="http://schemas.microsoft.com/office/powerpoint/2010/main" val="25222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2"/>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C5B16F-7F1C-DC7A-82C9-EB03BCDF3447}"/>
              </a:ext>
            </a:extLst>
          </p:cNvPr>
          <p:cNvSpPr>
            <a:spLocks noGrp="1"/>
          </p:cNvSpPr>
          <p:nvPr>
            <p:ph type="title" hasCustomPrompt="1"/>
          </p:nvPr>
        </p:nvSpPr>
        <p:spPr>
          <a:xfrm>
            <a:off x="6736465" y="2821201"/>
            <a:ext cx="4952327" cy="699746"/>
          </a:xfrm>
        </p:spPr>
        <p:txBody>
          <a:bodyPr/>
          <a:lstStyle>
            <a:lvl1pPr marL="0" algn="l" defTabSz="914400" rtl="0" eaLnBrk="1" latinLnBrk="0" hangingPunct="1">
              <a:defRPr lang="en-US" sz="5800" b="1" kern="1200" dirty="0">
                <a:solidFill>
                  <a:schemeClr val="bg2"/>
                </a:solidFill>
                <a:latin typeface="Roboto" panose="02000000000000000000" pitchFamily="2" charset="0"/>
                <a:ea typeface="Roboto" panose="02000000000000000000" pitchFamily="2" charset="0"/>
                <a:cs typeface="Poppins" pitchFamily="2" charset="77"/>
              </a:defRPr>
            </a:lvl1pPr>
          </a:lstStyle>
          <a:p>
            <a:r>
              <a:rPr lang="en-US"/>
              <a:t>Section Title 2</a:t>
            </a:r>
          </a:p>
        </p:txBody>
      </p:sp>
      <p:sp>
        <p:nvSpPr>
          <p:cNvPr id="9" name="Text Placeholder 6">
            <a:extLst>
              <a:ext uri="{FF2B5EF4-FFF2-40B4-BE49-F238E27FC236}">
                <a16:creationId xmlns:a16="http://schemas.microsoft.com/office/drawing/2014/main" id="{ABDB48D7-52DF-4715-5300-BF1594552E37}"/>
              </a:ext>
            </a:extLst>
          </p:cNvPr>
          <p:cNvSpPr>
            <a:spLocks noGrp="1"/>
          </p:cNvSpPr>
          <p:nvPr>
            <p:ph type="body" sz="quarter" idx="12" hasCustomPrompt="1"/>
          </p:nvPr>
        </p:nvSpPr>
        <p:spPr>
          <a:xfrm>
            <a:off x="6736465" y="3639860"/>
            <a:ext cx="4510655" cy="438364"/>
          </a:xfrm>
          <a:prstGeom prst="rect">
            <a:avLst/>
          </a:prstGeom>
        </p:spPr>
        <p:txBody>
          <a:bodyPr/>
          <a:lstStyle>
            <a:lvl1pPr marL="0" indent="0" algn="l" defTabSz="914400" rtl="0" eaLnBrk="1" latinLnBrk="0" hangingPunct="1">
              <a:buNone/>
              <a:defRPr lang="en-US" sz="1800" kern="1200" dirty="0">
                <a:solidFill>
                  <a:schemeClr val="tx2"/>
                </a:solidFill>
                <a:latin typeface="Roboto" panose="02000000000000000000" pitchFamily="2" charset="0"/>
                <a:ea typeface="Roboto" panose="02000000000000000000" pitchFamily="2" charset="0"/>
                <a:cs typeface="Poppins" panose="00000500000000000000" pitchFamily="2" charset="0"/>
              </a:defRPr>
            </a:lvl1pPr>
          </a:lstStyle>
          <a:p>
            <a:r>
              <a:rPr lang="en-US">
                <a:solidFill>
                  <a:srgbClr val="FCCF85"/>
                </a:solidFill>
              </a:rPr>
              <a:t>Subhead Can Go Here for Added Emphasis</a:t>
            </a:r>
          </a:p>
        </p:txBody>
      </p:sp>
      <p:sp>
        <p:nvSpPr>
          <p:cNvPr id="5" name="Picture Placeholder 4">
            <a:extLst>
              <a:ext uri="{FF2B5EF4-FFF2-40B4-BE49-F238E27FC236}">
                <a16:creationId xmlns:a16="http://schemas.microsoft.com/office/drawing/2014/main" id="{BC54F89C-6C12-FE51-B615-67D3FEB12204}"/>
              </a:ext>
            </a:extLst>
          </p:cNvPr>
          <p:cNvSpPr>
            <a:spLocks noGrp="1"/>
          </p:cNvSpPr>
          <p:nvPr>
            <p:ph type="pic" sz="quarter" idx="11"/>
          </p:nvPr>
        </p:nvSpPr>
        <p:spPr>
          <a:xfrm>
            <a:off x="0" y="1328184"/>
            <a:ext cx="5586413" cy="5529816"/>
          </a:xfrm>
          <a:custGeom>
            <a:avLst/>
            <a:gdLst>
              <a:gd name="connsiteX0" fmla="*/ 3 w 5586413"/>
              <a:gd name="connsiteY0" fmla="*/ 0 h 5529816"/>
              <a:gd name="connsiteX1" fmla="*/ 5303852 w 5586413"/>
              <a:gd name="connsiteY1" fmla="*/ 0 h 5529816"/>
              <a:gd name="connsiteX2" fmla="*/ 5586413 w 5586413"/>
              <a:gd name="connsiteY2" fmla="*/ 292849 h 5529816"/>
              <a:gd name="connsiteX3" fmla="*/ 5586413 w 5586413"/>
              <a:gd name="connsiteY3" fmla="*/ 5529816 h 5529816"/>
              <a:gd name="connsiteX4" fmla="*/ 0 w 5586413"/>
              <a:gd name="connsiteY4" fmla="*/ 5529816 h 5529816"/>
              <a:gd name="connsiteX5" fmla="*/ 0 w 5586413"/>
              <a:gd name="connsiteY5" fmla="*/ 240422 h 5529816"/>
              <a:gd name="connsiteX6" fmla="*/ 3 w 5586413"/>
              <a:gd name="connsiteY6" fmla="*/ 240422 h 55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6413" h="5529816">
                <a:moveTo>
                  <a:pt x="3" y="0"/>
                </a:moveTo>
                <a:lnTo>
                  <a:pt x="5303852" y="0"/>
                </a:lnTo>
                <a:cubicBezTo>
                  <a:pt x="5459906" y="0"/>
                  <a:pt x="5586413" y="131113"/>
                  <a:pt x="5586413" y="292849"/>
                </a:cubicBezTo>
                <a:lnTo>
                  <a:pt x="5586413" y="5529816"/>
                </a:lnTo>
                <a:lnTo>
                  <a:pt x="0" y="5529816"/>
                </a:lnTo>
                <a:lnTo>
                  <a:pt x="0" y="240422"/>
                </a:lnTo>
                <a:lnTo>
                  <a:pt x="3" y="240422"/>
                </a:lnTo>
                <a:close/>
              </a:path>
            </a:pathLst>
          </a:custGeom>
          <a:pattFill prst="pct5">
            <a:fgClr>
              <a:schemeClr val="accent1"/>
            </a:fgClr>
            <a:bgClr>
              <a:schemeClr val="bg1"/>
            </a:bgClr>
          </a:pattFill>
        </p:spPr>
        <p:txBody>
          <a:bodyPr wrap="square">
            <a:noAutofit/>
          </a:bodyPr>
          <a:lstStyle/>
          <a:p>
            <a:r>
              <a:rPr lang="en-US" dirty="0"/>
              <a:t>Click icon to add picture</a:t>
            </a:r>
          </a:p>
        </p:txBody>
      </p:sp>
    </p:spTree>
    <p:extLst>
      <p:ext uri="{BB962C8B-B14F-4D97-AF65-F5344CB8AC3E}">
        <p14:creationId xmlns:p14="http://schemas.microsoft.com/office/powerpoint/2010/main" val="1882141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_ContactInfo">
    <p:bg>
      <p:bgPr>
        <a:solidFill>
          <a:schemeClr val="bg1"/>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tx1"/>
                </a:solidFill>
              </a:defRPr>
            </a:lvl1pPr>
          </a:lstStyle>
          <a:p>
            <a:r>
              <a:rPr lang="en-US"/>
              <a:t>Contact Info:</a:t>
            </a:r>
          </a:p>
        </p:txBody>
      </p:sp>
      <p:sp>
        <p:nvSpPr>
          <p:cNvPr id="13" name="Picture Placeholder 7" descr="Profile picture of presenter">
            <a:extLst>
              <a:ext uri="{FF2B5EF4-FFF2-40B4-BE49-F238E27FC236}">
                <a16:creationId xmlns:a16="http://schemas.microsoft.com/office/drawing/2014/main" id="{032E9D81-53DC-E9E9-97C6-B1AEB4C2E061}"/>
              </a:ext>
            </a:extLst>
          </p:cNvPr>
          <p:cNvSpPr>
            <a:spLocks noGrp="1"/>
          </p:cNvSpPr>
          <p:nvPr>
            <p:ph type="pic" sz="quarter" idx="10"/>
          </p:nvPr>
        </p:nvSpPr>
        <p:spPr>
          <a:xfrm>
            <a:off x="469126" y="2673273"/>
            <a:ext cx="1595344" cy="1595344"/>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solidFill>
                  <a:schemeClr val="tx1"/>
                </a:solidFill>
              </a:defRPr>
            </a:lvl1pPr>
          </a:lstStyle>
          <a:p>
            <a:r>
              <a:rPr lang="en-US" dirty="0"/>
              <a:t>Click icon to add picture</a:t>
            </a:r>
          </a:p>
        </p:txBody>
      </p:sp>
      <p:sp>
        <p:nvSpPr>
          <p:cNvPr id="5" name="Text Placeholder 49">
            <a:extLst>
              <a:ext uri="{FF2B5EF4-FFF2-40B4-BE49-F238E27FC236}">
                <a16:creationId xmlns:a16="http://schemas.microsoft.com/office/drawing/2014/main" id="{8E83E552-9002-8D41-A1B5-518E6ACE00EB}"/>
              </a:ext>
            </a:extLst>
          </p:cNvPr>
          <p:cNvSpPr>
            <a:spLocks noGrp="1"/>
          </p:cNvSpPr>
          <p:nvPr>
            <p:ph type="body" sz="quarter" idx="14" hasCustomPrompt="1"/>
          </p:nvPr>
        </p:nvSpPr>
        <p:spPr>
          <a:xfrm>
            <a:off x="2220777" y="2631347"/>
            <a:ext cx="3875223" cy="1876509"/>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1" i="0">
                <a:solidFill>
                  <a:schemeClr val="tx1"/>
                </a:solidFill>
                <a:latin typeface="Nunito Sans Normal" pitchFamily="2" charset="77"/>
                <a:ea typeface="Roboto Medium" panose="02000000000000000000" pitchFamily="2" charset="0"/>
              </a:defRPr>
            </a:lvl1pPr>
          </a:lstStyle>
          <a:p>
            <a:pPr lvl="0"/>
            <a:r>
              <a:rPr lang="en-US"/>
              <a:t>Name</a:t>
            </a:r>
          </a:p>
          <a:p>
            <a:pPr lvl="0"/>
            <a:r>
              <a:rPr lang="en-US"/>
              <a:t>Job Title</a:t>
            </a:r>
          </a:p>
          <a:p>
            <a:pPr lvl="0"/>
            <a:r>
              <a:rPr lang="en-US"/>
              <a:t>Division</a:t>
            </a:r>
          </a:p>
          <a:p>
            <a:pPr lvl="0"/>
            <a:r>
              <a:rPr lang="en-US"/>
              <a:t>Center/Institute/Office</a:t>
            </a:r>
          </a:p>
          <a:p>
            <a:pPr lvl="0"/>
            <a:r>
              <a:rPr lang="en-US"/>
              <a:t>Email | Phone</a:t>
            </a:r>
          </a:p>
        </p:txBody>
      </p:sp>
      <p:pic>
        <p:nvPicPr>
          <p:cNvPr id="4" name="Picture 3" descr="logos badge, U.S. Centers for Disease Control and Prevention and National Institute for Occupational Safety and Health">
            <a:extLst>
              <a:ext uri="{FF2B5EF4-FFF2-40B4-BE49-F238E27FC236}">
                <a16:creationId xmlns:a16="http://schemas.microsoft.com/office/drawing/2014/main" id="{C5AFE52B-4B73-4829-3DC3-C33B1B19074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732275" y="5419912"/>
            <a:ext cx="2020015" cy="1129156"/>
          </a:xfrm>
          <a:prstGeom prst="rect">
            <a:avLst/>
          </a:prstGeom>
        </p:spPr>
      </p:pic>
      <p:pic>
        <p:nvPicPr>
          <p:cNvPr id="2" name="Picture 1">
            <a:extLst>
              <a:ext uri="{FF2B5EF4-FFF2-40B4-BE49-F238E27FC236}">
                <a16:creationId xmlns:a16="http://schemas.microsoft.com/office/drawing/2014/main" id="{732FEDF0-BD52-B30B-6309-A4C7B3ED2D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041432" y="528892"/>
            <a:ext cx="2720550" cy="2720550"/>
          </a:xfrm>
          <a:prstGeom prst="rect">
            <a:avLst/>
          </a:prstGeom>
        </p:spPr>
      </p:pic>
      <p:sp>
        <p:nvSpPr>
          <p:cNvPr id="3" name="TextBox 2">
            <a:extLst>
              <a:ext uri="{FF2B5EF4-FFF2-40B4-BE49-F238E27FC236}">
                <a16:creationId xmlns:a16="http://schemas.microsoft.com/office/drawing/2014/main" id="{0808ECF1-889A-1A65-271B-500C2E59696A}"/>
              </a:ext>
            </a:extLst>
          </p:cNvPr>
          <p:cNvSpPr txBox="1"/>
          <p:nvPr userDrawn="1"/>
        </p:nvSpPr>
        <p:spPr>
          <a:xfrm>
            <a:off x="9041432" y="3530124"/>
            <a:ext cx="2801307" cy="738664"/>
          </a:xfrm>
          <a:prstGeom prst="rect">
            <a:avLst/>
          </a:prstGeom>
          <a:noFill/>
        </p:spPr>
        <p:txBody>
          <a:bodyPr wrap="square" rtlCol="0">
            <a:spAutoFit/>
          </a:bodyPr>
          <a:lstStyle/>
          <a:p>
            <a:pPr algn="ctr" defTabSz="685800" eaLnBrk="1" fontAlgn="auto" hangingPunct="1">
              <a:spcBef>
                <a:spcPts val="0"/>
              </a:spcBef>
              <a:spcAft>
                <a:spcPts val="0"/>
              </a:spcAft>
            </a:pPr>
            <a:r>
              <a:rPr lang="en-US" sz="1400" dirty="0">
                <a:solidFill>
                  <a:prstClr val="white"/>
                </a:solidFill>
              </a:rPr>
              <a:t>Subscribe for updates on respiratory protection and other PPE news. </a:t>
            </a:r>
            <a:endParaRPr lang="en-US" sz="2400" dirty="0">
              <a:solidFill>
                <a:prstClr val="white"/>
              </a:solidFill>
            </a:endParaRPr>
          </a:p>
        </p:txBody>
      </p:sp>
      <p:sp>
        <p:nvSpPr>
          <p:cNvPr id="6" name="TextBox 5">
            <a:extLst>
              <a:ext uri="{FF2B5EF4-FFF2-40B4-BE49-F238E27FC236}">
                <a16:creationId xmlns:a16="http://schemas.microsoft.com/office/drawing/2014/main" id="{31F425F2-9367-6D8B-0ABB-4AFCB87F0068}"/>
              </a:ext>
            </a:extLst>
          </p:cNvPr>
          <p:cNvSpPr txBox="1"/>
          <p:nvPr userDrawn="1"/>
        </p:nvSpPr>
        <p:spPr>
          <a:xfrm>
            <a:off x="674297" y="5018250"/>
            <a:ext cx="5469073" cy="646331"/>
          </a:xfrm>
          <a:prstGeom prst="rect">
            <a:avLst/>
          </a:prstGeom>
          <a:noFill/>
        </p:spPr>
        <p:txBody>
          <a:bodyPr wrap="square">
            <a:spAutoFit/>
          </a:bodyPr>
          <a:lstStyle/>
          <a:p>
            <a:r>
              <a:rPr lang="en-US" dirty="0"/>
              <a:t>For more information about Personal Protective Equipment: </a:t>
            </a:r>
            <a:r>
              <a:rPr lang="en-US" b="1" dirty="0">
                <a:solidFill>
                  <a:schemeClr val="accent6"/>
                </a:solidFill>
                <a:hlinkClick r:id="rId4">
                  <a:extLst>
                    <a:ext uri="{A12FA001-AC4F-418D-AE19-62706E023703}">
                      <ahyp:hlinkClr xmlns:ahyp="http://schemas.microsoft.com/office/drawing/2018/hyperlinkcolor" val="tx"/>
                    </a:ext>
                  </a:extLst>
                </a:hlinkClick>
              </a:rPr>
              <a:t>www.cdc.gov/niosh/ppe</a:t>
            </a:r>
            <a:r>
              <a:rPr lang="en-US" b="1" dirty="0">
                <a:solidFill>
                  <a:schemeClr val="accent6"/>
                </a:solidFill>
              </a:rPr>
              <a:t> </a:t>
            </a:r>
          </a:p>
        </p:txBody>
      </p:sp>
    </p:spTree>
    <p:extLst>
      <p:ext uri="{BB962C8B-B14F-4D97-AF65-F5344CB8AC3E}">
        <p14:creationId xmlns:p14="http://schemas.microsoft.com/office/powerpoint/2010/main" val="3547430756"/>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_Thankyou">
    <p:bg>
      <p:bgPr>
        <a:solidFill>
          <a:schemeClr val="tx2"/>
        </a:solid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E16EFD50-5CA9-27B6-6E4C-9CEC1CD99793}"/>
              </a:ext>
            </a:extLst>
          </p:cNvPr>
          <p:cNvSpPr>
            <a:spLocks noGrp="1"/>
          </p:cNvSpPr>
          <p:nvPr>
            <p:ph type="title" hasCustomPrompt="1"/>
          </p:nvPr>
        </p:nvSpPr>
        <p:spPr>
          <a:xfrm>
            <a:off x="525967" y="1463094"/>
            <a:ext cx="3004946" cy="994143"/>
          </a:xfrm>
        </p:spPr>
        <p:txBody>
          <a:bodyPr/>
          <a:lstStyle>
            <a:lvl1pPr>
              <a:lnSpc>
                <a:spcPct val="100000"/>
              </a:lnSpc>
              <a:defRPr sz="4000">
                <a:solidFill>
                  <a:schemeClr val="bg2"/>
                </a:solidFill>
              </a:defRPr>
            </a:lvl1pPr>
          </a:lstStyle>
          <a:p>
            <a:r>
              <a:rPr lang="en-US"/>
              <a:t>Thank you.</a:t>
            </a:r>
          </a:p>
        </p:txBody>
      </p:sp>
      <p:sp>
        <p:nvSpPr>
          <p:cNvPr id="4" name="TextBox 3">
            <a:extLst>
              <a:ext uri="{FF2B5EF4-FFF2-40B4-BE49-F238E27FC236}">
                <a16:creationId xmlns:a16="http://schemas.microsoft.com/office/drawing/2014/main" id="{FDCC61B5-4E74-61A5-4872-A535DC2C13E8}"/>
              </a:ext>
            </a:extLst>
          </p:cNvPr>
          <p:cNvSpPr txBox="1">
            <a:spLocks/>
          </p:cNvSpPr>
          <p:nvPr userDrawn="1"/>
        </p:nvSpPr>
        <p:spPr>
          <a:xfrm>
            <a:off x="525967" y="4240744"/>
            <a:ext cx="8686127" cy="2308324"/>
          </a:xfrm>
          <a:prstGeom prst="rect">
            <a:avLst/>
          </a:prstGeom>
          <a:noFill/>
        </p:spPr>
        <p:txBody>
          <a:bodyPr wrap="square" rtlCol="0">
            <a:spAutoFit/>
          </a:bodyPr>
          <a:lstStyle/>
          <a:p>
            <a:pPr algn="l"/>
            <a:r>
              <a:rPr lang="en-US" dirty="0">
                <a:solidFill>
                  <a:schemeClr val="bg2"/>
                </a:solidFill>
                <a:latin typeface="+mn-lt"/>
              </a:rPr>
              <a:t>For more information, contact CDC</a:t>
            </a:r>
          </a:p>
          <a:p>
            <a:pPr algn="l"/>
            <a:r>
              <a:rPr lang="en-US" dirty="0">
                <a:solidFill>
                  <a:schemeClr val="bg2"/>
                </a:solidFill>
                <a:latin typeface="+mn-lt"/>
              </a:rPr>
              <a:t>1-800-CDC-INFO (232-4636)</a:t>
            </a:r>
          </a:p>
          <a:p>
            <a:pPr algn="l"/>
            <a:r>
              <a:rPr lang="en-US" dirty="0">
                <a:solidFill>
                  <a:schemeClr val="bg2"/>
                </a:solidFill>
                <a:latin typeface="+mn-lt"/>
              </a:rPr>
              <a:t>TTY:  1-888-232-6348  </a:t>
            </a:r>
            <a:r>
              <a:rPr lang="en-US" u="sng" dirty="0">
                <a:solidFill>
                  <a:schemeClr val="bg2"/>
                </a:solidFill>
                <a:latin typeface="+mn-lt"/>
                <a:hlinkClick r:id="rId2">
                  <a:extLst>
                    <a:ext uri="{A12FA001-AC4F-418D-AE19-62706E023703}">
                      <ahyp:hlinkClr xmlns:ahyp="http://schemas.microsoft.com/office/drawing/2018/hyperlinkcolor" val="tx"/>
                    </a:ext>
                  </a:extLst>
                </a:hlinkClick>
              </a:rPr>
              <a:t>https://www.cdc.gov/</a:t>
            </a:r>
            <a:r>
              <a:rPr lang="en-US" u="none" dirty="0">
                <a:solidFill>
                  <a:schemeClr val="bg2"/>
                </a:solidFill>
                <a:latin typeface="+mn-lt"/>
              </a:rPr>
              <a:t>  | </a:t>
            </a:r>
            <a:r>
              <a:rPr lang="en-US" u="sng" dirty="0">
                <a:solidFill>
                  <a:schemeClr val="bg2"/>
                </a:solidFill>
                <a:latin typeface="+mn-lt"/>
                <a:hlinkClick r:id="rId2">
                  <a:extLst>
                    <a:ext uri="{A12FA001-AC4F-418D-AE19-62706E023703}">
                      <ahyp:hlinkClr xmlns:ahyp="http://schemas.microsoft.com/office/drawing/2018/hyperlinkcolor" val="tx"/>
                    </a:ext>
                  </a:extLst>
                </a:hlinkClick>
              </a:rPr>
              <a:t>https://www.cdc.gov/</a:t>
            </a:r>
            <a:r>
              <a:rPr lang="en-US" u="sng" dirty="0">
                <a:solidFill>
                  <a:schemeClr val="bg2"/>
                </a:solidFill>
                <a:latin typeface="+mn-lt"/>
              </a:rPr>
              <a:t>niosh</a:t>
            </a:r>
          </a:p>
          <a:p>
            <a:pPr algn="l"/>
            <a:r>
              <a:rPr lang="en-US" dirty="0">
                <a:solidFill>
                  <a:schemeClr val="bg2"/>
                </a:solidFill>
                <a:latin typeface="+mn-lt"/>
              </a:rPr>
              <a:t>Follow us on social </a:t>
            </a:r>
            <a:r>
              <a:rPr lang="en-US" b="1" dirty="0">
                <a:solidFill>
                  <a:schemeClr val="bg2"/>
                </a:solidFill>
                <a:latin typeface="+mn-lt"/>
              </a:rPr>
              <a:t>@CDCgov</a:t>
            </a:r>
          </a:p>
          <a:p>
            <a:pPr algn="l"/>
            <a:endParaRPr lang="en-US" dirty="0">
              <a:solidFill>
                <a:schemeClr val="bg2"/>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latin typeface="+mn-lt"/>
              </a:rPr>
              <a:t>The findings and conclusions in this report are those of the authors and do not necessarily represent the official position of the U. S. Centers for Disease Control and Prevention or the National Institute for Occupational Safety and Health.</a:t>
            </a:r>
          </a:p>
        </p:txBody>
      </p:sp>
      <p:pic>
        <p:nvPicPr>
          <p:cNvPr id="3" name="Picture 2" descr="logos badge, U.S. Centers for Disease Control and Prevention and National Institute for Occupational Safety and Health">
            <a:extLst>
              <a:ext uri="{FF2B5EF4-FFF2-40B4-BE49-F238E27FC236}">
                <a16:creationId xmlns:a16="http://schemas.microsoft.com/office/drawing/2014/main" id="{C1065BF7-16BA-E0D1-6275-42306F6C443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9732275" y="5419912"/>
            <a:ext cx="2020015" cy="1129156"/>
          </a:xfrm>
          <a:prstGeom prst="rect">
            <a:avLst/>
          </a:prstGeom>
        </p:spPr>
      </p:pic>
    </p:spTree>
    <p:extLst>
      <p:ext uri="{BB962C8B-B14F-4D97-AF65-F5344CB8AC3E}">
        <p14:creationId xmlns:p14="http://schemas.microsoft.com/office/powerpoint/2010/main" val="211852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noFill/>
                </a:ln>
              </a:endParaRPr>
            </a:p>
          </p:txBody>
        </p:sp>
      </p:grpSp>
    </p:spTree>
    <p:extLst>
      <p:ext uri="{BB962C8B-B14F-4D97-AF65-F5344CB8AC3E}">
        <p14:creationId xmlns:p14="http://schemas.microsoft.com/office/powerpoint/2010/main" val="378020351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533042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331683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819477"/>
            <a:ext cx="4617720" cy="1197864"/>
          </a:xfrm>
          <a:prstGeom prst="rect">
            <a:avLst/>
          </a:prstGeom>
        </p:spPr>
        <p:txBody>
          <a:bodyPr vert="horz" lIns="91440" tIns="45720" rIns="91440" bIns="45720" rtlCol="0" anchor="t">
            <a:normAutofit/>
          </a:bodyPr>
          <a:lstStyle>
            <a:lvl1pPr>
              <a:defRPr lang="en-US"/>
            </a:lvl1pPr>
          </a:lstStyle>
          <a:p>
            <a:pPr lvl="0"/>
            <a:r>
              <a:rPr lang="en-US"/>
              <a:t>Click to edit Master title style</a:t>
            </a:r>
            <a:endParaRPr lang="en-US" dirty="0"/>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hasCustomPrompt="1"/>
          </p:nvPr>
        </p:nvSpPr>
        <p:spPr>
          <a:xfrm>
            <a:off x="950976" y="2148840"/>
            <a:ext cx="3877056" cy="3877056"/>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843016" y="950976"/>
            <a:ext cx="5586984"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defRPr>
            </a:lvl1pPr>
          </a:lstStyle>
          <a:p>
            <a:pPr algn="r"/>
            <a:r>
              <a:rPr lang="en-US" dirty="0"/>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defRPr>
            </a:lvl1pPr>
          </a:lstStyle>
          <a:p>
            <a:pPr algn="ctr"/>
            <a:fld id="{CC057153-B650-4DEB-B370-79DDCFDCE934}" type="slidenum">
              <a:rPr lang="en-US" smtClean="0"/>
              <a:pPr algn="ctr"/>
              <a:t>‹#›</a:t>
            </a:fld>
            <a:endParaRPr lang="en-US" dirty="0"/>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defRPr>
            </a:lvl1pPr>
          </a:lstStyle>
          <a:p>
            <a:fld id="{2B28EC1B-3599-4C48-8426-5041F8BC5E8B}" type="datetime4">
              <a:rPr lang="en-US" smtClean="0"/>
              <a:t>June 12, 2026</a:t>
            </a:fld>
            <a:endParaRPr lang="en-US" dirty="0"/>
          </a:p>
        </p:txBody>
      </p:sp>
    </p:spTree>
    <p:extLst>
      <p:ext uri="{BB962C8B-B14F-4D97-AF65-F5344CB8AC3E}">
        <p14:creationId xmlns:p14="http://schemas.microsoft.com/office/powerpoint/2010/main" val="703834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4782312" y="603504"/>
            <a:ext cx="6464808" cy="1307592"/>
          </a:xfrm>
          <a:prstGeom prst="rect">
            <a:avLst/>
          </a:prstGeom>
        </p:spPr>
        <p:txBody>
          <a:bodyPr/>
          <a:lstStyle>
            <a:lvl1pPr>
              <a:lnSpc>
                <a:spcPct val="120000"/>
              </a:lnSpc>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20535D10-41EB-053D-2D2E-87120111A06A}"/>
              </a:ext>
            </a:extLst>
          </p:cNvPr>
          <p:cNvSpPr>
            <a:spLocks noGrp="1"/>
          </p:cNvSpPr>
          <p:nvPr>
            <p:ph type="pic" sz="quarter" idx="18" hasCustomPrompt="1"/>
          </p:nvPr>
        </p:nvSpPr>
        <p:spPr>
          <a:xfrm>
            <a:off x="0" y="0"/>
            <a:ext cx="4050792" cy="6858000"/>
          </a:xfrm>
          <a:prstGeom prst="rect">
            <a:avLst/>
          </a:prstGeo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782312" y="2258568"/>
            <a:ext cx="6464808" cy="3995928"/>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endParaRPr lang="en-US" dirty="0"/>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0E775A07-CEDC-4010-97FD-A7DDD92DA96C}" type="datetime4">
              <a:rPr lang="en-US" smtClean="0"/>
              <a:t>June 12, 2026</a:t>
            </a:fld>
            <a:endParaRPr lang="en-US"/>
          </a:p>
        </p:txBody>
      </p:sp>
    </p:spTree>
    <p:extLst>
      <p:ext uri="{BB962C8B-B14F-4D97-AF65-F5344CB8AC3E}">
        <p14:creationId xmlns:p14="http://schemas.microsoft.com/office/powerpoint/2010/main" val="138097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80560" y="320040"/>
            <a:ext cx="6858000" cy="932688"/>
          </a:xfrm>
        </p:spPr>
        <p:txBody>
          <a:bodyPr anchor="b">
            <a:noAutofit/>
          </a:bodyPr>
          <a:lstStyle>
            <a:lvl1pPr>
              <a:defRPr sz="3200">
                <a:solidFill>
                  <a:schemeClr val="tx1"/>
                </a:solidFill>
              </a:defRPr>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a:blip r:embed="rId2">
              <a:alphaModFix amt="70000"/>
              <a:extLst>
                <a:ext uri="{28A0092B-C50C-407E-A947-70E740481C1C}">
                  <a14:useLocalDpi xmlns:a14="http://schemas.microsoft.com/office/drawing/2010/main" val="0"/>
                </a:ext>
              </a:extLst>
            </a:blip>
            <a:stretch>
              <a:fillRect/>
            </a:stretch>
          </a:blipFill>
        </p:spPr>
        <p:txBody>
          <a:bodyPr/>
          <a:lstStyle>
            <a:lvl1pPr>
              <a:defRPr>
                <a:solidFill>
                  <a:schemeClr val="tx1"/>
                </a:solidFill>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480560" y="1380744"/>
            <a:ext cx="6858000" cy="49834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66BBA9B-B728-DC67-AD0E-8B0CD6B2553B}"/>
              </a:ext>
              <a:ext uri="{C183D7F6-B498-43B3-948B-1728B52AA6E4}">
                <adec:decorative xmlns:adec="http://schemas.microsoft.com/office/drawing/2017/decorative" val="1"/>
              </a:ext>
            </a:extLst>
          </p:cNvPr>
          <p:cNvCxnSpPr>
            <a:cxnSpLocks/>
          </p:cNvCxnSpPr>
          <p:nvPr userDrawn="1"/>
        </p:nvCxnSpPr>
        <p:spPr>
          <a:xfrm>
            <a:off x="4014020" y="0"/>
            <a:ext cx="0" cy="685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9CD3AF4A-6CE8-D602-8B43-2DBEE16BF05E}"/>
              </a:ext>
            </a:extLst>
          </p:cNvPr>
          <p:cNvSpPr>
            <a:spLocks noGrp="1"/>
          </p:cNvSpPr>
          <p:nvPr>
            <p:ph type="dt" sz="half" idx="15"/>
          </p:nvPr>
        </p:nvSpPr>
        <p:spPr>
          <a:xfrm rot="5400000">
            <a:off x="10425981" y="4687095"/>
            <a:ext cx="2706690" cy="365125"/>
          </a:xfrm>
        </p:spPr>
        <p:txBody>
          <a:bodyPr/>
          <a:lstStyle/>
          <a:p>
            <a:fld id="{7FA43F5B-065E-43CE-B3FD-98C48A6F94D7}" type="datetime1">
              <a:rPr lang="en-US" smtClean="0"/>
              <a:pPr/>
              <a:t>6/12/2026</a:t>
            </a:fld>
            <a:endParaRPr lang="en-US" dirty="0"/>
          </a:p>
        </p:txBody>
      </p:sp>
      <p:sp>
        <p:nvSpPr>
          <p:cNvPr id="9" name="Footer Placeholder 8">
            <a:extLst>
              <a:ext uri="{FF2B5EF4-FFF2-40B4-BE49-F238E27FC236}">
                <a16:creationId xmlns:a16="http://schemas.microsoft.com/office/drawing/2014/main" id="{767E8268-A223-BA56-F272-53477C7091D7}"/>
              </a:ext>
            </a:extLst>
          </p:cNvPr>
          <p:cNvSpPr>
            <a:spLocks noGrp="1"/>
          </p:cNvSpPr>
          <p:nvPr>
            <p:ph type="ftr" sz="quarter" idx="16"/>
          </p:nvPr>
        </p:nvSpPr>
        <p:spPr>
          <a:xfrm rot="16200000" flipH="1">
            <a:off x="10292565" y="1592957"/>
            <a:ext cx="2973522"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94F7843C-45BC-E180-EC40-8C80397FBC9E}"/>
              </a:ext>
            </a:extLst>
          </p:cNvPr>
          <p:cNvSpPr>
            <a:spLocks noGrp="1"/>
          </p:cNvSpPr>
          <p:nvPr>
            <p:ph type="sldNum" sz="quarter" idx="17"/>
          </p:nvPr>
        </p:nvSpPr>
        <p:spPr/>
        <p:txBody>
          <a:bodyPr/>
          <a:lstStyle/>
          <a:p>
            <a:fld id="{2DE90F28-AFBB-4AB2-AA79-6D3F72ED131B}" type="slidenum">
              <a:rPr lang="en-US" smtClean="0"/>
              <a:pPr/>
              <a:t>‹#›</a:t>
            </a:fld>
            <a:endParaRPr lang="en-US" dirty="0"/>
          </a:p>
        </p:txBody>
      </p:sp>
    </p:spTree>
    <p:extLst>
      <p:ext uri="{BB962C8B-B14F-4D97-AF65-F5344CB8AC3E}">
        <p14:creationId xmlns:p14="http://schemas.microsoft.com/office/powerpoint/2010/main" val="349568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_SimpleWHITE">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CC70D64-8185-AB86-24F9-92070E2319C7}"/>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2"/>
                </a:solidFill>
              </a:defRPr>
            </a:lvl1pPr>
          </a:lstStyle>
          <a:p>
            <a:r>
              <a:rPr lang="en-US"/>
              <a:t>Simple Text Content Slide</a:t>
            </a:r>
          </a:p>
        </p:txBody>
      </p:sp>
      <p:sp>
        <p:nvSpPr>
          <p:cNvPr id="5" name="Text Placeholder 9">
            <a:extLst>
              <a:ext uri="{FF2B5EF4-FFF2-40B4-BE49-F238E27FC236}">
                <a16:creationId xmlns:a16="http://schemas.microsoft.com/office/drawing/2014/main" id="{2191A1F6-FE9B-1DCF-03A4-036453A07309}"/>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4" name="Text Placeholder 5">
            <a:extLst>
              <a:ext uri="{FF2B5EF4-FFF2-40B4-BE49-F238E27FC236}">
                <a16:creationId xmlns:a16="http://schemas.microsoft.com/office/drawing/2014/main" id="{CE98DAEF-7BD3-CAAB-1864-ABC524AA882E}"/>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44250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SimpleTEAL">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7">
            <a:extLst>
              <a:ext uri="{FF2B5EF4-FFF2-40B4-BE49-F238E27FC236}">
                <a16:creationId xmlns:a16="http://schemas.microsoft.com/office/drawing/2014/main" id="{84110822-F9D7-AE18-E804-8219735AD6A3}"/>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1"/>
                </a:solidFill>
              </a:defRPr>
            </a:lvl1pPr>
          </a:lstStyle>
          <a:p>
            <a:r>
              <a:rPr lang="en-US"/>
              <a:t>Text Content Slide with Teal Tint Background</a:t>
            </a:r>
          </a:p>
        </p:txBody>
      </p:sp>
      <p:sp>
        <p:nvSpPr>
          <p:cNvPr id="4" name="Text Placeholder 9">
            <a:extLst>
              <a:ext uri="{FF2B5EF4-FFF2-40B4-BE49-F238E27FC236}">
                <a16:creationId xmlns:a16="http://schemas.microsoft.com/office/drawing/2014/main" id="{044DB129-1844-03BD-EA35-9BF5DDED5557}"/>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1"/>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6" name="Text Placeholder 5">
            <a:extLst>
              <a:ext uri="{FF2B5EF4-FFF2-40B4-BE49-F238E27FC236}">
                <a16:creationId xmlns:a16="http://schemas.microsoft.com/office/drawing/2014/main" id="{EDBD6384-68DA-8F83-A8C5-9123AD5E7F91}"/>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170448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SimpleBLUE">
    <p:bg>
      <p:bgRef idx="1001">
        <a:schemeClr val="bg1"/>
      </p:bgRef>
    </p:bg>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F31AFB81-87E3-C2F5-3835-C23DAC465BE6}"/>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7">
            <a:extLst>
              <a:ext uri="{FF2B5EF4-FFF2-40B4-BE49-F238E27FC236}">
                <a16:creationId xmlns:a16="http://schemas.microsoft.com/office/drawing/2014/main" id="{37882CC9-CA0D-5153-9733-FCB8A3CFD2B3}"/>
              </a:ext>
            </a:extLst>
          </p:cNvPr>
          <p:cNvSpPr>
            <a:spLocks noGrp="1"/>
          </p:cNvSpPr>
          <p:nvPr>
            <p:ph type="title" hasCustomPrompt="1"/>
          </p:nvPr>
        </p:nvSpPr>
        <p:spPr>
          <a:xfrm>
            <a:off x="887507" y="943326"/>
            <a:ext cx="10416988" cy="811369"/>
          </a:xfrm>
        </p:spPr>
        <p:txBody>
          <a:bodyPr/>
          <a:lstStyle>
            <a:lvl1pPr algn="ctr">
              <a:lnSpc>
                <a:spcPct val="100000"/>
              </a:lnSpc>
              <a:defRPr sz="2600">
                <a:solidFill>
                  <a:schemeClr val="tx2"/>
                </a:solidFill>
              </a:defRPr>
            </a:lvl1pPr>
          </a:lstStyle>
          <a:p>
            <a:r>
              <a:rPr lang="en-US"/>
              <a:t>Simple Text Content Slide with Blue Tint Background</a:t>
            </a:r>
          </a:p>
        </p:txBody>
      </p:sp>
      <p:sp>
        <p:nvSpPr>
          <p:cNvPr id="6" name="Text Placeholder 9">
            <a:extLst>
              <a:ext uri="{FF2B5EF4-FFF2-40B4-BE49-F238E27FC236}">
                <a16:creationId xmlns:a16="http://schemas.microsoft.com/office/drawing/2014/main" id="{DB0DC405-843B-F577-4590-F810904AE60D}"/>
              </a:ext>
            </a:extLst>
          </p:cNvPr>
          <p:cNvSpPr>
            <a:spLocks noGrp="1"/>
          </p:cNvSpPr>
          <p:nvPr>
            <p:ph type="body" sz="quarter" idx="11" hasCustomPrompt="1"/>
          </p:nvPr>
        </p:nvSpPr>
        <p:spPr>
          <a:xfrm>
            <a:off x="774402" y="530400"/>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7" name="Text Placeholder 5">
            <a:extLst>
              <a:ext uri="{FF2B5EF4-FFF2-40B4-BE49-F238E27FC236}">
                <a16:creationId xmlns:a16="http://schemas.microsoft.com/office/drawing/2014/main" id="{395250A9-6CB1-2582-0E6F-BF163E5D3436}"/>
              </a:ext>
            </a:extLst>
          </p:cNvPr>
          <p:cNvSpPr>
            <a:spLocks noGrp="1"/>
          </p:cNvSpPr>
          <p:nvPr>
            <p:ph type="body" sz="quarter" idx="10" hasCustomPrompt="1"/>
          </p:nvPr>
        </p:nvSpPr>
        <p:spPr>
          <a:xfrm>
            <a:off x="887507" y="1983586"/>
            <a:ext cx="10416988" cy="4285188"/>
          </a:xfrm>
        </p:spPr>
        <p:txBody>
          <a:bodyPr/>
          <a:lstStyle>
            <a:lvl1pPr marL="342900" indent="-342900">
              <a:buFont typeface="Arial" panose="020B0604020202020204" pitchFamily="34" charset="0"/>
              <a:buChar char="•"/>
              <a:defRPr>
                <a:solidFill>
                  <a:schemeClr val="tx1"/>
                </a:solidFill>
              </a:defRPr>
            </a:lvl1pPr>
            <a:lvl2pPr marL="800100" indent="-342900">
              <a:buFont typeface="Courier New" panose="02070309020205020404" pitchFamily="49" charset="0"/>
              <a:buChar char="o"/>
              <a:defRPr>
                <a:solidFill>
                  <a:schemeClr val="tx1"/>
                </a:solidFill>
              </a:defRPr>
            </a:lvl2pPr>
            <a:lvl3pPr marL="1257300" indent="-342900">
              <a:buFont typeface="Wingdings" panose="05000000000000000000" pitchFamily="2" charset="2"/>
              <a:buChar char="§"/>
              <a:defRPr>
                <a:solidFill>
                  <a:schemeClr val="tx1"/>
                </a:solidFill>
              </a:defRPr>
            </a:lvl3pPr>
            <a:lvl4pPr marL="1714500" indent="-342900">
              <a:buFontTx/>
              <a:buChar char="›"/>
              <a:defRPr>
                <a:solidFill>
                  <a:schemeClr val="tx1"/>
                </a:solidFill>
              </a:defRPr>
            </a:lvl4pPr>
            <a:lvl5pPr>
              <a:defRPr>
                <a:solidFill>
                  <a:schemeClr val="bg1"/>
                </a:solidFill>
              </a:defRPr>
            </a:lvl5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as needed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a:t>
            </a:r>
          </a:p>
          <a:p>
            <a:r>
              <a:rPr lang="en-US"/>
              <a:t>You can also include bulleted or numbered lists.</a:t>
            </a:r>
          </a:p>
          <a:p>
            <a:pPr lvl="1"/>
            <a:r>
              <a:rPr lang="en-US"/>
              <a:t>Second level bullet</a:t>
            </a:r>
          </a:p>
          <a:p>
            <a:pPr lvl="2"/>
            <a:r>
              <a:rPr lang="en-US"/>
              <a:t>Third level bullet</a:t>
            </a:r>
          </a:p>
          <a:p>
            <a:pPr lvl="3"/>
            <a:r>
              <a:rPr lang="en-US"/>
              <a:t>Fourth level bullet</a:t>
            </a:r>
          </a:p>
          <a:p>
            <a:r>
              <a:rPr lang="en-US"/>
              <a:t>Either way, you have plenty of room here to add in both long and short text.</a:t>
            </a:r>
          </a:p>
          <a:p>
            <a:pPr lvl="0"/>
            <a:r>
              <a:rPr lang="en-US"/>
              <a:t>To change the background color, right click “Format Background” and choose a solid fill color from the palette. Be sure to change the text color as needed for 508 color contrast compliance.</a:t>
            </a:r>
          </a:p>
        </p:txBody>
      </p:sp>
    </p:spTree>
    <p:extLst>
      <p:ext uri="{BB962C8B-B14F-4D97-AF65-F5344CB8AC3E}">
        <p14:creationId xmlns:p14="http://schemas.microsoft.com/office/powerpoint/2010/main" val="165469535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2"/>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Top Corners Rounded 72">
            <a:extLst>
              <a:ext uri="{FF2B5EF4-FFF2-40B4-BE49-F238E27FC236}">
                <a16:creationId xmlns:a16="http://schemas.microsoft.com/office/drawing/2014/main" id="{DAD1AFA7-A11D-A45A-D8B4-8C7EBDC87BE5}"/>
              </a:ext>
              <a:ext uri="{C183D7F6-B498-43B3-948B-1728B52AA6E4}">
                <adec:decorative xmlns:adec="http://schemas.microsoft.com/office/drawing/2017/decorative" val="1"/>
              </a:ext>
            </a:extLst>
          </p:cNvPr>
          <p:cNvSpPr/>
          <p:nvPr userDrawn="1"/>
        </p:nvSpPr>
        <p:spPr>
          <a:xfrm flipH="1" flipV="1">
            <a:off x="2084831" y="0"/>
            <a:ext cx="8028432" cy="666750"/>
          </a:xfrm>
          <a:prstGeom prst="round2SameRect">
            <a:avLst>
              <a:gd name="adj1" fmla="val 30472"/>
              <a:gd name="adj2" fmla="val 0"/>
            </a:avLst>
          </a:prstGeom>
          <a:solidFill>
            <a:schemeClr val="tx2"/>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Roboto" panose="02000000000000000000" pitchFamily="2" charset="0"/>
              <a:ea typeface="Roboto" panose="02000000000000000000" pitchFamily="2" charset="0"/>
            </a:endParaRPr>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934723"/>
            <a:ext cx="10655598" cy="645231"/>
          </a:xfrm>
        </p:spPr>
        <p:txBody>
          <a:bodyPr/>
          <a:lstStyle>
            <a:lvl1pPr algn="ctr">
              <a:lnSpc>
                <a:spcPct val="100000"/>
              </a:lnSpc>
              <a:defRPr sz="2600">
                <a:solidFill>
                  <a:schemeClr val="tx1">
                    <a:lumMod val="75000"/>
                    <a:lumOff val="25000"/>
                  </a:schemeClr>
                </a:solidFill>
              </a:defRPr>
            </a:lvl1pPr>
          </a:lstStyle>
          <a:p>
            <a:r>
              <a:rPr lang="en-US"/>
              <a:t>Meeting Agenda</a:t>
            </a:r>
          </a:p>
        </p:txBody>
      </p:sp>
      <p:sp>
        <p:nvSpPr>
          <p:cNvPr id="5" name="Text Placeholder 19">
            <a:extLst>
              <a:ext uri="{FF2B5EF4-FFF2-40B4-BE49-F238E27FC236}">
                <a16:creationId xmlns:a16="http://schemas.microsoft.com/office/drawing/2014/main" id="{FAC8998C-8611-5708-DFEF-B77036F84A80}"/>
              </a:ext>
            </a:extLst>
          </p:cNvPr>
          <p:cNvSpPr>
            <a:spLocks noGrp="1"/>
          </p:cNvSpPr>
          <p:nvPr>
            <p:ph type="body" sz="quarter" idx="26" hasCustomPrompt="1"/>
          </p:nvPr>
        </p:nvSpPr>
        <p:spPr>
          <a:xfrm>
            <a:off x="4689027" y="194875"/>
            <a:ext cx="2813946" cy="279687"/>
          </a:xfrm>
          <a:prstGeom prst="rect">
            <a:avLst/>
          </a:prstGeom>
        </p:spPr>
        <p:txBody>
          <a:bodyPr/>
          <a:lstStyle>
            <a:lvl1pPr marL="0" indent="0" algn="ctr" defTabSz="914400" rtl="0" eaLnBrk="1" latinLnBrk="0" hangingPunct="1">
              <a:lnSpc>
                <a:spcPct val="150000"/>
              </a:lnSpc>
              <a:buNone/>
              <a:defRPr lang="en-US" sz="1400" b="1" kern="1200" cap="all" spc="200" baseline="0" dirty="0">
                <a:solidFill>
                  <a:schemeClr val="bg1"/>
                </a:solidFill>
                <a:latin typeface="Roboto" panose="02000000000000000000" pitchFamily="2" charset="0"/>
                <a:ea typeface="Roboto" panose="02000000000000000000" pitchFamily="2" charset="0"/>
                <a:cs typeface="Poppins Medium" panose="00000600000000000000" pitchFamily="2" charset="0"/>
              </a:defRPr>
            </a:lvl1pPr>
          </a:lstStyle>
          <a:p>
            <a:pPr lvl="0"/>
            <a:r>
              <a:rPr lang="en-US"/>
              <a:t>Meeting Name/Date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1840892"/>
            <a:ext cx="5146895" cy="4543446"/>
          </a:xfrm>
          <a:prstGeom prst="rect">
            <a:avLst/>
          </a:prstGeom>
        </p:spPr>
        <p:txBody>
          <a:bodyPr/>
          <a:lstStyle>
            <a:lvl1pPr marL="230188" indent="-230188">
              <a:lnSpc>
                <a:spcPts val="2400"/>
              </a:lnSpc>
              <a:spcBef>
                <a:spcPts val="1200"/>
              </a:spcBef>
              <a:buFont typeface="Arial" panose="020B0604020202020204" pitchFamily="34" charset="0"/>
              <a:buChar char="•"/>
              <a:defRPr lang="en-US" sz="1800" b="0" kern="1200" dirty="0" smtClean="0">
                <a:solidFill>
                  <a:schemeClr val="tx1"/>
                </a:solidFill>
                <a:latin typeface="Nunito Sans Normal" pitchFamily="2" charset="77"/>
                <a:ea typeface="+mn-ea"/>
                <a:cs typeface="Arial" panose="020B0604020202020204" pitchFamily="34" charset="0"/>
              </a:defRPr>
            </a:lvl1pPr>
            <a:lvl2pPr marL="687388" indent="-230188">
              <a:buFont typeface="Courier New" panose="02070309020205020404" pitchFamily="49" charset="0"/>
              <a:buChar char="o"/>
              <a:defRPr lang="en-US" sz="1800" b="0" kern="1200" dirty="0" smtClean="0">
                <a:solidFill>
                  <a:schemeClr val="tx1"/>
                </a:solidFill>
                <a:latin typeface="Nunito Sans Normal" pitchFamily="2" charset="77"/>
                <a:ea typeface="+mn-ea"/>
                <a:cs typeface="Arial" panose="020B0604020202020204" pitchFamily="34" charset="0"/>
              </a:defRPr>
            </a:lvl2pPr>
            <a:lvl3pPr>
              <a:defRPr lang="en-US" sz="1800" b="0" kern="1200" dirty="0" smtClean="0">
                <a:solidFill>
                  <a:schemeClr val="tx1"/>
                </a:solidFill>
                <a:latin typeface="Nunito Sans Normal" pitchFamily="2" charset="77"/>
                <a:ea typeface="+mn-ea"/>
                <a:cs typeface="Arial" panose="020B0604020202020204" pitchFamily="34" charset="0"/>
              </a:defRPr>
            </a:lvl3pPr>
            <a:lvl4pPr marL="1371600" indent="-169863">
              <a:buFontTx/>
              <a:buChar char="›"/>
              <a:defRPr lang="en-US" sz="1800" b="0" kern="1200" dirty="0" smtClean="0">
                <a:solidFill>
                  <a:schemeClr val="tx1"/>
                </a:solidFill>
                <a:latin typeface="Nunito Sans Normal" pitchFamily="2" charset="77"/>
                <a:ea typeface="+mn-ea"/>
                <a:cs typeface="Arial" panose="020B0604020202020204" pitchFamily="34" charset="0"/>
              </a:defRPr>
            </a:lvl4pPr>
          </a:lstStyle>
          <a:p>
            <a:pPr lvl="0"/>
            <a:r>
              <a:rPr lang="en-US"/>
              <a:t>Place in your content here. When pasting in content, please use the “Use Destination Theme” or “Keep Text Only” options to ensure the text matches this template’s styles.</a:t>
            </a:r>
          </a:p>
          <a:p>
            <a:pPr lvl="0"/>
            <a:r>
              <a:rPr lang="en-US"/>
              <a:t>You can include bulleted lists, including the meeting objectives, topics for discussion, or the presenters or team members. </a:t>
            </a:r>
          </a:p>
          <a:p>
            <a:pPr lvl="0"/>
            <a:r>
              <a:rPr lang="en-US"/>
              <a:t>First level</a:t>
            </a:r>
          </a:p>
          <a:p>
            <a:pPr lvl="1"/>
            <a:r>
              <a:rPr lang="en-US"/>
              <a:t>Second level</a:t>
            </a:r>
          </a:p>
          <a:p>
            <a:pPr lvl="2"/>
            <a:r>
              <a:rPr lang="en-US"/>
              <a:t>Third level </a:t>
            </a:r>
          </a:p>
          <a:p>
            <a:pPr lvl="3"/>
            <a:r>
              <a:rPr lang="en-US"/>
              <a:t>Fourth level</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1847927"/>
            <a:ext cx="5146895" cy="4543446"/>
          </a:xfrm>
          <a:prstGeom prst="rect">
            <a:avLst/>
          </a:prstGeom>
        </p:spPr>
        <p:txBody>
          <a:bodyPr/>
          <a:lstStyle>
            <a:lvl1pPr marL="171450" indent="-171450">
              <a:lnSpc>
                <a:spcPts val="2400"/>
              </a:lnSpc>
              <a:spcBef>
                <a:spcPts val="1200"/>
              </a:spcBef>
              <a:buFont typeface="Arial" panose="020B0604020202020204" pitchFamily="34" charset="0"/>
              <a:buChar char="•"/>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Place in your content here. When pasting in content, please use the “Use Destination Theme” or “Keep Text Only” options to ensure the text matches this template’s styles.</a:t>
            </a:r>
          </a:p>
          <a:p>
            <a:pPr lvl="0"/>
            <a:r>
              <a:rPr lang="en-US"/>
              <a:t>You can include bulleted lists, including the meeting objectives, topics for discussion, or the presenters or team members. </a:t>
            </a:r>
          </a:p>
          <a:p>
            <a:pPr lvl="0"/>
            <a:r>
              <a:rPr lang="en-US"/>
              <a:t>First level</a:t>
            </a:r>
          </a:p>
          <a:p>
            <a:pPr lvl="1"/>
            <a:r>
              <a:rPr lang="en-US"/>
              <a:t>Second level</a:t>
            </a:r>
          </a:p>
          <a:p>
            <a:pPr lvl="2"/>
            <a:r>
              <a:rPr lang="en-US"/>
              <a:t>Third level </a:t>
            </a:r>
          </a:p>
          <a:p>
            <a:pPr lvl="3"/>
            <a:r>
              <a:rPr lang="en-US"/>
              <a:t>Fourth level</a:t>
            </a:r>
          </a:p>
          <a:p>
            <a:pPr lvl="0"/>
            <a:endParaRPr lang="en-US"/>
          </a:p>
        </p:txBody>
      </p:sp>
    </p:spTree>
    <p:extLst>
      <p:ext uri="{BB962C8B-B14F-4D97-AF65-F5344CB8AC3E}">
        <p14:creationId xmlns:p14="http://schemas.microsoft.com/office/powerpoint/2010/main" val="105775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029CAEA-D82D-AAD9-C4A0-A8D417CD559B}"/>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C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079229"/>
            <a:ext cx="10655598" cy="645231"/>
          </a:xfrm>
        </p:spPr>
        <p:txBody>
          <a:bodyPr/>
          <a:lstStyle>
            <a:lvl1pPr algn="ctr">
              <a:lnSpc>
                <a:spcPct val="100000"/>
              </a:lnSpc>
              <a:defRPr sz="2600">
                <a:solidFill>
                  <a:schemeClr val="accent3"/>
                </a:solidFill>
              </a:defRPr>
            </a:lvl1pPr>
          </a:lstStyle>
          <a:p>
            <a:r>
              <a:rPr lang="en-US"/>
              <a:t>Two Column Content Slide</a:t>
            </a:r>
          </a:p>
        </p:txBody>
      </p:sp>
      <p:sp>
        <p:nvSpPr>
          <p:cNvPr id="19" name="Text Placeholder 11">
            <a:extLst>
              <a:ext uri="{FF2B5EF4-FFF2-40B4-BE49-F238E27FC236}">
                <a16:creationId xmlns:a16="http://schemas.microsoft.com/office/drawing/2014/main" id="{68D3F23B-9AE1-1FFE-4504-6CF4F36637E4}"/>
              </a:ext>
            </a:extLst>
          </p:cNvPr>
          <p:cNvSpPr>
            <a:spLocks noGrp="1"/>
          </p:cNvSpPr>
          <p:nvPr>
            <p:ph type="body" sz="quarter" idx="14" hasCustomPrompt="1"/>
          </p:nvPr>
        </p:nvSpPr>
        <p:spPr>
          <a:xfrm>
            <a:off x="774402" y="2059929"/>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Place in your content here. When pasting in content, please use the “Use Destination Theme” or “Keep Text Only” options to ensure the text matches this template’s styles.</a:t>
            </a:r>
          </a:p>
          <a:p>
            <a:pPr lvl="0"/>
            <a:r>
              <a:rPr lang="en-US"/>
              <a:t>You can even include bulleted lists like this one</a:t>
            </a:r>
          </a:p>
          <a:p>
            <a:pPr lvl="1"/>
            <a:r>
              <a:rPr lang="en-US"/>
              <a:t>Second level</a:t>
            </a:r>
          </a:p>
          <a:p>
            <a:pPr lvl="2"/>
            <a:r>
              <a:rPr lang="en-US"/>
              <a:t>Third level </a:t>
            </a:r>
          </a:p>
          <a:p>
            <a:pPr lvl="3"/>
            <a:r>
              <a:rPr lang="en-US"/>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a:t>If you have just a few, make sure to center everything vertically in this space for best aesthetics.</a:t>
            </a:r>
          </a:p>
        </p:txBody>
      </p:sp>
      <p:sp>
        <p:nvSpPr>
          <p:cNvPr id="3" name="Text Placeholder 11">
            <a:extLst>
              <a:ext uri="{FF2B5EF4-FFF2-40B4-BE49-F238E27FC236}">
                <a16:creationId xmlns:a16="http://schemas.microsoft.com/office/drawing/2014/main" id="{115CD9F2-68CA-396F-8E68-25C753DC9FC2}"/>
              </a:ext>
            </a:extLst>
          </p:cNvPr>
          <p:cNvSpPr>
            <a:spLocks noGrp="1"/>
          </p:cNvSpPr>
          <p:nvPr>
            <p:ph type="body" sz="quarter" idx="16" hasCustomPrompt="1"/>
          </p:nvPr>
        </p:nvSpPr>
        <p:spPr>
          <a:xfrm>
            <a:off x="6270703" y="2066964"/>
            <a:ext cx="5146895" cy="3694808"/>
          </a:xfrm>
          <a:prstGeom prst="rect">
            <a:avLst/>
          </a:prstGeom>
        </p:spPr>
        <p:txBody>
          <a:bodyPr/>
          <a:lstStyle>
            <a:lvl1pPr marL="171450" marR="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sz="1800" b="0">
                <a:solidFill>
                  <a:schemeClr val="tx1"/>
                </a:solidFill>
              </a:defRPr>
            </a:lvl1pPr>
          </a:lstStyle>
          <a:p>
            <a:pPr lvl="0"/>
            <a:r>
              <a:rPr lang="en-US"/>
              <a:t>Place in your content here. When pasting in content, please use the “Use Destination Theme” or “Keep Text Only” options to ensure the text matches this template’s styles.</a:t>
            </a:r>
          </a:p>
          <a:p>
            <a:pPr lvl="0"/>
            <a:r>
              <a:rPr lang="en-US"/>
              <a:t>You can even include bulleted lists like this one</a:t>
            </a:r>
          </a:p>
          <a:p>
            <a:pPr lvl="1"/>
            <a:r>
              <a:rPr lang="en-US"/>
              <a:t>Second level</a:t>
            </a:r>
          </a:p>
          <a:p>
            <a:pPr lvl="2"/>
            <a:r>
              <a:rPr lang="en-US"/>
              <a:t>Third level </a:t>
            </a:r>
          </a:p>
          <a:p>
            <a:pPr lvl="3"/>
            <a:r>
              <a:rPr lang="en-US"/>
              <a:t>Fourth level</a:t>
            </a:r>
          </a:p>
          <a:p>
            <a:pPr marL="171450" marR="0" lvl="0" indent="-1714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lang="en-US"/>
              <a:t>If you have just a few, make sure to center everything vertically in this space for best aesthetics.</a:t>
            </a:r>
          </a:p>
        </p:txBody>
      </p:sp>
    </p:spTree>
    <p:extLst>
      <p:ext uri="{BB962C8B-B14F-4D97-AF65-F5344CB8AC3E}">
        <p14:creationId xmlns:p14="http://schemas.microsoft.com/office/powerpoint/2010/main" val="354202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Short">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A5203A29-8D7D-4E72-9832-FFC13B58DED9}"/>
              </a:ext>
              <a:ext uri="{C183D7F6-B498-43B3-948B-1728B52AA6E4}">
                <adec:decorative xmlns:adec="http://schemas.microsoft.com/office/drawing/2017/decorative" val="1"/>
              </a:ext>
            </a:extLst>
          </p:cNvPr>
          <p:cNvSpPr/>
          <p:nvPr userDrawn="1"/>
        </p:nvSpPr>
        <p:spPr>
          <a:xfrm>
            <a:off x="266700" y="267973"/>
            <a:ext cx="11658600" cy="6322055"/>
          </a:xfrm>
          <a:prstGeom prst="roundRect">
            <a:avLst>
              <a:gd name="adj" fmla="val 4726"/>
            </a:avLst>
          </a:prstGeom>
          <a:solidFill>
            <a:srgbClr val="EA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294AB138-D39F-BCDE-1614-8CCB97C9B146}"/>
              </a:ext>
              <a:ext uri="{C183D7F6-B498-43B3-948B-1728B52AA6E4}">
                <adec:decorative xmlns:adec="http://schemas.microsoft.com/office/drawing/2017/decorative" val="1"/>
              </a:ext>
            </a:extLst>
          </p:cNvPr>
          <p:cNvSpPr/>
          <p:nvPr userDrawn="1"/>
        </p:nvSpPr>
        <p:spPr>
          <a:xfrm>
            <a:off x="1848611" y="6397174"/>
            <a:ext cx="8494776" cy="460826"/>
          </a:xfrm>
          <a:custGeom>
            <a:avLst/>
            <a:gdLst>
              <a:gd name="connsiteX0" fmla="*/ 213137 w 8396613"/>
              <a:gd name="connsiteY0" fmla="*/ 0 h 460826"/>
              <a:gd name="connsiteX1" fmla="*/ 8183476 w 8396613"/>
              <a:gd name="connsiteY1" fmla="*/ 0 h 460826"/>
              <a:gd name="connsiteX2" fmla="*/ 8396613 w 8396613"/>
              <a:gd name="connsiteY2" fmla="*/ 213137 h 460826"/>
              <a:gd name="connsiteX3" fmla="*/ 8396613 w 8396613"/>
              <a:gd name="connsiteY3" fmla="*/ 460826 h 460826"/>
              <a:gd name="connsiteX4" fmla="*/ 0 w 8396613"/>
              <a:gd name="connsiteY4" fmla="*/ 460826 h 460826"/>
              <a:gd name="connsiteX5" fmla="*/ 0 w 8396613"/>
              <a:gd name="connsiteY5" fmla="*/ 213137 h 460826"/>
              <a:gd name="connsiteX6" fmla="*/ 213137 w 8396613"/>
              <a:gd name="connsiteY6" fmla="*/ 0 h 4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613" h="460826">
                <a:moveTo>
                  <a:pt x="213137" y="0"/>
                </a:moveTo>
                <a:lnTo>
                  <a:pt x="8183476" y="0"/>
                </a:lnTo>
                <a:cubicBezTo>
                  <a:pt x="8301188" y="0"/>
                  <a:pt x="8396613" y="95425"/>
                  <a:pt x="8396613" y="213137"/>
                </a:cubicBezTo>
                <a:lnTo>
                  <a:pt x="8396613" y="460826"/>
                </a:lnTo>
                <a:lnTo>
                  <a:pt x="0" y="460826"/>
                </a:lnTo>
                <a:lnTo>
                  <a:pt x="0" y="213137"/>
                </a:lnTo>
                <a:cubicBezTo>
                  <a:pt x="0" y="95425"/>
                  <a:pt x="95425" y="0"/>
                  <a:pt x="213137"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7">
            <a:extLst>
              <a:ext uri="{FF2B5EF4-FFF2-40B4-BE49-F238E27FC236}">
                <a16:creationId xmlns:a16="http://schemas.microsoft.com/office/drawing/2014/main" id="{7BFB01D5-A81B-14C4-1998-89B066C75F42}"/>
              </a:ext>
            </a:extLst>
          </p:cNvPr>
          <p:cNvSpPr>
            <a:spLocks noGrp="1"/>
          </p:cNvSpPr>
          <p:nvPr>
            <p:ph type="title" hasCustomPrompt="1"/>
          </p:nvPr>
        </p:nvSpPr>
        <p:spPr>
          <a:xfrm>
            <a:off x="774402" y="1303981"/>
            <a:ext cx="10655598" cy="645231"/>
          </a:xfrm>
        </p:spPr>
        <p:txBody>
          <a:bodyPr/>
          <a:lstStyle>
            <a:lvl1pPr algn="ctr">
              <a:lnSpc>
                <a:spcPct val="100000"/>
              </a:lnSpc>
              <a:defRPr sz="2600">
                <a:solidFill>
                  <a:schemeClr val="tx1"/>
                </a:solidFill>
              </a:defRPr>
            </a:lvl1pPr>
          </a:lstStyle>
          <a:p>
            <a:r>
              <a:rPr lang="en-US"/>
              <a:t>Short Text Content Slide with Teal Tint Background</a:t>
            </a:r>
          </a:p>
        </p:txBody>
      </p:sp>
      <p:sp>
        <p:nvSpPr>
          <p:cNvPr id="17" name="Text Placeholder 9">
            <a:extLst>
              <a:ext uri="{FF2B5EF4-FFF2-40B4-BE49-F238E27FC236}">
                <a16:creationId xmlns:a16="http://schemas.microsoft.com/office/drawing/2014/main" id="{EE90CEF6-66AC-79B8-C754-A3F766664A43}"/>
              </a:ext>
            </a:extLst>
          </p:cNvPr>
          <p:cNvSpPr>
            <a:spLocks noGrp="1"/>
          </p:cNvSpPr>
          <p:nvPr>
            <p:ph type="body" sz="quarter" idx="11" hasCustomPrompt="1"/>
          </p:nvPr>
        </p:nvSpPr>
        <p:spPr>
          <a:xfrm>
            <a:off x="774402" y="931209"/>
            <a:ext cx="10655598" cy="198987"/>
          </a:xfrm>
          <a:prstGeom prst="rect">
            <a:avLst/>
          </a:prstGeom>
        </p:spPr>
        <p:txBody>
          <a:bodyPr/>
          <a:lstStyle>
            <a:lvl1pPr marL="0" indent="0" algn="ctr">
              <a:lnSpc>
                <a:spcPct val="100000"/>
              </a:lnSpc>
              <a:buNone/>
              <a:defRPr sz="1400" b="0" i="0" cap="all" spc="200" baseline="0">
                <a:solidFill>
                  <a:schemeClr val="tx2"/>
                </a:solidFill>
                <a:latin typeface="Roboto Medium" panose="02000000000000000000" pitchFamily="2" charset="0"/>
                <a:ea typeface="Roboto Medium" panose="02000000000000000000" pitchFamily="2" charset="0"/>
              </a:defRPr>
            </a:lvl1pPr>
          </a:lstStyle>
          <a:p>
            <a:pPr lvl="0"/>
            <a:r>
              <a:rPr lang="en-US"/>
              <a:t>SUBHEAD GOES HERE</a:t>
            </a:r>
          </a:p>
        </p:txBody>
      </p:sp>
      <p:sp>
        <p:nvSpPr>
          <p:cNvPr id="5" name="Text Placeholder 3">
            <a:extLst>
              <a:ext uri="{FF2B5EF4-FFF2-40B4-BE49-F238E27FC236}">
                <a16:creationId xmlns:a16="http://schemas.microsoft.com/office/drawing/2014/main" id="{0B64BE30-6AE1-887F-2DB8-28DC7C35E4A6}"/>
              </a:ext>
            </a:extLst>
          </p:cNvPr>
          <p:cNvSpPr>
            <a:spLocks noGrp="1"/>
          </p:cNvSpPr>
          <p:nvPr>
            <p:ph type="body" sz="quarter" idx="14" hasCustomPrompt="1"/>
          </p:nvPr>
        </p:nvSpPr>
        <p:spPr>
          <a:xfrm>
            <a:off x="1848611" y="2122997"/>
            <a:ext cx="8494776" cy="3610942"/>
          </a:xfrm>
          <a:prstGeom prst="rect">
            <a:avLst/>
          </a:prstGeom>
        </p:spPr>
        <p:txBody>
          <a:bodyPr numCol="1"/>
          <a:lstStyle>
            <a:lvl1pPr marL="342900" indent="-342900">
              <a:lnSpc>
                <a:spcPts val="2400"/>
              </a:lnSpc>
              <a:spcBef>
                <a:spcPts val="1200"/>
              </a:spcBef>
              <a:buFont typeface="Arial" panose="020B0604020202020204" pitchFamily="34" charset="0"/>
              <a:buChar char="•"/>
              <a:defRPr sz="1800"/>
            </a:lvl1pPr>
            <a:lvl2pPr marL="800100" indent="-342900">
              <a:buFont typeface="Courier New" panose="02070309020205020404" pitchFamily="49" charset="0"/>
              <a:buChar char="o"/>
              <a:defRPr/>
            </a:lvl2pPr>
            <a:lvl3pPr marL="1257300" indent="-342900">
              <a:buFont typeface="Wingdings" panose="05000000000000000000" pitchFamily="2" charset="2"/>
              <a:buChar char="§"/>
              <a:defRPr/>
            </a:lvl3pPr>
            <a:lvl4pPr marL="1714500" indent="-342900">
              <a:buFont typeface="+mj-lt"/>
              <a:buAutoNum type="arabicPeriod"/>
              <a:defRPr/>
            </a:lvl4pPr>
          </a:lstStyle>
          <a:p>
            <a:pPr lvl="0"/>
            <a:r>
              <a:rPr lang="en-US"/>
              <a:t>Place in your content here. When pasting in content, please use the “Use Destination Theme” or “Keep Text Only” options to ensure the text matches this template’s styles.</a:t>
            </a:r>
          </a:p>
          <a:p>
            <a:r>
              <a:rPr lang="en-US"/>
              <a:t>You can edit the location and size of text boxes to best fit the length of your content. Be sure to center the content in this space for the best aesthetics. </a:t>
            </a:r>
          </a:p>
          <a:p>
            <a:pPr lvl="0"/>
            <a:r>
              <a:rPr lang="en-US"/>
              <a:t>Keep content text to </a:t>
            </a:r>
            <a:r>
              <a:rPr lang="en-US" b="1"/>
              <a:t>no smaller than 18pt</a:t>
            </a:r>
            <a:r>
              <a:rPr lang="en-US"/>
              <a:t>. </a:t>
            </a:r>
          </a:p>
          <a:p>
            <a:pPr lvl="0"/>
            <a:r>
              <a:rPr lang="en-US"/>
              <a:t>Keep supporting text (captions) </a:t>
            </a:r>
            <a:r>
              <a:rPr lang="en-US" b="1"/>
              <a:t>no smaller than 14pt</a:t>
            </a:r>
            <a:r>
              <a:rPr lang="en-US"/>
              <a:t>. </a:t>
            </a:r>
          </a:p>
          <a:p>
            <a:pPr lvl="0"/>
            <a:r>
              <a:rPr lang="en-US"/>
              <a:t>You can include bulleted or numbered lists like this one.</a:t>
            </a:r>
          </a:p>
          <a:p>
            <a:pPr lvl="1"/>
            <a:r>
              <a:rPr lang="en-US"/>
              <a:t>Second level</a:t>
            </a:r>
          </a:p>
          <a:p>
            <a:pPr lvl="2"/>
            <a:r>
              <a:rPr lang="en-US"/>
              <a:t>Third level</a:t>
            </a:r>
          </a:p>
        </p:txBody>
      </p:sp>
    </p:spTree>
    <p:extLst>
      <p:ext uri="{BB962C8B-B14F-4D97-AF65-F5344CB8AC3E}">
        <p14:creationId xmlns:p14="http://schemas.microsoft.com/office/powerpoint/2010/main" val="9208354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9E22D-06E4-4B59-85D8-4D4A90F7F3D2}"/>
              </a:ext>
            </a:extLst>
          </p:cNvPr>
          <p:cNvSpPr>
            <a:spLocks noGrp="1"/>
          </p:cNvSpPr>
          <p:nvPr>
            <p:ph type="title"/>
          </p:nvPr>
        </p:nvSpPr>
        <p:spPr>
          <a:xfrm>
            <a:off x="838200" y="365125"/>
            <a:ext cx="10515600" cy="1325563"/>
          </a:xfrm>
          <a:prstGeom prst="rect">
            <a:avLst/>
          </a:prstGeom>
        </p:spPr>
        <p:txBody>
          <a:bodyPr vert="horz" wrap="square" lIns="0" tIns="0" rIns="0" bIns="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AD19CEB7-33F4-4645-8E3E-8D3CC6536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A96C1D9-153B-45BB-B5DE-7579A53756C5}" type="datetimeFigureOut">
              <a:rPr lang="en-US" smtClean="0"/>
              <a:pPr/>
              <a:t>6/12/2026</a:t>
            </a:fld>
            <a:endParaRPr lang="en-US" dirty="0"/>
          </a:p>
        </p:txBody>
      </p:sp>
      <p:sp>
        <p:nvSpPr>
          <p:cNvPr id="5" name="Footer Placeholder 4">
            <a:extLst>
              <a:ext uri="{FF2B5EF4-FFF2-40B4-BE49-F238E27FC236}">
                <a16:creationId xmlns:a16="http://schemas.microsoft.com/office/drawing/2014/main" id="{D86E5BBB-F0DC-4236-B557-BBC972B56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02BC573-5124-4BE4-9F53-54FD46317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FC2952A-0647-46EA-8310-EDCEE27AFBD9}" type="slidenum">
              <a:rPr lang="en-US" smtClean="0"/>
              <a:pPr/>
              <a:t>‹#›</a:t>
            </a:fld>
            <a:endParaRPr lang="en-US" dirty="0"/>
          </a:p>
        </p:txBody>
      </p:sp>
      <p:sp>
        <p:nvSpPr>
          <p:cNvPr id="7" name="Text Placeholder 2">
            <a:extLst>
              <a:ext uri="{FF2B5EF4-FFF2-40B4-BE49-F238E27FC236}">
                <a16:creationId xmlns:a16="http://schemas.microsoft.com/office/drawing/2014/main" id="{8D9B7916-FB13-1A93-A94E-3499172505D5}"/>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0"/>
            <a:r>
              <a:rPr lang="en-US"/>
              <a:t>First level bullets</a:t>
            </a:r>
          </a:p>
          <a:p>
            <a:pPr lvl="1"/>
            <a:r>
              <a:rPr lang="en-US"/>
              <a:t>Second level bullets</a:t>
            </a:r>
          </a:p>
          <a:p>
            <a:pPr lvl="2"/>
            <a:r>
              <a:rPr lang="en-US"/>
              <a:t>Third level </a:t>
            </a:r>
          </a:p>
          <a:p>
            <a:pPr lvl="3"/>
            <a:r>
              <a:rPr lang="en-US"/>
              <a:t>Fourth level</a:t>
            </a:r>
          </a:p>
          <a:p>
            <a:pPr lvl="0"/>
            <a:endParaRPr lang="en-US"/>
          </a:p>
        </p:txBody>
      </p:sp>
    </p:spTree>
    <p:extLst>
      <p:ext uri="{BB962C8B-B14F-4D97-AF65-F5344CB8AC3E}">
        <p14:creationId xmlns:p14="http://schemas.microsoft.com/office/powerpoint/2010/main" val="4168118617"/>
      </p:ext>
    </p:extLst>
  </p:cSld>
  <p:clrMap bg1="lt1" tx1="dk1" bg2="lt2" tx2="dk2" accent1="accent1" accent2="accent2" accent3="accent3" accent4="accent4" accent5="accent5" accent6="accent6" hlink="hlink" folHlink="folHlink"/>
  <p:sldLayoutIdLst>
    <p:sldLayoutId id="2147483751" r:id="rId1"/>
    <p:sldLayoutId id="2147483706" r:id="rId2"/>
    <p:sldLayoutId id="2147483752" r:id="rId3"/>
    <p:sldLayoutId id="2147483743" r:id="rId4"/>
    <p:sldLayoutId id="2147483746" r:id="rId5"/>
    <p:sldLayoutId id="2147483748" r:id="rId6"/>
    <p:sldLayoutId id="2147483740" r:id="rId7"/>
    <p:sldLayoutId id="2147483745" r:id="rId8"/>
    <p:sldLayoutId id="2147483738" r:id="rId9"/>
    <p:sldLayoutId id="2147483742" r:id="rId10"/>
    <p:sldLayoutId id="2147483736" r:id="rId11"/>
    <p:sldLayoutId id="2147483749" r:id="rId12"/>
    <p:sldLayoutId id="2147483750" r:id="rId13"/>
    <p:sldLayoutId id="2147483735" r:id="rId14"/>
    <p:sldLayoutId id="2147483708" r:id="rId15"/>
    <p:sldLayoutId id="2147483709" r:id="rId16"/>
    <p:sldLayoutId id="2147483711" r:id="rId17"/>
    <p:sldLayoutId id="2147483698" r:id="rId18"/>
    <p:sldLayoutId id="2147483733" r:id="rId19"/>
    <p:sldLayoutId id="2147483719" r:id="rId20"/>
    <p:sldLayoutId id="2147483710" r:id="rId21"/>
    <p:sldLayoutId id="2147483715" r:id="rId22"/>
    <p:sldLayoutId id="2147483721" r:id="rId23"/>
    <p:sldLayoutId id="2147483714" r:id="rId24"/>
    <p:sldLayoutId id="2147483720" r:id="rId25"/>
    <p:sldLayoutId id="2147483716" r:id="rId26"/>
    <p:sldLayoutId id="2147483722" r:id="rId27"/>
    <p:sldLayoutId id="2147483717" r:id="rId28"/>
    <p:sldLayoutId id="2147483718" r:id="rId29"/>
    <p:sldLayoutId id="2147483744" r:id="rId30"/>
    <p:sldLayoutId id="2147483753" r:id="rId31"/>
    <p:sldLayoutId id="2147483754" r:id="rId32"/>
    <p:sldLayoutId id="2147483755" r:id="rId33"/>
    <p:sldLayoutId id="2147483756" r:id="rId34"/>
    <p:sldLayoutId id="2147483758" r:id="rId35"/>
    <p:sldLayoutId id="2147483761" r:id="rId36"/>
    <p:sldLayoutId id="2147483762" r:id="rId37"/>
  </p:sldLayoutIdLst>
  <p:txStyles>
    <p:titleStyle>
      <a:lvl1pPr algn="l" defTabSz="914400" rtl="0" eaLnBrk="1" latinLnBrk="0" hangingPunct="1">
        <a:lnSpc>
          <a:spcPct val="90000"/>
        </a:lnSpc>
        <a:spcBef>
          <a:spcPct val="0"/>
        </a:spcBef>
        <a:buNone/>
        <a:defRPr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image" Target="../media/image26.jpg"/><Relationship Id="rId1" Type="http://schemas.openxmlformats.org/officeDocument/2006/relationships/slideLayout" Target="../slideLayouts/slideLayout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39C2E110-CDAC-3E43-9DC3-3B770DB239E6}"/>
              </a:ext>
            </a:extLst>
          </p:cNvPr>
          <p:cNvSpPr>
            <a:spLocks noGrp="1"/>
          </p:cNvSpPr>
          <p:nvPr>
            <p:ph type="title"/>
          </p:nvPr>
        </p:nvSpPr>
        <p:spPr>
          <a:xfrm>
            <a:off x="553546" y="2495488"/>
            <a:ext cx="5764713" cy="2263778"/>
          </a:xfrm>
        </p:spPr>
        <p:txBody>
          <a:bodyPr>
            <a:noAutofit/>
          </a:bodyPr>
          <a:lstStyle/>
          <a:p>
            <a:r>
              <a:rPr lang="en-US" sz="4000" dirty="0"/>
              <a:t>A Risk-Based Approach to Selecting Chemical PPE</a:t>
            </a:r>
          </a:p>
        </p:txBody>
      </p:sp>
      <p:sp>
        <p:nvSpPr>
          <p:cNvPr id="26" name="Text Placeholder 25">
            <a:extLst>
              <a:ext uri="{FF2B5EF4-FFF2-40B4-BE49-F238E27FC236}">
                <a16:creationId xmlns:a16="http://schemas.microsoft.com/office/drawing/2014/main" id="{14866AF5-5555-A752-9549-FD2B22023E2A}"/>
              </a:ext>
            </a:extLst>
          </p:cNvPr>
          <p:cNvSpPr>
            <a:spLocks noGrp="1"/>
          </p:cNvSpPr>
          <p:nvPr>
            <p:ph type="body" sz="quarter" idx="12"/>
          </p:nvPr>
        </p:nvSpPr>
        <p:spPr>
          <a:xfrm>
            <a:off x="651721" y="2495488"/>
            <a:ext cx="5666538" cy="277780"/>
          </a:xfrm>
        </p:spPr>
        <p:txBody>
          <a:bodyPr vert="horz" lIns="0" tIns="0" rIns="0" bIns="0" rtlCol="0" anchor="t">
            <a:noAutofit/>
          </a:bodyPr>
          <a:lstStyle/>
          <a:p>
            <a:r>
              <a:rPr lang="en-US" b="1" dirty="0"/>
              <a:t>Ensuring Responder Safety</a:t>
            </a:r>
          </a:p>
        </p:txBody>
      </p:sp>
      <p:pic>
        <p:nvPicPr>
          <p:cNvPr id="4" name="Picture Placeholder 3">
            <a:extLst>
              <a:ext uri="{FF2B5EF4-FFF2-40B4-BE49-F238E27FC236}">
                <a16:creationId xmlns:a16="http://schemas.microsoft.com/office/drawing/2014/main" id="{C5479DC1-AC78-B699-BA98-C5E4CEBDD76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424" r="17424"/>
          <a:stretch/>
        </p:blipFill>
        <p:spPr>
          <a:custGeom>
            <a:avLst/>
            <a:gdLst>
              <a:gd name="connsiteX0" fmla="*/ 0 w 5824654"/>
              <a:gd name="connsiteY0" fmla="*/ 0 h 5958478"/>
              <a:gd name="connsiteX1" fmla="*/ 5824654 w 5824654"/>
              <a:gd name="connsiteY1" fmla="*/ 0 h 5958478"/>
              <a:gd name="connsiteX2" fmla="*/ 5824654 w 5824654"/>
              <a:gd name="connsiteY2" fmla="*/ 5958478 h 5958478"/>
              <a:gd name="connsiteX3" fmla="*/ 275623 w 5824654"/>
              <a:gd name="connsiteY3" fmla="*/ 5958478 h 5958478"/>
              <a:gd name="connsiteX4" fmla="*/ 0 w 5824654"/>
              <a:gd name="connsiteY4" fmla="*/ 5682855 h 59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654" h="5958478">
                <a:moveTo>
                  <a:pt x="0" y="0"/>
                </a:moveTo>
                <a:lnTo>
                  <a:pt x="5824654" y="0"/>
                </a:lnTo>
                <a:lnTo>
                  <a:pt x="5824654" y="5958478"/>
                </a:lnTo>
                <a:lnTo>
                  <a:pt x="275623" y="5958478"/>
                </a:lnTo>
                <a:cubicBezTo>
                  <a:pt x="123401" y="5958478"/>
                  <a:pt x="0" y="5835077"/>
                  <a:pt x="0" y="5682855"/>
                </a:cubicBezTo>
                <a:close/>
              </a:path>
            </a:pathLst>
          </a:custGeom>
          <a:pattFill prst="pct5">
            <a:fgClr>
              <a:srgbClr val="0056BD"/>
            </a:fgClr>
            <a:bgClr>
              <a:srgbClr val="FFFFFF"/>
            </a:bgClr>
          </a:pattFill>
        </p:spPr>
      </p:pic>
      <p:pic>
        <p:nvPicPr>
          <p:cNvPr id="3" name="Picture Placeholder 2">
            <a:extLst>
              <a:ext uri="{FF2B5EF4-FFF2-40B4-BE49-F238E27FC236}">
                <a16:creationId xmlns:a16="http://schemas.microsoft.com/office/drawing/2014/main" id="{412232DC-95CC-0302-6F6D-F5851F80FE9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45" b="145"/>
          <a:stretch>
            <a:fillRect/>
          </a:stretch>
        </p:blipFill>
        <p:spPr>
          <a:xfrm>
            <a:off x="602633" y="5314958"/>
            <a:ext cx="1019937" cy="1019937"/>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rgbClr val="0056BD"/>
            </a:fgClr>
            <a:bgClr>
              <a:srgbClr val="FFFFFF"/>
            </a:bgClr>
          </a:pattFill>
        </p:spPr>
      </p:pic>
      <p:sp>
        <p:nvSpPr>
          <p:cNvPr id="9" name="Text Placeholder 26">
            <a:extLst>
              <a:ext uri="{FF2B5EF4-FFF2-40B4-BE49-F238E27FC236}">
                <a16:creationId xmlns:a16="http://schemas.microsoft.com/office/drawing/2014/main" id="{CF5929C2-3EA4-942A-9E5F-93887F8EC026}"/>
              </a:ext>
            </a:extLst>
          </p:cNvPr>
          <p:cNvSpPr>
            <a:spLocks noGrp="1"/>
          </p:cNvSpPr>
          <p:nvPr>
            <p:ph type="body" sz="quarter" idx="13"/>
          </p:nvPr>
        </p:nvSpPr>
        <p:spPr>
          <a:xfrm>
            <a:off x="1723242" y="5314958"/>
            <a:ext cx="4033464" cy="273197"/>
          </a:xfrm>
        </p:spPr>
        <p:txBody>
          <a:bodyPr/>
          <a:lstStyle/>
          <a:p>
            <a:r>
              <a:rPr lang="en-US" dirty="0"/>
              <a:t>Selcen Kilinc-Balci, PhD</a:t>
            </a:r>
          </a:p>
        </p:txBody>
      </p:sp>
      <p:sp>
        <p:nvSpPr>
          <p:cNvPr id="10" name="Text Placeholder 27">
            <a:extLst>
              <a:ext uri="{FF2B5EF4-FFF2-40B4-BE49-F238E27FC236}">
                <a16:creationId xmlns:a16="http://schemas.microsoft.com/office/drawing/2014/main" id="{F7FD52E8-F2AE-F023-0A61-0BFA9A5952F4}"/>
              </a:ext>
            </a:extLst>
          </p:cNvPr>
          <p:cNvSpPr>
            <a:spLocks noGrp="1"/>
          </p:cNvSpPr>
          <p:nvPr>
            <p:ph type="body" sz="quarter" idx="14"/>
          </p:nvPr>
        </p:nvSpPr>
        <p:spPr>
          <a:xfrm>
            <a:off x="1733519" y="5690214"/>
            <a:ext cx="4030684" cy="937504"/>
          </a:xfrm>
        </p:spPr>
        <p:txBody>
          <a:bodyPr/>
          <a:lstStyle/>
          <a:p>
            <a:r>
              <a:rPr lang="en-US" sz="1200" i="1" dirty="0"/>
              <a:t>Sr. Service Fellow</a:t>
            </a:r>
            <a:endParaRPr lang="en-US" sz="1200" dirty="0"/>
          </a:p>
          <a:p>
            <a:r>
              <a:rPr lang="en-US" sz="1200" dirty="0"/>
              <a:t>National Personal Protective Technology Laboratory</a:t>
            </a:r>
          </a:p>
          <a:p>
            <a:r>
              <a:rPr lang="en-US" sz="1200" dirty="0"/>
              <a:t>National Institute for Occupational Safety and Health</a:t>
            </a:r>
          </a:p>
          <a:p>
            <a:r>
              <a:rPr lang="en-US" sz="1200"/>
              <a:t>June 23-24, </a:t>
            </a:r>
            <a:r>
              <a:rPr lang="en-US" sz="1200" dirty="0"/>
              <a:t>2026</a:t>
            </a:r>
          </a:p>
        </p:txBody>
      </p:sp>
      <p:sp>
        <p:nvSpPr>
          <p:cNvPr id="2" name="TextBox 1">
            <a:extLst>
              <a:ext uri="{FF2B5EF4-FFF2-40B4-BE49-F238E27FC236}">
                <a16:creationId xmlns:a16="http://schemas.microsoft.com/office/drawing/2014/main" id="{28D8CE38-376E-94E7-C1EC-F021A4A62888}"/>
              </a:ext>
            </a:extLst>
          </p:cNvPr>
          <p:cNvSpPr txBox="1"/>
          <p:nvPr/>
        </p:nvSpPr>
        <p:spPr>
          <a:xfrm>
            <a:off x="10269414" y="6157260"/>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53318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4F44C-9D9B-0F2B-B098-FA916FDB14CE}"/>
              </a:ext>
            </a:extLst>
          </p:cNvPr>
          <p:cNvSpPr>
            <a:spLocks noGrp="1"/>
          </p:cNvSpPr>
          <p:nvPr>
            <p:ph type="title"/>
          </p:nvPr>
        </p:nvSpPr>
        <p:spPr>
          <a:xfrm>
            <a:off x="618399" y="950976"/>
            <a:ext cx="6115956" cy="1197864"/>
          </a:xfrm>
        </p:spPr>
        <p:txBody>
          <a:bodyPr wrap="square" anchor="t">
            <a:normAutofit/>
          </a:bodyPr>
          <a:lstStyle/>
          <a:p>
            <a:r>
              <a:rPr lang="en-US" dirty="0"/>
              <a:t>Reading the Label under NFPA 1990</a:t>
            </a:r>
          </a:p>
        </p:txBody>
      </p:sp>
      <p:pic>
        <p:nvPicPr>
          <p:cNvPr id="9" name="Picture Placeholder 8">
            <a:extLst>
              <a:ext uri="{FF2B5EF4-FFF2-40B4-BE49-F238E27FC236}">
                <a16:creationId xmlns:a16="http://schemas.microsoft.com/office/drawing/2014/main" id="{A3B31A5E-61F9-335B-0A59-8E896E09007C}"/>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1839" r="21839"/>
          <a:stretch/>
        </p:blipFill>
        <p:spPr>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4">
              <a:alphaModFix amt="70000"/>
            </a:blip>
            <a:stretch>
              <a:fillRect/>
            </a:stretch>
          </a:blipFill>
        </p:spPr>
      </p:pic>
      <p:graphicFrame>
        <p:nvGraphicFramePr>
          <p:cNvPr id="5" name="Table 4">
            <a:extLst>
              <a:ext uri="{FF2B5EF4-FFF2-40B4-BE49-F238E27FC236}">
                <a16:creationId xmlns:a16="http://schemas.microsoft.com/office/drawing/2014/main" id="{119EF54A-919B-303D-2EB2-7B48125715C4}"/>
              </a:ext>
            </a:extLst>
          </p:cNvPr>
          <p:cNvGraphicFramePr>
            <a:graphicFrameLocks noGrp="1"/>
          </p:cNvGraphicFramePr>
          <p:nvPr>
            <p:extLst>
              <p:ext uri="{D42A27DB-BD31-4B8C-83A1-F6EECF244321}">
                <p14:modId xmlns:p14="http://schemas.microsoft.com/office/powerpoint/2010/main" val="710385191"/>
              </p:ext>
            </p:extLst>
          </p:nvPr>
        </p:nvGraphicFramePr>
        <p:xfrm>
          <a:off x="5612921" y="1735674"/>
          <a:ext cx="5960679" cy="4684239"/>
        </p:xfrm>
        <a:graphic>
          <a:graphicData uri="http://schemas.openxmlformats.org/drawingml/2006/table">
            <a:tbl>
              <a:tblPr firstRow="1" bandRow="1">
                <a:tableStyleId>{5C22544A-7EE6-4342-B048-85BDC9FD1C3A}</a:tableStyleId>
              </a:tblPr>
              <a:tblGrid>
                <a:gridCol w="1986893">
                  <a:extLst>
                    <a:ext uri="{9D8B030D-6E8A-4147-A177-3AD203B41FA5}">
                      <a16:colId xmlns:a16="http://schemas.microsoft.com/office/drawing/2014/main" val="722038062"/>
                    </a:ext>
                  </a:extLst>
                </a:gridCol>
                <a:gridCol w="1986893">
                  <a:extLst>
                    <a:ext uri="{9D8B030D-6E8A-4147-A177-3AD203B41FA5}">
                      <a16:colId xmlns:a16="http://schemas.microsoft.com/office/drawing/2014/main" val="2191027590"/>
                    </a:ext>
                  </a:extLst>
                </a:gridCol>
                <a:gridCol w="1986893">
                  <a:extLst>
                    <a:ext uri="{9D8B030D-6E8A-4147-A177-3AD203B41FA5}">
                      <a16:colId xmlns:a16="http://schemas.microsoft.com/office/drawing/2014/main" val="2900011182"/>
                    </a:ext>
                  </a:extLst>
                </a:gridCol>
              </a:tblGrid>
              <a:tr h="1017752">
                <a:tc>
                  <a:txBody>
                    <a:bodyPr/>
                    <a:lstStyle/>
                    <a:p>
                      <a:pPr algn="l" fontAlgn="t">
                        <a:buNone/>
                      </a:pPr>
                      <a:r>
                        <a:rPr lang="en-US" sz="2400" b="1" kern="1200" dirty="0">
                          <a:solidFill>
                            <a:schemeClr val="lt1"/>
                          </a:solidFill>
                          <a:latin typeface="+mj-lt"/>
                          <a:ea typeface="+mn-ea"/>
                          <a:cs typeface="+mn-cs"/>
                        </a:rPr>
                        <a:t>Label Component</a:t>
                      </a:r>
                    </a:p>
                  </a:txBody>
                  <a:tcPr marL="43543" marR="43543" marT="43543" marB="43543" anchor="ctr"/>
                </a:tc>
                <a:tc>
                  <a:txBody>
                    <a:bodyPr/>
                    <a:lstStyle/>
                    <a:p>
                      <a:pPr algn="l" fontAlgn="t">
                        <a:buNone/>
                      </a:pPr>
                      <a:r>
                        <a:rPr lang="en-US" sz="2400" b="1" kern="1200" dirty="0">
                          <a:solidFill>
                            <a:schemeClr val="lt1"/>
                          </a:solidFill>
                          <a:latin typeface="+mj-lt"/>
                          <a:ea typeface="+mn-ea"/>
                          <a:cs typeface="+mn-cs"/>
                        </a:rPr>
                        <a:t>What to Verify</a:t>
                      </a:r>
                    </a:p>
                  </a:txBody>
                  <a:tcPr marL="43543" marR="43543" marT="43543" marB="43543" anchor="ctr"/>
                </a:tc>
                <a:tc>
                  <a:txBody>
                    <a:bodyPr/>
                    <a:lstStyle/>
                    <a:p>
                      <a:pPr algn="l" fontAlgn="t">
                        <a:buNone/>
                      </a:pPr>
                      <a:r>
                        <a:rPr lang="en-US" sz="2400" b="1" kern="1200" dirty="0">
                          <a:solidFill>
                            <a:schemeClr val="lt1"/>
                          </a:solidFill>
                          <a:latin typeface="+mj-lt"/>
                          <a:ea typeface="+mn-ea"/>
                          <a:cs typeface="+mn-cs"/>
                        </a:rPr>
                        <a:t>Limitation</a:t>
                      </a:r>
                    </a:p>
                  </a:txBody>
                  <a:tcPr marL="43543" marR="43543" marT="43543" marB="43543" anchor="ctr"/>
                </a:tc>
                <a:extLst>
                  <a:ext uri="{0D108BD9-81ED-4DB2-BD59-A6C34878D82A}">
                    <a16:rowId xmlns:a16="http://schemas.microsoft.com/office/drawing/2014/main" val="871559550"/>
                  </a:ext>
                </a:extLst>
              </a:tr>
              <a:tr h="972495">
                <a:tc>
                  <a:txBody>
                    <a:bodyPr/>
                    <a:lstStyle/>
                    <a:p>
                      <a:pPr algn="l" fontAlgn="t">
                        <a:buNone/>
                      </a:pPr>
                      <a:r>
                        <a:rPr lang="en-US" sz="1400" kern="1200" dirty="0">
                          <a:solidFill>
                            <a:schemeClr val="dk1"/>
                          </a:solidFill>
                          <a:latin typeface="+mn-lt"/>
                          <a:ea typeface="+mn-ea"/>
                          <a:cs typeface="+mn-cs"/>
                        </a:rPr>
                        <a:t>Certification Mark</a:t>
                      </a:r>
                    </a:p>
                  </a:txBody>
                  <a:tcPr marL="43543" marR="43543" marT="43543" marB="43543" anchor="ctr"/>
                </a:tc>
                <a:tc>
                  <a:txBody>
                    <a:bodyPr/>
                    <a:lstStyle/>
                    <a:p>
                      <a:pPr algn="l" fontAlgn="t">
                        <a:buNone/>
                      </a:pPr>
                      <a:r>
                        <a:rPr lang="en-US" sz="1400" kern="1200" dirty="0">
                          <a:solidFill>
                            <a:schemeClr val="dk1"/>
                          </a:solidFill>
                          <a:latin typeface="+mn-lt"/>
                          <a:ea typeface="+mn-ea"/>
                          <a:cs typeface="+mn-cs"/>
                        </a:rPr>
                        <a:t>Third-party lab logo (e.g., UL, SEI)</a:t>
                      </a:r>
                    </a:p>
                  </a:txBody>
                  <a:tcPr marL="43543" marR="43543" marT="43543" marB="43543" anchor="ctr"/>
                </a:tc>
                <a:tc>
                  <a:txBody>
                    <a:bodyPr/>
                    <a:lstStyle/>
                    <a:p>
                      <a:pPr algn="l" fontAlgn="t">
                        <a:buNone/>
                      </a:pPr>
                      <a:r>
                        <a:rPr lang="en-US" sz="1400" kern="1200" dirty="0">
                          <a:solidFill>
                            <a:schemeClr val="dk1"/>
                          </a:solidFill>
                          <a:latin typeface="+mn-lt"/>
                          <a:ea typeface="+mn-ea"/>
                          <a:cs typeface="+mn-cs"/>
                        </a:rPr>
                        <a:t>Self-certification by a manufacturer is invalid.</a:t>
                      </a:r>
                    </a:p>
                  </a:txBody>
                  <a:tcPr marL="43543" marR="43543" marT="43543" marB="43543" anchor="ctr"/>
                </a:tc>
                <a:extLst>
                  <a:ext uri="{0D108BD9-81ED-4DB2-BD59-A6C34878D82A}">
                    <a16:rowId xmlns:a16="http://schemas.microsoft.com/office/drawing/2014/main" val="3816422523"/>
                  </a:ext>
                </a:extLst>
              </a:tr>
              <a:tr h="1113386">
                <a:tc>
                  <a:txBody>
                    <a:bodyPr/>
                    <a:lstStyle/>
                    <a:p>
                      <a:pPr algn="l" fontAlgn="t">
                        <a:buNone/>
                      </a:pPr>
                      <a:r>
                        <a:rPr lang="en-US" sz="1400" kern="1200" dirty="0">
                          <a:solidFill>
                            <a:schemeClr val="dk1"/>
                          </a:solidFill>
                          <a:latin typeface="+mn-lt"/>
                          <a:ea typeface="+mn-ea"/>
                          <a:cs typeface="+mn-cs"/>
                        </a:rPr>
                        <a:t>Specific Designation</a:t>
                      </a:r>
                    </a:p>
                  </a:txBody>
                  <a:tcPr marL="43543" marR="43543" marT="43543" marB="43543" anchor="ctr"/>
                </a:tc>
                <a:tc>
                  <a:txBody>
                    <a:bodyPr/>
                    <a:lstStyle/>
                    <a:p>
                      <a:pPr algn="l" fontAlgn="t">
                        <a:buNone/>
                      </a:pPr>
                      <a:r>
                        <a:rPr lang="en-US" sz="1400" kern="1200" dirty="0">
                          <a:solidFill>
                            <a:schemeClr val="dk1"/>
                          </a:solidFill>
                          <a:latin typeface="+mn-lt"/>
                          <a:ea typeface="+mn-ea"/>
                          <a:cs typeface="+mn-cs"/>
                        </a:rPr>
                        <a:t>Must state the specific protection level (e.g., Vapor-Protective)</a:t>
                      </a:r>
                    </a:p>
                  </a:txBody>
                  <a:tcPr marL="43543" marR="43543" marT="43543" marB="43543" anchor="ctr"/>
                </a:tc>
                <a:tc>
                  <a:txBody>
                    <a:bodyPr/>
                    <a:lstStyle/>
                    <a:p>
                      <a:pPr algn="l" fontAlgn="t">
                        <a:buNone/>
                      </a:pPr>
                      <a:r>
                        <a:rPr lang="en-US" sz="1400" kern="1200" dirty="0">
                          <a:solidFill>
                            <a:schemeClr val="dk1"/>
                          </a:solidFill>
                          <a:latin typeface="+mn-lt"/>
                          <a:ea typeface="+mn-ea"/>
                          <a:cs typeface="+mn-cs"/>
                        </a:rPr>
                        <a:t>Do not assume all NFPA 1990 suits offer gas-tight protection.</a:t>
                      </a:r>
                    </a:p>
                  </a:txBody>
                  <a:tcPr marL="43543" marR="43543" marT="43543" marB="43543" anchor="ctr"/>
                </a:tc>
                <a:extLst>
                  <a:ext uri="{0D108BD9-81ED-4DB2-BD59-A6C34878D82A}">
                    <a16:rowId xmlns:a16="http://schemas.microsoft.com/office/drawing/2014/main" val="1009756051"/>
                  </a:ext>
                </a:extLst>
              </a:tr>
              <a:tr h="1365961">
                <a:tc>
                  <a:txBody>
                    <a:bodyPr/>
                    <a:lstStyle/>
                    <a:p>
                      <a:pPr algn="l" fontAlgn="t">
                        <a:buNone/>
                      </a:pPr>
                      <a:r>
                        <a:rPr lang="en-US" sz="1400" kern="1200">
                          <a:solidFill>
                            <a:schemeClr val="dk1"/>
                          </a:solidFill>
                          <a:latin typeface="+mn-lt"/>
                          <a:ea typeface="+mn-ea"/>
                          <a:cs typeface="+mn-cs"/>
                        </a:rPr>
                        <a:t>Component Matrix</a:t>
                      </a:r>
                    </a:p>
                  </a:txBody>
                  <a:tcPr marL="43543" marR="43543" marT="43543" marB="43543" anchor="ctr"/>
                </a:tc>
                <a:tc>
                  <a:txBody>
                    <a:bodyPr/>
                    <a:lstStyle/>
                    <a:p>
                      <a:pPr algn="l" fontAlgn="t">
                        <a:buNone/>
                      </a:pPr>
                      <a:r>
                        <a:rPr lang="en-US" sz="1400" kern="1200">
                          <a:solidFill>
                            <a:schemeClr val="dk1"/>
                          </a:solidFill>
                          <a:latin typeface="+mn-lt"/>
                          <a:ea typeface="+mn-ea"/>
                          <a:cs typeface="+mn-cs"/>
                        </a:rPr>
                        <a:t>Lists exact gloves, boots, and respirators tested with the suit.</a:t>
                      </a:r>
                    </a:p>
                  </a:txBody>
                  <a:tcPr marL="43543" marR="43543" marT="43543" marB="43543" anchor="ctr"/>
                </a:tc>
                <a:tc>
                  <a:txBody>
                    <a:bodyPr/>
                    <a:lstStyle/>
                    <a:p>
                      <a:pPr algn="l" fontAlgn="t">
                        <a:buNone/>
                      </a:pPr>
                      <a:r>
                        <a:rPr lang="en-US" sz="1400" dirty="0"/>
                        <a:t>Substituting unlisted components means the ensemble is no longer the exact certified/tested configuration. Consult manufacturer.</a:t>
                      </a:r>
                      <a:endParaRPr lang="en-US" sz="1400" kern="1200" dirty="0">
                        <a:solidFill>
                          <a:schemeClr val="dk1"/>
                        </a:solidFill>
                        <a:latin typeface="+mn-lt"/>
                        <a:ea typeface="+mn-ea"/>
                        <a:cs typeface="+mn-cs"/>
                      </a:endParaRPr>
                    </a:p>
                  </a:txBody>
                  <a:tcPr marL="43543" marR="43543" marT="43543" marB="43543" anchor="ctr"/>
                </a:tc>
                <a:extLst>
                  <a:ext uri="{0D108BD9-81ED-4DB2-BD59-A6C34878D82A}">
                    <a16:rowId xmlns:a16="http://schemas.microsoft.com/office/drawing/2014/main" val="2191063792"/>
                  </a:ext>
                </a:extLst>
              </a:tr>
            </a:tbl>
          </a:graphicData>
        </a:graphic>
      </p:graphicFrame>
      <p:sp>
        <p:nvSpPr>
          <p:cNvPr id="2" name="TextBox 1">
            <a:extLst>
              <a:ext uri="{FF2B5EF4-FFF2-40B4-BE49-F238E27FC236}">
                <a16:creationId xmlns:a16="http://schemas.microsoft.com/office/drawing/2014/main" id="{C4FF5E81-0F99-B6BE-A020-A3F46587F3E0}"/>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363037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2A7D868-F251-D7A2-6623-5609E7B0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143" y="4565232"/>
            <a:ext cx="1104455" cy="11044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70E6F0-EF25-7BE0-8892-65A02A6412A1}"/>
              </a:ext>
            </a:extLst>
          </p:cNvPr>
          <p:cNvSpPr>
            <a:spLocks noGrp="1"/>
          </p:cNvSpPr>
          <p:nvPr>
            <p:ph type="title"/>
          </p:nvPr>
        </p:nvSpPr>
        <p:spPr>
          <a:xfrm>
            <a:off x="5999486" y="1188313"/>
            <a:ext cx="5304002" cy="645231"/>
          </a:xfrm>
        </p:spPr>
        <p:txBody>
          <a:bodyPr/>
          <a:lstStyle/>
          <a:p>
            <a:r>
              <a:rPr lang="en-US" dirty="0"/>
              <a:t>Key Aspects to Consider</a:t>
            </a:r>
          </a:p>
        </p:txBody>
      </p:sp>
      <p:sp>
        <p:nvSpPr>
          <p:cNvPr id="3" name="Text Placeholder 2">
            <a:extLst>
              <a:ext uri="{FF2B5EF4-FFF2-40B4-BE49-F238E27FC236}">
                <a16:creationId xmlns:a16="http://schemas.microsoft.com/office/drawing/2014/main" id="{CFBF181D-80DD-752B-F814-5A8873A606E9}"/>
              </a:ext>
            </a:extLst>
          </p:cNvPr>
          <p:cNvSpPr>
            <a:spLocks noGrp="1"/>
          </p:cNvSpPr>
          <p:nvPr>
            <p:ph type="body" sz="quarter" idx="11"/>
          </p:nvPr>
        </p:nvSpPr>
        <p:spPr>
          <a:xfrm>
            <a:off x="5999486" y="911557"/>
            <a:ext cx="5304002" cy="198987"/>
          </a:xfrm>
        </p:spPr>
        <p:txBody>
          <a:bodyPr/>
          <a:lstStyle/>
          <a:p>
            <a:r>
              <a:rPr lang="en-US" dirty="0"/>
              <a:t>Chemical Protective Clothing Selection</a:t>
            </a:r>
          </a:p>
        </p:txBody>
      </p:sp>
      <p:sp>
        <p:nvSpPr>
          <p:cNvPr id="4" name="Text Placeholder 3">
            <a:extLst>
              <a:ext uri="{FF2B5EF4-FFF2-40B4-BE49-F238E27FC236}">
                <a16:creationId xmlns:a16="http://schemas.microsoft.com/office/drawing/2014/main" id="{ED4B11DD-A58D-95C8-12D9-BBDE442252F1}"/>
              </a:ext>
            </a:extLst>
          </p:cNvPr>
          <p:cNvSpPr>
            <a:spLocks noGrp="1"/>
          </p:cNvSpPr>
          <p:nvPr>
            <p:ph type="body" sz="quarter" idx="14"/>
          </p:nvPr>
        </p:nvSpPr>
        <p:spPr>
          <a:xfrm>
            <a:off x="6281283" y="2083639"/>
            <a:ext cx="5304002" cy="3932370"/>
          </a:xfrm>
        </p:spPr>
        <p:txBody>
          <a:bodyPr/>
          <a:lstStyle/>
          <a:p>
            <a:pPr marL="57150" indent="0">
              <a:buNone/>
            </a:pPr>
            <a:r>
              <a:rPr lang="en-US" b="1" dirty="0"/>
              <a:t>Fabric</a:t>
            </a:r>
            <a:endParaRPr lang="en-US" dirty="0"/>
          </a:p>
          <a:p>
            <a:pPr lvl="1"/>
            <a:r>
              <a:rPr lang="en-US" dirty="0"/>
              <a:t>Primary barrier to chemicals </a:t>
            </a:r>
          </a:p>
          <a:p>
            <a:pPr lvl="1"/>
            <a:r>
              <a:rPr lang="en-US" dirty="0"/>
              <a:t>Determines resistance and breakthrough time </a:t>
            </a:r>
          </a:p>
          <a:p>
            <a:pPr marL="57150" indent="0">
              <a:buNone/>
            </a:pPr>
            <a:r>
              <a:rPr lang="en-US" b="1" dirty="0"/>
              <a:t>Seams</a:t>
            </a:r>
            <a:endParaRPr lang="en-US" dirty="0"/>
          </a:p>
          <a:p>
            <a:pPr lvl="1"/>
            <a:r>
              <a:rPr lang="en-US" dirty="0"/>
              <a:t>Common weak points </a:t>
            </a:r>
          </a:p>
          <a:p>
            <a:pPr lvl="1"/>
            <a:r>
              <a:rPr lang="en-US" dirty="0"/>
              <a:t>Must prevent leaks at junctions </a:t>
            </a:r>
          </a:p>
          <a:p>
            <a:pPr marL="57150" indent="0">
              <a:buNone/>
            </a:pPr>
            <a:r>
              <a:rPr lang="en-US" b="1" dirty="0"/>
              <a:t>Garment Design</a:t>
            </a:r>
            <a:endParaRPr lang="en-US" dirty="0"/>
          </a:p>
          <a:p>
            <a:pPr lvl="1"/>
            <a:r>
              <a:rPr lang="en-US" dirty="0"/>
              <a:t>Overall coverage and fit </a:t>
            </a:r>
          </a:p>
          <a:p>
            <a:pPr lvl="1"/>
            <a:r>
              <a:rPr lang="en-US" dirty="0"/>
              <a:t>Impacts comfort, mobility, and protection</a:t>
            </a:r>
          </a:p>
          <a:p>
            <a:endParaRPr lang="en-US" dirty="0"/>
          </a:p>
        </p:txBody>
      </p:sp>
      <p:pic>
        <p:nvPicPr>
          <p:cNvPr id="14" name="Picture Placeholder 13">
            <a:extLst>
              <a:ext uri="{FF2B5EF4-FFF2-40B4-BE49-F238E27FC236}">
                <a16:creationId xmlns:a16="http://schemas.microsoft.com/office/drawing/2014/main" id="{F4BD3BBD-D0C5-0EF3-93D9-F5F43E1CCC9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4254" r="24254"/>
          <a:stretch/>
        </p:blipFill>
        <p:spPr>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rgbClr val="0056BD"/>
            </a:fgClr>
            <a:bgClr>
              <a:srgbClr val="FFFFFF"/>
            </a:bgClr>
          </a:pattFill>
        </p:spPr>
      </p:pic>
      <p:pic>
        <p:nvPicPr>
          <p:cNvPr id="15" name="Graphic 14" descr="Alterations &amp; Tailoring outline">
            <a:extLst>
              <a:ext uri="{FF2B5EF4-FFF2-40B4-BE49-F238E27FC236}">
                <a16:creationId xmlns:a16="http://schemas.microsoft.com/office/drawing/2014/main" id="{3EA125CB-22DE-0888-575C-5AC262607BA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55844" y="3630084"/>
            <a:ext cx="835509" cy="835509"/>
          </a:xfrm>
          <a:prstGeom prst="rect">
            <a:avLst/>
          </a:prstGeom>
        </p:spPr>
      </p:pic>
      <p:sp>
        <p:nvSpPr>
          <p:cNvPr id="8" name="Rectangle: Rounded Corners 7">
            <a:extLst>
              <a:ext uri="{FF2B5EF4-FFF2-40B4-BE49-F238E27FC236}">
                <a16:creationId xmlns:a16="http://schemas.microsoft.com/office/drawing/2014/main" id="{70FF4D93-130B-0D62-6874-621E573D44AA}"/>
              </a:ext>
            </a:extLst>
          </p:cNvPr>
          <p:cNvSpPr/>
          <p:nvPr/>
        </p:nvSpPr>
        <p:spPr>
          <a:xfrm>
            <a:off x="7435970" y="5940726"/>
            <a:ext cx="4635260" cy="64985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Hazard Assessment → CPC Selection</a:t>
            </a:r>
          </a:p>
        </p:txBody>
      </p:sp>
      <p:grpSp>
        <p:nvGrpSpPr>
          <p:cNvPr id="5" name="Group 4" descr="Puzzle Piece Icon.">
            <a:extLst>
              <a:ext uri="{FF2B5EF4-FFF2-40B4-BE49-F238E27FC236}">
                <a16:creationId xmlns:a16="http://schemas.microsoft.com/office/drawing/2014/main" id="{3D3AD226-1D79-4D18-0B04-960381F7B8CA}"/>
              </a:ext>
            </a:extLst>
          </p:cNvPr>
          <p:cNvGrpSpPr/>
          <p:nvPr/>
        </p:nvGrpSpPr>
        <p:grpSpPr>
          <a:xfrm>
            <a:off x="7481980" y="6002657"/>
            <a:ext cx="546338" cy="532969"/>
            <a:chOff x="774402" y="1465351"/>
            <a:chExt cx="1250576" cy="1250575"/>
          </a:xfrm>
        </p:grpSpPr>
        <p:sp>
          <p:nvSpPr>
            <p:cNvPr id="6" name="Oval 5">
              <a:extLst>
                <a:ext uri="{FF2B5EF4-FFF2-40B4-BE49-F238E27FC236}">
                  <a16:creationId xmlns:a16="http://schemas.microsoft.com/office/drawing/2014/main" id="{0CA2DF6B-1349-FF74-F7A8-1A5EA15917C4}"/>
                </a:ext>
              </a:extLst>
            </p:cNvPr>
            <p:cNvSpPr/>
            <p:nvPr/>
          </p:nvSpPr>
          <p:spPr>
            <a:xfrm>
              <a:off x="774402" y="1465351"/>
              <a:ext cx="1250576" cy="1250575"/>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uzzle with solid fill">
              <a:extLst>
                <a:ext uri="{FF2B5EF4-FFF2-40B4-BE49-F238E27FC236}">
                  <a16:creationId xmlns:a16="http://schemas.microsoft.com/office/drawing/2014/main" id="{F298C35C-9F13-95F3-5221-E622C1050B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8210" y="1679159"/>
              <a:ext cx="822960" cy="822960"/>
            </a:xfrm>
            <a:prstGeom prst="rect">
              <a:avLst/>
            </a:prstGeom>
          </p:spPr>
        </p:pic>
      </p:grpSp>
      <p:sp>
        <p:nvSpPr>
          <p:cNvPr id="11" name="TextBox 10">
            <a:extLst>
              <a:ext uri="{FF2B5EF4-FFF2-40B4-BE49-F238E27FC236}">
                <a16:creationId xmlns:a16="http://schemas.microsoft.com/office/drawing/2014/main" id="{F66D5140-8B6C-E591-A51E-627EC4B75E32}"/>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pic>
        <p:nvPicPr>
          <p:cNvPr id="21" name="Picture 20">
            <a:extLst>
              <a:ext uri="{FF2B5EF4-FFF2-40B4-BE49-F238E27FC236}">
                <a16:creationId xmlns:a16="http://schemas.microsoft.com/office/drawing/2014/main" id="{8C6E701C-3CF1-C1E4-AD25-95AE2FBC20F1}"/>
              </a:ext>
            </a:extLst>
          </p:cNvPr>
          <p:cNvPicPr>
            <a:picLocks noChangeAspect="1"/>
          </p:cNvPicPr>
          <p:nvPr/>
        </p:nvPicPr>
        <p:blipFill>
          <a:blip r:embed="rId7"/>
          <a:stretch>
            <a:fillRect/>
          </a:stretch>
        </p:blipFill>
        <p:spPr>
          <a:xfrm>
            <a:off x="5665913" y="2383392"/>
            <a:ext cx="958685" cy="731681"/>
          </a:xfrm>
          <a:prstGeom prst="rect">
            <a:avLst/>
          </a:prstGeom>
        </p:spPr>
      </p:pic>
    </p:spTree>
    <p:extLst>
      <p:ext uri="{BB962C8B-B14F-4D97-AF65-F5344CB8AC3E}">
        <p14:creationId xmlns:p14="http://schemas.microsoft.com/office/powerpoint/2010/main" val="88513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534" y="1142596"/>
            <a:ext cx="5304002" cy="645231"/>
          </a:xfrm>
        </p:spPr>
        <p:txBody>
          <a:bodyPr vert="horz" wrap="square" lIns="0" tIns="0" rIns="0" bIns="0" rtlCol="0" anchor="ctr">
            <a:normAutofit/>
          </a:bodyPr>
          <a:lstStyle/>
          <a:p>
            <a:pPr>
              <a:lnSpc>
                <a:spcPct val="90000"/>
              </a:lnSpc>
              <a:defRPr sz="4000">
                <a:solidFill>
                  <a:srgbClr val="002060"/>
                </a:solidFill>
              </a:defRPr>
            </a:pPr>
            <a:r>
              <a:rPr lang="en-US" sz="2800" dirty="0"/>
              <a:t>Mechanisms of Chemical Attack</a:t>
            </a:r>
          </a:p>
        </p:txBody>
      </p:sp>
      <p:sp>
        <p:nvSpPr>
          <p:cNvPr id="14" name="Text Placeholder 2">
            <a:extLst>
              <a:ext uri="{FF2B5EF4-FFF2-40B4-BE49-F238E27FC236}">
                <a16:creationId xmlns:a16="http://schemas.microsoft.com/office/drawing/2014/main" id="{21A1C7C5-DD29-1CFD-108B-1BF1E658D031}"/>
              </a:ext>
            </a:extLst>
          </p:cNvPr>
          <p:cNvSpPr>
            <a:spLocks noGrp="1"/>
          </p:cNvSpPr>
          <p:nvPr>
            <p:ph type="body" sz="quarter" idx="11"/>
          </p:nvPr>
        </p:nvSpPr>
        <p:spPr>
          <a:xfrm>
            <a:off x="5589534" y="943609"/>
            <a:ext cx="5304002" cy="198987"/>
          </a:xfrm>
        </p:spPr>
        <p:txBody>
          <a:bodyPr/>
          <a:lstStyle/>
          <a:p>
            <a:r>
              <a:rPr lang="en-US" b="0" dirty="0">
                <a:latin typeface="Roboto" panose="02000000000000000000" pitchFamily="2" charset="0"/>
                <a:ea typeface="Roboto" panose="02000000000000000000" pitchFamily="2" charset="0"/>
              </a:rPr>
              <a:t>Beyond the Surface</a:t>
            </a:r>
            <a:endParaRPr lang="en-US" b="0" dirty="0"/>
          </a:p>
        </p:txBody>
      </p:sp>
      <p:pic>
        <p:nvPicPr>
          <p:cNvPr id="8" name="Picture Placeholder 7">
            <a:extLst>
              <a:ext uri="{FF2B5EF4-FFF2-40B4-BE49-F238E27FC236}">
                <a16:creationId xmlns:a16="http://schemas.microsoft.com/office/drawing/2014/main" id="{B253626E-D436-6659-315F-B07DBC8D8E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475" r="17475"/>
          <a:stretch/>
        </p:blipFill>
        <p:spPr>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rgbClr val="0056BD"/>
            </a:fgClr>
            <a:bgClr>
              <a:srgbClr val="FFFFFF"/>
            </a:bgClr>
          </a:pattFill>
        </p:spPr>
      </p:pic>
      <p:graphicFrame>
        <p:nvGraphicFramePr>
          <p:cNvPr id="6" name="Table 5"/>
          <p:cNvGraphicFramePr>
            <a:graphicFrameLocks noGrp="1"/>
          </p:cNvGraphicFramePr>
          <p:nvPr>
            <p:extLst>
              <p:ext uri="{D42A27DB-BD31-4B8C-83A1-F6EECF244321}">
                <p14:modId xmlns:p14="http://schemas.microsoft.com/office/powerpoint/2010/main" val="3232451271"/>
              </p:ext>
            </p:extLst>
          </p:nvPr>
        </p:nvGraphicFramePr>
        <p:xfrm>
          <a:off x="5589534" y="1857794"/>
          <a:ext cx="6213894" cy="3998344"/>
        </p:xfrm>
        <a:graphic>
          <a:graphicData uri="http://schemas.openxmlformats.org/drawingml/2006/table">
            <a:tbl>
              <a:tblPr firstRow="1" bandRow="1">
                <a:tableStyleId>{F5AB1C69-6EDB-4FF4-983F-18BD219EF322}</a:tableStyleId>
              </a:tblPr>
              <a:tblGrid>
                <a:gridCol w="1331549">
                  <a:extLst>
                    <a:ext uri="{9D8B030D-6E8A-4147-A177-3AD203B41FA5}">
                      <a16:colId xmlns:a16="http://schemas.microsoft.com/office/drawing/2014/main" val="20000"/>
                    </a:ext>
                  </a:extLst>
                </a:gridCol>
                <a:gridCol w="2663097">
                  <a:extLst>
                    <a:ext uri="{9D8B030D-6E8A-4147-A177-3AD203B41FA5}">
                      <a16:colId xmlns:a16="http://schemas.microsoft.com/office/drawing/2014/main" val="20001"/>
                    </a:ext>
                  </a:extLst>
                </a:gridCol>
                <a:gridCol w="2219248">
                  <a:extLst>
                    <a:ext uri="{9D8B030D-6E8A-4147-A177-3AD203B41FA5}">
                      <a16:colId xmlns:a16="http://schemas.microsoft.com/office/drawing/2014/main" val="20002"/>
                    </a:ext>
                  </a:extLst>
                </a:gridCol>
              </a:tblGrid>
              <a:tr h="932372">
                <a:tc>
                  <a:txBody>
                    <a:bodyPr/>
                    <a:lstStyle/>
                    <a:p>
                      <a:pPr>
                        <a:defRPr sz="1800" b="1">
                          <a:solidFill>
                            <a:srgbClr val="FFFFFF"/>
                          </a:solidFill>
                        </a:defRPr>
                      </a:pPr>
                      <a:r>
                        <a:rPr sz="1500" dirty="0"/>
                        <a:t>Mechanism</a:t>
                      </a:r>
                    </a:p>
                  </a:txBody>
                  <a:tcPr marL="76200" marR="76200" marT="38100" marB="38100" anchor="ctr"/>
                </a:tc>
                <a:tc>
                  <a:txBody>
                    <a:bodyPr/>
                    <a:lstStyle/>
                    <a:p>
                      <a:pPr>
                        <a:defRPr sz="1800" b="1">
                          <a:solidFill>
                            <a:srgbClr val="FFFFFF"/>
                          </a:solidFill>
                        </a:defRPr>
                      </a:pPr>
                      <a:r>
                        <a:rPr sz="1500" dirty="0"/>
                        <a:t>Scientific Definition</a:t>
                      </a:r>
                    </a:p>
                  </a:txBody>
                  <a:tcPr marL="76200" marR="76200" marT="38100" marB="38100" anchor="ctr"/>
                </a:tc>
                <a:tc>
                  <a:txBody>
                    <a:bodyPr/>
                    <a:lstStyle/>
                    <a:p>
                      <a:pPr>
                        <a:defRPr sz="1800" b="1">
                          <a:solidFill>
                            <a:srgbClr val="FFFFFF"/>
                          </a:solidFill>
                        </a:defRPr>
                      </a:pPr>
                      <a:r>
                        <a:rPr sz="1500"/>
                        <a:t>Practical Example</a:t>
                      </a:r>
                    </a:p>
                  </a:txBody>
                  <a:tcPr marL="76200" marR="76200" marT="38100" marB="38100" anchor="ctr"/>
                </a:tc>
                <a:extLst>
                  <a:ext uri="{0D108BD9-81ED-4DB2-BD59-A6C34878D82A}">
                    <a16:rowId xmlns:a16="http://schemas.microsoft.com/office/drawing/2014/main" val="10000"/>
                  </a:ext>
                </a:extLst>
              </a:tr>
              <a:tr h="932372">
                <a:tc>
                  <a:txBody>
                    <a:bodyPr/>
                    <a:lstStyle/>
                    <a:p>
                      <a:pPr>
                        <a:defRPr sz="1500" b="1">
                          <a:solidFill>
                            <a:srgbClr val="323232"/>
                          </a:solidFill>
                        </a:defRPr>
                      </a:pPr>
                      <a:r>
                        <a:rPr sz="1300"/>
                        <a:t>Penetration</a:t>
                      </a:r>
                    </a:p>
                  </a:txBody>
                  <a:tcPr marL="76200" marR="76200" marT="38100" marB="38100" anchor="ctr"/>
                </a:tc>
                <a:tc>
                  <a:txBody>
                    <a:bodyPr/>
                    <a:lstStyle/>
                    <a:p>
                      <a:pPr>
                        <a:defRPr sz="1500">
                          <a:solidFill>
                            <a:srgbClr val="323232"/>
                          </a:solidFill>
                        </a:defRPr>
                      </a:pPr>
                      <a:r>
                        <a:rPr sz="1300"/>
                        <a:t>Bulk flow of a chemical through closures, porous materials, seams, and pinholes.</a:t>
                      </a:r>
                    </a:p>
                  </a:txBody>
                  <a:tcPr marL="76200" marR="76200" marT="38100" marB="38100" anchor="ctr"/>
                </a:tc>
                <a:tc>
                  <a:txBody>
                    <a:bodyPr/>
                    <a:lstStyle/>
                    <a:p>
                      <a:pPr>
                        <a:defRPr sz="1500">
                          <a:solidFill>
                            <a:srgbClr val="323232"/>
                          </a:solidFill>
                        </a:defRPr>
                      </a:pPr>
                      <a:r>
                        <a:rPr sz="1300"/>
                        <a:t>A liquid chemical seeping through a faulty zipper or an unsealed glove-to-sleeve interface.</a:t>
                      </a:r>
                    </a:p>
                  </a:txBody>
                  <a:tcPr marL="76200" marR="76200" marT="38100" marB="38100" anchor="ctr"/>
                </a:tc>
                <a:extLst>
                  <a:ext uri="{0D108BD9-81ED-4DB2-BD59-A6C34878D82A}">
                    <a16:rowId xmlns:a16="http://schemas.microsoft.com/office/drawing/2014/main" val="10001"/>
                  </a:ext>
                </a:extLst>
              </a:tr>
              <a:tr h="932372">
                <a:tc>
                  <a:txBody>
                    <a:bodyPr/>
                    <a:lstStyle/>
                    <a:p>
                      <a:pPr>
                        <a:defRPr sz="1500" b="1">
                          <a:solidFill>
                            <a:srgbClr val="323232"/>
                          </a:solidFill>
                        </a:defRPr>
                      </a:pPr>
                      <a:r>
                        <a:rPr sz="1300"/>
                        <a:t>Permeation</a:t>
                      </a:r>
                    </a:p>
                  </a:txBody>
                  <a:tcPr marL="76200" marR="76200" marT="38100" marB="38100" anchor="ctr"/>
                </a:tc>
                <a:tc>
                  <a:txBody>
                    <a:bodyPr/>
                    <a:lstStyle/>
                    <a:p>
                      <a:pPr>
                        <a:defRPr sz="1500">
                          <a:solidFill>
                            <a:srgbClr val="323232"/>
                          </a:solidFill>
                        </a:defRPr>
                      </a:pPr>
                      <a:r>
                        <a:rPr sz="1300" dirty="0"/>
                        <a:t>A molecular-level process where a chemical dissolves into, moves through, and desorbs from the material.</a:t>
                      </a:r>
                    </a:p>
                  </a:txBody>
                  <a:tcPr marL="76200" marR="76200" marT="38100" marB="38100" anchor="ctr"/>
                </a:tc>
                <a:tc>
                  <a:txBody>
                    <a:bodyPr/>
                    <a:lstStyle/>
                    <a:p>
                      <a:pPr>
                        <a:defRPr sz="1500">
                          <a:solidFill>
                            <a:srgbClr val="323232"/>
                          </a:solidFill>
                        </a:defRPr>
                      </a:pPr>
                      <a:r>
                        <a:rPr sz="1300"/>
                        <a:t>A toxic vapor passing directly through the solid rubber of a glove over a period of hours, with no visible hole.</a:t>
                      </a:r>
                    </a:p>
                  </a:txBody>
                  <a:tcPr marL="76200" marR="76200" marT="38100" marB="38100" anchor="ctr"/>
                </a:tc>
                <a:extLst>
                  <a:ext uri="{0D108BD9-81ED-4DB2-BD59-A6C34878D82A}">
                    <a16:rowId xmlns:a16="http://schemas.microsoft.com/office/drawing/2014/main" val="10002"/>
                  </a:ext>
                </a:extLst>
              </a:tr>
              <a:tr h="932372">
                <a:tc>
                  <a:txBody>
                    <a:bodyPr/>
                    <a:lstStyle/>
                    <a:p>
                      <a:pPr>
                        <a:defRPr sz="1500" b="1">
                          <a:solidFill>
                            <a:srgbClr val="323232"/>
                          </a:solidFill>
                        </a:defRPr>
                      </a:pPr>
                      <a:r>
                        <a:rPr sz="1300" dirty="0"/>
                        <a:t>Degradation</a:t>
                      </a:r>
                    </a:p>
                  </a:txBody>
                  <a:tcPr marL="76200" marR="76200" marT="38100" marB="38100" anchor="ctr"/>
                </a:tc>
                <a:tc>
                  <a:txBody>
                    <a:bodyPr/>
                    <a:lstStyle/>
                    <a:p>
                      <a:pPr>
                        <a:defRPr sz="1500">
                          <a:solidFill>
                            <a:srgbClr val="323232"/>
                          </a:solidFill>
                        </a:defRPr>
                      </a:pPr>
                      <a:r>
                        <a:rPr sz="1300" dirty="0"/>
                        <a:t>The physical destruction or alteration of the material upon chemical contact.</a:t>
                      </a:r>
                    </a:p>
                  </a:txBody>
                  <a:tcPr marL="76200" marR="76200" marT="38100" marB="38100" anchor="ctr"/>
                </a:tc>
                <a:tc>
                  <a:txBody>
                    <a:bodyPr/>
                    <a:lstStyle/>
                    <a:p>
                      <a:pPr>
                        <a:defRPr sz="1500">
                          <a:solidFill>
                            <a:srgbClr val="323232"/>
                          </a:solidFill>
                        </a:defRPr>
                      </a:pPr>
                      <a:r>
                        <a:rPr sz="1300" dirty="0"/>
                        <a:t>A boot material swelling, becoming brittle, or dissolving completely when exposed to a specific solvent.</a:t>
                      </a:r>
                    </a:p>
                  </a:txBody>
                  <a:tcPr marL="76200" marR="76200" marT="38100" marB="38100" anchor="ct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645C2D85-5E17-5CFB-65D7-B9BFA31D722F}"/>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7D75139-6A66-8628-D891-13D809A96783}"/>
              </a:ext>
            </a:extLst>
          </p:cNvPr>
          <p:cNvSpPr>
            <a:spLocks noGrp="1"/>
          </p:cNvSpPr>
          <p:nvPr>
            <p:ph type="title"/>
          </p:nvPr>
        </p:nvSpPr>
        <p:spPr>
          <a:xfrm>
            <a:off x="5436701" y="1086873"/>
            <a:ext cx="5304002" cy="586800"/>
          </a:xfrm>
        </p:spPr>
        <p:txBody>
          <a:bodyPr/>
          <a:lstStyle/>
          <a:p>
            <a:r>
              <a:rPr lang="en-US" dirty="0"/>
              <a:t>Degradation</a:t>
            </a:r>
          </a:p>
        </p:txBody>
      </p:sp>
      <p:sp>
        <p:nvSpPr>
          <p:cNvPr id="12" name="Text Placeholder 2">
            <a:extLst>
              <a:ext uri="{FF2B5EF4-FFF2-40B4-BE49-F238E27FC236}">
                <a16:creationId xmlns:a16="http://schemas.microsoft.com/office/drawing/2014/main" id="{A5B29E11-F3F7-FAE1-8813-57138D14D8D9}"/>
              </a:ext>
            </a:extLst>
          </p:cNvPr>
          <p:cNvSpPr>
            <a:spLocks noGrp="1"/>
          </p:cNvSpPr>
          <p:nvPr>
            <p:ph type="body" sz="quarter" idx="11"/>
          </p:nvPr>
        </p:nvSpPr>
        <p:spPr>
          <a:xfrm>
            <a:off x="5372635" y="776187"/>
            <a:ext cx="5304002" cy="198987"/>
          </a:xfrm>
        </p:spPr>
        <p:txBody>
          <a:bodyPr/>
          <a:lstStyle/>
          <a:p>
            <a:r>
              <a:rPr lang="en-US" dirty="0"/>
              <a:t>Barrier resistance assessment</a:t>
            </a:r>
          </a:p>
        </p:txBody>
      </p:sp>
      <p:sp>
        <p:nvSpPr>
          <p:cNvPr id="14" name="Text Placeholder 3">
            <a:extLst>
              <a:ext uri="{FF2B5EF4-FFF2-40B4-BE49-F238E27FC236}">
                <a16:creationId xmlns:a16="http://schemas.microsoft.com/office/drawing/2014/main" id="{BB2FEB58-FB4E-0E09-0712-310D4FACA4C1}"/>
              </a:ext>
            </a:extLst>
          </p:cNvPr>
          <p:cNvSpPr>
            <a:spLocks noGrp="1"/>
          </p:cNvSpPr>
          <p:nvPr>
            <p:ph type="body" sz="quarter" idx="14"/>
          </p:nvPr>
        </p:nvSpPr>
        <p:spPr>
          <a:xfrm>
            <a:off x="5432950" y="1824016"/>
            <a:ext cx="6495019" cy="3824241"/>
          </a:xfrm>
        </p:spPr>
        <p:txBody>
          <a:bodyPr/>
          <a:lstStyle/>
          <a:p>
            <a:pPr>
              <a:spcBef>
                <a:spcPts val="0"/>
              </a:spcBef>
            </a:pPr>
            <a:r>
              <a:rPr lang="en-US" dirty="0"/>
              <a:t>Evaluates material compatibility with chemicals </a:t>
            </a:r>
          </a:p>
          <a:p>
            <a:pPr>
              <a:spcBef>
                <a:spcPts val="0"/>
              </a:spcBef>
            </a:pPr>
            <a:r>
              <a:rPr lang="en-US" dirty="0"/>
              <a:t>Focuses on physical/chemical changes, not barrier performance </a:t>
            </a:r>
          </a:p>
          <a:p>
            <a:pPr marL="57150" indent="0">
              <a:buNone/>
            </a:pPr>
            <a:r>
              <a:rPr lang="en-US" b="1" dirty="0"/>
              <a:t>Common Observations:</a:t>
            </a:r>
            <a:endParaRPr lang="en-US" dirty="0"/>
          </a:p>
          <a:p>
            <a:pPr lvl="1"/>
            <a:r>
              <a:rPr lang="en-US" dirty="0"/>
              <a:t>Swelling </a:t>
            </a:r>
          </a:p>
          <a:p>
            <a:pPr lvl="1"/>
            <a:r>
              <a:rPr lang="en-US" dirty="0"/>
              <a:t>Brittleness </a:t>
            </a:r>
          </a:p>
          <a:p>
            <a:pPr lvl="1"/>
            <a:r>
              <a:rPr lang="en-US" dirty="0"/>
              <a:t>Weight loss </a:t>
            </a:r>
          </a:p>
          <a:p>
            <a:pPr marL="57150" indent="0">
              <a:buNone/>
            </a:pPr>
            <a:r>
              <a:rPr lang="en-US" b="1" dirty="0"/>
              <a:t>Key Points:</a:t>
            </a:r>
            <a:endParaRPr lang="en-US" dirty="0"/>
          </a:p>
          <a:p>
            <a:pPr lvl="1"/>
            <a:r>
              <a:rPr lang="en-US" dirty="0"/>
              <a:t>Mostly reported for </a:t>
            </a:r>
            <a:r>
              <a:rPr lang="en-US" b="1" dirty="0"/>
              <a:t>chemical gloves</a:t>
            </a:r>
            <a:r>
              <a:rPr lang="en-US" dirty="0"/>
              <a:t> (rare for suits) </a:t>
            </a:r>
          </a:p>
          <a:p>
            <a:pPr marL="57150" indent="0">
              <a:buNone/>
            </a:pPr>
            <a:r>
              <a:rPr lang="en-US" b="1" dirty="0"/>
              <a:t>Degradation = Not suitable for protection</a:t>
            </a:r>
            <a:r>
              <a:rPr lang="en-US" dirty="0"/>
              <a:t> </a:t>
            </a:r>
          </a:p>
          <a:p>
            <a:endParaRPr lang="en-US" dirty="0"/>
          </a:p>
        </p:txBody>
      </p:sp>
      <p:pic>
        <p:nvPicPr>
          <p:cNvPr id="7" name="Picture Placeholder 6">
            <a:extLst>
              <a:ext uri="{FF2B5EF4-FFF2-40B4-BE49-F238E27FC236}">
                <a16:creationId xmlns:a16="http://schemas.microsoft.com/office/drawing/2014/main" id="{4FE7C862-1615-8317-E0CF-0FF74E2245E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37" r="24237"/>
          <a:stretch/>
        </p:blipFill>
        <p:spPr>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rgbClr val="0056BD"/>
            </a:fgClr>
            <a:bgClr>
              <a:srgbClr val="FFFFFF"/>
            </a:bgClr>
          </a:pattFill>
        </p:spPr>
      </p:pic>
      <p:sp>
        <p:nvSpPr>
          <p:cNvPr id="3" name="Rectangle: Rounded Corners 2">
            <a:extLst>
              <a:ext uri="{FF2B5EF4-FFF2-40B4-BE49-F238E27FC236}">
                <a16:creationId xmlns:a16="http://schemas.microsoft.com/office/drawing/2014/main" id="{813A0447-ADBE-7151-438B-5DB58D5848B3}"/>
              </a:ext>
            </a:extLst>
          </p:cNvPr>
          <p:cNvSpPr/>
          <p:nvPr/>
        </p:nvSpPr>
        <p:spPr>
          <a:xfrm>
            <a:off x="7666008" y="5859174"/>
            <a:ext cx="4440981" cy="77395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No degradation ≠ Effective barrier</a:t>
            </a:r>
          </a:p>
        </p:txBody>
      </p:sp>
      <p:grpSp>
        <p:nvGrpSpPr>
          <p:cNvPr id="4" name="Group 3" descr="Puzzle Piece Icon.">
            <a:extLst>
              <a:ext uri="{FF2B5EF4-FFF2-40B4-BE49-F238E27FC236}">
                <a16:creationId xmlns:a16="http://schemas.microsoft.com/office/drawing/2014/main" id="{D56912C6-EADB-00F6-2959-8878549FD65C}"/>
              </a:ext>
            </a:extLst>
          </p:cNvPr>
          <p:cNvGrpSpPr/>
          <p:nvPr/>
        </p:nvGrpSpPr>
        <p:grpSpPr>
          <a:xfrm>
            <a:off x="7758024" y="5921150"/>
            <a:ext cx="661357" cy="653334"/>
            <a:chOff x="774402" y="1465351"/>
            <a:chExt cx="1250576" cy="1250576"/>
          </a:xfrm>
        </p:grpSpPr>
        <p:sp>
          <p:nvSpPr>
            <p:cNvPr id="5" name="Oval 4">
              <a:extLst>
                <a:ext uri="{FF2B5EF4-FFF2-40B4-BE49-F238E27FC236}">
                  <a16:creationId xmlns:a16="http://schemas.microsoft.com/office/drawing/2014/main" id="{9A8E292E-A1F3-4735-8A7B-D0ADAB8AFFC2}"/>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Puzzle with solid fill">
              <a:extLst>
                <a:ext uri="{FF2B5EF4-FFF2-40B4-BE49-F238E27FC236}">
                  <a16:creationId xmlns:a16="http://schemas.microsoft.com/office/drawing/2014/main" id="{A1FF15A4-D993-AA7A-9D50-14141FB4F0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8" name="TextBox 7">
            <a:extLst>
              <a:ext uri="{FF2B5EF4-FFF2-40B4-BE49-F238E27FC236}">
                <a16:creationId xmlns:a16="http://schemas.microsoft.com/office/drawing/2014/main" id="{34500AA7-B4EE-0A3D-FA71-4FF0F6292604}"/>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1482292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E71D922-7F80-B6F6-1C78-66D61EDFA467}"/>
              </a:ext>
            </a:extLst>
          </p:cNvPr>
          <p:cNvSpPr>
            <a:spLocks noGrp="1"/>
          </p:cNvSpPr>
          <p:nvPr>
            <p:ph type="title"/>
          </p:nvPr>
        </p:nvSpPr>
        <p:spPr>
          <a:xfrm>
            <a:off x="774401" y="897114"/>
            <a:ext cx="5418111" cy="645231"/>
          </a:xfrm>
        </p:spPr>
        <p:txBody>
          <a:bodyPr/>
          <a:lstStyle/>
          <a:p>
            <a:r>
              <a:rPr lang="en-US" dirty="0"/>
              <a:t>Penetration</a:t>
            </a:r>
          </a:p>
        </p:txBody>
      </p:sp>
      <p:sp>
        <p:nvSpPr>
          <p:cNvPr id="19" name="Text Placeholder 2">
            <a:extLst>
              <a:ext uri="{FF2B5EF4-FFF2-40B4-BE49-F238E27FC236}">
                <a16:creationId xmlns:a16="http://schemas.microsoft.com/office/drawing/2014/main" id="{016BC542-9216-6FEB-897F-FF114349662D}"/>
              </a:ext>
            </a:extLst>
          </p:cNvPr>
          <p:cNvSpPr>
            <a:spLocks noGrp="1"/>
          </p:cNvSpPr>
          <p:nvPr>
            <p:ph type="body" sz="quarter" idx="11"/>
          </p:nvPr>
        </p:nvSpPr>
        <p:spPr>
          <a:xfrm>
            <a:off x="774402" y="698127"/>
            <a:ext cx="5418111" cy="198987"/>
          </a:xfrm>
        </p:spPr>
        <p:txBody>
          <a:bodyPr/>
          <a:lstStyle/>
          <a:p>
            <a:r>
              <a:rPr lang="en-US" dirty="0"/>
              <a:t>Barrier resistance assessment</a:t>
            </a:r>
          </a:p>
          <a:p>
            <a:endParaRPr lang="en-US" dirty="0"/>
          </a:p>
        </p:txBody>
      </p:sp>
      <p:sp>
        <p:nvSpPr>
          <p:cNvPr id="20" name="Text Placeholder 3">
            <a:extLst>
              <a:ext uri="{FF2B5EF4-FFF2-40B4-BE49-F238E27FC236}">
                <a16:creationId xmlns:a16="http://schemas.microsoft.com/office/drawing/2014/main" id="{04DCC07E-4B58-3630-6B88-5EE494EFF386}"/>
              </a:ext>
            </a:extLst>
          </p:cNvPr>
          <p:cNvSpPr>
            <a:spLocks noGrp="1"/>
          </p:cNvSpPr>
          <p:nvPr>
            <p:ph type="body" sz="quarter" idx="14"/>
          </p:nvPr>
        </p:nvSpPr>
        <p:spPr>
          <a:xfrm>
            <a:off x="774401" y="1609249"/>
            <a:ext cx="5982957" cy="4981332"/>
          </a:xfrm>
        </p:spPr>
        <p:txBody>
          <a:bodyPr/>
          <a:lstStyle/>
          <a:p>
            <a:r>
              <a:rPr lang="en-US" dirty="0"/>
              <a:t>Evaluates bulk flow of chemicals through material defects (pores, gaps, holes) </a:t>
            </a:r>
          </a:p>
          <a:p>
            <a:pPr marL="0" indent="0">
              <a:buNone/>
            </a:pPr>
            <a:r>
              <a:rPr lang="en-US" b="1" dirty="0"/>
              <a:t>Liquid Penetration (ASTM F903)</a:t>
            </a:r>
            <a:endParaRPr lang="en-US" dirty="0"/>
          </a:p>
          <a:p>
            <a:pPr lvl="1"/>
            <a:r>
              <a:rPr lang="en-US" dirty="0"/>
              <a:t>Material exposed to liquid chemical under pressure </a:t>
            </a:r>
          </a:p>
          <a:p>
            <a:pPr lvl="1"/>
            <a:r>
              <a:rPr lang="en-US" dirty="0"/>
              <a:t>Typically, 60-minute test </a:t>
            </a:r>
          </a:p>
          <a:p>
            <a:pPr lvl="1"/>
            <a:r>
              <a:rPr lang="en-US" dirty="0"/>
              <a:t>Visual check for leakage </a:t>
            </a:r>
          </a:p>
          <a:p>
            <a:pPr lvl="1"/>
            <a:r>
              <a:rPr lang="en-US" dirty="0"/>
              <a:t>Result: Pass/Fail (qualitative) </a:t>
            </a:r>
          </a:p>
          <a:p>
            <a:pPr marL="0" indent="0">
              <a:buNone/>
            </a:pPr>
            <a:r>
              <a:rPr lang="en-US" b="1" dirty="0"/>
              <a:t>Particle Penetration</a:t>
            </a:r>
            <a:endParaRPr lang="en-US" dirty="0"/>
          </a:p>
          <a:p>
            <a:pPr lvl="1"/>
            <a:r>
              <a:rPr lang="en-US" dirty="0"/>
              <a:t>Uses non-hazardous test particles (e.g., salt, latex) </a:t>
            </a:r>
          </a:p>
          <a:p>
            <a:pPr lvl="1"/>
            <a:r>
              <a:rPr lang="en-US" dirty="0"/>
              <a:t>Measures ability to block particles by size </a:t>
            </a:r>
          </a:p>
          <a:p>
            <a:pPr lvl="1"/>
            <a:r>
              <a:rPr lang="en-US" dirty="0"/>
              <a:t>Result: Filtration efficiency (%)</a:t>
            </a:r>
          </a:p>
          <a:p>
            <a:pPr marL="0" indent="0">
              <a:buNone/>
            </a:pPr>
            <a:r>
              <a:rPr lang="en-US" b="1" dirty="0"/>
              <a:t>Viral Penetration (ASTM F1671) </a:t>
            </a:r>
          </a:p>
          <a:p>
            <a:pPr lvl="1"/>
            <a:r>
              <a:rPr lang="en-US" dirty="0"/>
              <a:t>Uses a bacteriophage</a:t>
            </a:r>
          </a:p>
          <a:p>
            <a:pPr lvl="1"/>
            <a:r>
              <a:rPr lang="en-US" dirty="0"/>
              <a:t>Result: Pass/Fail (qualitative) </a:t>
            </a:r>
          </a:p>
          <a:p>
            <a:endParaRPr lang="en-US" dirty="0"/>
          </a:p>
          <a:p>
            <a:endParaRPr lang="en-US" dirty="0"/>
          </a:p>
        </p:txBody>
      </p:sp>
      <p:pic>
        <p:nvPicPr>
          <p:cNvPr id="7" name="Picture Placeholder 6">
            <a:extLst>
              <a:ext uri="{FF2B5EF4-FFF2-40B4-BE49-F238E27FC236}">
                <a16:creationId xmlns:a16="http://schemas.microsoft.com/office/drawing/2014/main" id="{647554BE-CD9C-8207-9AA6-6602DDF96F9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174" r="24174"/>
          <a:stretch/>
        </p:blipFill>
        <p:spPr>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rgbClr val="0056BD"/>
            </a:fgClr>
            <a:bgClr>
              <a:srgbClr val="FFFFFF"/>
            </a:bgClr>
          </a:pattFill>
        </p:spPr>
      </p:pic>
      <p:sp>
        <p:nvSpPr>
          <p:cNvPr id="3" name="Rectangle: Rounded Corners 2">
            <a:extLst>
              <a:ext uri="{FF2B5EF4-FFF2-40B4-BE49-F238E27FC236}">
                <a16:creationId xmlns:a16="http://schemas.microsoft.com/office/drawing/2014/main" id="{0678162E-1094-6B36-5AD3-008977310D53}"/>
              </a:ext>
            </a:extLst>
          </p:cNvPr>
          <p:cNvSpPr/>
          <p:nvPr/>
        </p:nvSpPr>
        <p:spPr>
          <a:xfrm>
            <a:off x="5306511" y="6229497"/>
            <a:ext cx="3469071" cy="562368"/>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Penetration≠ Permeation</a:t>
            </a:r>
          </a:p>
        </p:txBody>
      </p:sp>
      <p:grpSp>
        <p:nvGrpSpPr>
          <p:cNvPr id="4" name="Group 3" descr="Puzzle Piece Icon.">
            <a:extLst>
              <a:ext uri="{FF2B5EF4-FFF2-40B4-BE49-F238E27FC236}">
                <a16:creationId xmlns:a16="http://schemas.microsoft.com/office/drawing/2014/main" id="{80FFF9F5-F4DC-03DD-C16E-9A0572E164B5}"/>
              </a:ext>
            </a:extLst>
          </p:cNvPr>
          <p:cNvGrpSpPr/>
          <p:nvPr/>
        </p:nvGrpSpPr>
        <p:grpSpPr>
          <a:xfrm>
            <a:off x="5387392" y="6266879"/>
            <a:ext cx="599342" cy="524986"/>
            <a:chOff x="774402" y="1465351"/>
            <a:chExt cx="1250576" cy="1250576"/>
          </a:xfrm>
        </p:grpSpPr>
        <p:sp>
          <p:nvSpPr>
            <p:cNvPr id="5" name="Oval 4">
              <a:extLst>
                <a:ext uri="{FF2B5EF4-FFF2-40B4-BE49-F238E27FC236}">
                  <a16:creationId xmlns:a16="http://schemas.microsoft.com/office/drawing/2014/main" id="{B69C1083-A800-5C87-847A-26CFFD0995DE}"/>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Puzzle with solid fill">
              <a:extLst>
                <a:ext uri="{FF2B5EF4-FFF2-40B4-BE49-F238E27FC236}">
                  <a16:creationId xmlns:a16="http://schemas.microsoft.com/office/drawing/2014/main" id="{7DCCB2C7-7091-EF5E-28DD-93352C0D40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8" name="TextBox 7">
            <a:extLst>
              <a:ext uri="{FF2B5EF4-FFF2-40B4-BE49-F238E27FC236}">
                <a16:creationId xmlns:a16="http://schemas.microsoft.com/office/drawing/2014/main" id="{3CE50379-646D-989A-6CE9-23CD887DBA6C}"/>
              </a:ext>
            </a:extLst>
          </p:cNvPr>
          <p:cNvSpPr txBox="1"/>
          <p:nvPr/>
        </p:nvSpPr>
        <p:spPr>
          <a:xfrm>
            <a:off x="9426112" y="6159873"/>
            <a:ext cx="1922585" cy="261610"/>
          </a:xfrm>
          <a:prstGeom prst="rect">
            <a:avLst/>
          </a:prstGeom>
          <a:noFill/>
        </p:spPr>
        <p:txBody>
          <a:bodyPr wrap="square">
            <a:spAutoFit/>
          </a:bodyPr>
          <a:lstStyle/>
          <a:p>
            <a:r>
              <a:rPr lang="en-US" sz="1100" dirty="0">
                <a:solidFill>
                  <a:schemeClr val="bg1"/>
                </a:solidFill>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solidFill>
                <a:schemeClr val="bg1"/>
              </a:solidFill>
            </a:endParaRPr>
          </a:p>
        </p:txBody>
      </p:sp>
    </p:spTree>
    <p:extLst>
      <p:ext uri="{BB962C8B-B14F-4D97-AF65-F5344CB8AC3E}">
        <p14:creationId xmlns:p14="http://schemas.microsoft.com/office/powerpoint/2010/main" val="420601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3E13843-9EB5-84FE-4648-F4B577D482CD}"/>
              </a:ext>
            </a:extLst>
          </p:cNvPr>
          <p:cNvSpPr>
            <a:spLocks noGrp="1"/>
          </p:cNvSpPr>
          <p:nvPr>
            <p:ph type="title"/>
          </p:nvPr>
        </p:nvSpPr>
        <p:spPr>
          <a:xfrm>
            <a:off x="5290053" y="1053796"/>
            <a:ext cx="5304002" cy="645231"/>
          </a:xfrm>
        </p:spPr>
        <p:txBody>
          <a:bodyPr/>
          <a:lstStyle/>
          <a:p>
            <a:r>
              <a:rPr lang="en-US" dirty="0"/>
              <a:t>Permeation</a:t>
            </a:r>
          </a:p>
        </p:txBody>
      </p:sp>
      <p:sp>
        <p:nvSpPr>
          <p:cNvPr id="12" name="Text Placeholder 2">
            <a:extLst>
              <a:ext uri="{FF2B5EF4-FFF2-40B4-BE49-F238E27FC236}">
                <a16:creationId xmlns:a16="http://schemas.microsoft.com/office/drawing/2014/main" id="{34909005-7D57-C71B-A2A2-EDA19EEBBECF}"/>
              </a:ext>
            </a:extLst>
          </p:cNvPr>
          <p:cNvSpPr>
            <a:spLocks noGrp="1"/>
          </p:cNvSpPr>
          <p:nvPr>
            <p:ph type="body" sz="quarter" idx="11"/>
          </p:nvPr>
        </p:nvSpPr>
        <p:spPr>
          <a:xfrm>
            <a:off x="5290053" y="861993"/>
            <a:ext cx="5304002" cy="198987"/>
          </a:xfrm>
        </p:spPr>
        <p:txBody>
          <a:bodyPr/>
          <a:lstStyle/>
          <a:p>
            <a:r>
              <a:rPr lang="en-US" dirty="0"/>
              <a:t>Barrier resistance assessment</a:t>
            </a:r>
          </a:p>
          <a:p>
            <a:endParaRPr lang="en-US" dirty="0"/>
          </a:p>
        </p:txBody>
      </p:sp>
      <p:sp>
        <p:nvSpPr>
          <p:cNvPr id="14" name="Text Placeholder 3">
            <a:extLst>
              <a:ext uri="{FF2B5EF4-FFF2-40B4-BE49-F238E27FC236}">
                <a16:creationId xmlns:a16="http://schemas.microsoft.com/office/drawing/2014/main" id="{936952ED-42B0-A14D-6190-DEC4786555BF}"/>
              </a:ext>
            </a:extLst>
          </p:cNvPr>
          <p:cNvSpPr>
            <a:spLocks noGrp="1"/>
          </p:cNvSpPr>
          <p:nvPr>
            <p:ph type="body" sz="quarter" idx="14"/>
          </p:nvPr>
        </p:nvSpPr>
        <p:spPr>
          <a:xfrm>
            <a:off x="5257310" y="1747895"/>
            <a:ext cx="6657700" cy="4271063"/>
          </a:xfrm>
        </p:spPr>
        <p:txBody>
          <a:bodyPr/>
          <a:lstStyle/>
          <a:p>
            <a:pPr>
              <a:lnSpc>
                <a:spcPct val="100000"/>
              </a:lnSpc>
              <a:spcBef>
                <a:spcPts val="0"/>
              </a:spcBef>
            </a:pPr>
            <a:r>
              <a:rPr lang="en-US" dirty="0"/>
              <a:t>Most accurate assessment of chemical barrier performance </a:t>
            </a:r>
          </a:p>
          <a:p>
            <a:pPr>
              <a:lnSpc>
                <a:spcPct val="100000"/>
              </a:lnSpc>
              <a:spcBef>
                <a:spcPts val="0"/>
              </a:spcBef>
            </a:pPr>
            <a:r>
              <a:rPr lang="en-US" dirty="0"/>
              <a:t>Measures movement at the </a:t>
            </a:r>
            <a:r>
              <a:rPr lang="en-US" b="1" dirty="0"/>
              <a:t>molecular level</a:t>
            </a:r>
            <a:r>
              <a:rPr lang="en-US" dirty="0"/>
              <a:t> </a:t>
            </a:r>
          </a:p>
          <a:p>
            <a:pPr marL="57150" indent="0">
              <a:buNone/>
            </a:pPr>
            <a:r>
              <a:rPr lang="en-US" b="1" dirty="0"/>
              <a:t>Permeation Process:</a:t>
            </a:r>
            <a:endParaRPr lang="en-US" dirty="0"/>
          </a:p>
          <a:p>
            <a:pPr lvl="1"/>
            <a:r>
              <a:rPr lang="en-US" dirty="0"/>
              <a:t>Absorption (into material surface) </a:t>
            </a:r>
          </a:p>
          <a:p>
            <a:pPr lvl="1"/>
            <a:r>
              <a:rPr lang="en-US" dirty="0"/>
              <a:t>Diffusion (through material) </a:t>
            </a:r>
          </a:p>
          <a:p>
            <a:pPr lvl="1"/>
            <a:r>
              <a:rPr lang="en-US" dirty="0"/>
              <a:t>Desorption (release on inner side) </a:t>
            </a:r>
          </a:p>
          <a:p>
            <a:pPr marL="57150" indent="0">
              <a:buNone/>
            </a:pPr>
            <a:r>
              <a:rPr lang="en-US" b="1" dirty="0"/>
              <a:t>ASTM F739 Test:</a:t>
            </a:r>
            <a:endParaRPr lang="en-US" dirty="0"/>
          </a:p>
          <a:p>
            <a:pPr lvl="1"/>
            <a:r>
              <a:rPr lang="en-US" dirty="0"/>
              <a:t>Works with </a:t>
            </a:r>
            <a:r>
              <a:rPr lang="en-US" b="1" dirty="0"/>
              <a:t>liquids or gases</a:t>
            </a:r>
            <a:r>
              <a:rPr lang="en-US" dirty="0"/>
              <a:t> </a:t>
            </a:r>
          </a:p>
          <a:p>
            <a:pPr lvl="1"/>
            <a:r>
              <a:rPr lang="en-US" dirty="0"/>
              <a:t>Chemical contacts one side of material </a:t>
            </a:r>
          </a:p>
          <a:p>
            <a:pPr lvl="1"/>
            <a:r>
              <a:rPr lang="en-US" dirty="0"/>
              <a:t>Opposite side is monitored and sampled </a:t>
            </a:r>
          </a:p>
          <a:p>
            <a:pPr lvl="1"/>
            <a:r>
              <a:rPr lang="en-US" b="1" dirty="0"/>
              <a:t>Result:</a:t>
            </a:r>
            <a:r>
              <a:rPr lang="en-US" dirty="0"/>
              <a:t> Breakthrough time at defined permeation rate </a:t>
            </a:r>
          </a:p>
          <a:p>
            <a:endParaRPr lang="en-US" dirty="0"/>
          </a:p>
        </p:txBody>
      </p:sp>
      <p:pic>
        <p:nvPicPr>
          <p:cNvPr id="9" name="Picture Placeholder 8">
            <a:extLst>
              <a:ext uri="{FF2B5EF4-FFF2-40B4-BE49-F238E27FC236}">
                <a16:creationId xmlns:a16="http://schemas.microsoft.com/office/drawing/2014/main" id="{184AFA54-9B2C-AE2A-917E-60808D072E7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284" r="28284"/>
          <a:stretch/>
        </p:blipFill>
        <p:spPr>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rgbClr val="0056BD"/>
            </a:fgClr>
            <a:bgClr>
              <a:srgbClr val="FFFFFF"/>
            </a:bgClr>
          </a:pattFill>
        </p:spPr>
      </p:pic>
      <p:sp>
        <p:nvSpPr>
          <p:cNvPr id="2" name="Rectangle: Rounded Corners 1">
            <a:extLst>
              <a:ext uri="{FF2B5EF4-FFF2-40B4-BE49-F238E27FC236}">
                <a16:creationId xmlns:a16="http://schemas.microsoft.com/office/drawing/2014/main" id="{0F275B93-B98F-7418-BAAA-0ECF9B07EB8C}"/>
              </a:ext>
            </a:extLst>
          </p:cNvPr>
          <p:cNvSpPr/>
          <p:nvPr/>
        </p:nvSpPr>
        <p:spPr>
          <a:xfrm>
            <a:off x="7853706" y="6017302"/>
            <a:ext cx="4164936" cy="6751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rPr>
              <a:t>Highly sensitive, quantitative results</a:t>
            </a:r>
          </a:p>
        </p:txBody>
      </p:sp>
      <p:grpSp>
        <p:nvGrpSpPr>
          <p:cNvPr id="3" name="Group 2" descr="Puzzle Piece Icon.">
            <a:extLst>
              <a:ext uri="{FF2B5EF4-FFF2-40B4-BE49-F238E27FC236}">
                <a16:creationId xmlns:a16="http://schemas.microsoft.com/office/drawing/2014/main" id="{81A87304-89F3-D695-C2F7-BA4A6F75B87B}"/>
              </a:ext>
            </a:extLst>
          </p:cNvPr>
          <p:cNvGrpSpPr/>
          <p:nvPr/>
        </p:nvGrpSpPr>
        <p:grpSpPr>
          <a:xfrm>
            <a:off x="7939514" y="6076008"/>
            <a:ext cx="569342" cy="571655"/>
            <a:chOff x="774402" y="1465351"/>
            <a:chExt cx="1250576" cy="1250576"/>
          </a:xfrm>
        </p:grpSpPr>
        <p:sp>
          <p:nvSpPr>
            <p:cNvPr id="4" name="Oval 3">
              <a:extLst>
                <a:ext uri="{FF2B5EF4-FFF2-40B4-BE49-F238E27FC236}">
                  <a16:creationId xmlns:a16="http://schemas.microsoft.com/office/drawing/2014/main" id="{7A2EBE12-9DF2-8378-D87C-FAFB42B75A47}"/>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uzzle with solid fill">
              <a:extLst>
                <a:ext uri="{FF2B5EF4-FFF2-40B4-BE49-F238E27FC236}">
                  <a16:creationId xmlns:a16="http://schemas.microsoft.com/office/drawing/2014/main" id="{A1279D57-FB8A-B5DC-C470-B38682E163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6" name="TextBox 5">
            <a:extLst>
              <a:ext uri="{FF2B5EF4-FFF2-40B4-BE49-F238E27FC236}">
                <a16:creationId xmlns:a16="http://schemas.microsoft.com/office/drawing/2014/main" id="{E995064E-4C02-6CAA-28A0-2587F5D83F40}"/>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260263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50837"/>
            <a:ext cx="10515600" cy="1325563"/>
          </a:xfrm>
        </p:spPr>
        <p:txBody>
          <a:bodyPr/>
          <a:lstStyle/>
          <a:p>
            <a:pPr>
              <a:defRPr sz="4000">
                <a:solidFill>
                  <a:srgbClr val="002060"/>
                </a:solidFill>
              </a:defRPr>
            </a:pPr>
            <a:r>
              <a:rPr sz="3200" dirty="0"/>
              <a:t>Reading the Numbers: Breakthrough Time vs. Permeation Rate</a:t>
            </a:r>
          </a:p>
        </p:txBody>
      </p:sp>
      <p:graphicFrame>
        <p:nvGraphicFramePr>
          <p:cNvPr id="3" name="Table 2"/>
          <p:cNvGraphicFramePr>
            <a:graphicFrameLocks noGrp="1"/>
          </p:cNvGraphicFramePr>
          <p:nvPr>
            <p:extLst>
              <p:ext uri="{D42A27DB-BD31-4B8C-83A1-F6EECF244321}">
                <p14:modId xmlns:p14="http://schemas.microsoft.com/office/powerpoint/2010/main" val="795789177"/>
              </p:ext>
            </p:extLst>
          </p:nvPr>
        </p:nvGraphicFramePr>
        <p:xfrm>
          <a:off x="762000" y="1676400"/>
          <a:ext cx="10668000" cy="45720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tblGrid>
              <a:tr h="1143000">
                <a:tc>
                  <a:txBody>
                    <a:bodyPr/>
                    <a:lstStyle/>
                    <a:p>
                      <a:pPr>
                        <a:defRPr sz="1800" b="1">
                          <a:solidFill>
                            <a:srgbClr val="FFFFFF"/>
                          </a:solidFill>
                        </a:defRPr>
                      </a:pPr>
                      <a:r>
                        <a:rPr sz="2800"/>
                        <a:t>Metric</a:t>
                      </a:r>
                    </a:p>
                  </a:txBody>
                  <a:tcPr marL="76200" marR="76200" marT="38100" marB="38100" anchor="ctr">
                    <a:solidFill>
                      <a:srgbClr val="002060"/>
                    </a:solidFill>
                  </a:tcPr>
                </a:tc>
                <a:tc>
                  <a:txBody>
                    <a:bodyPr/>
                    <a:lstStyle/>
                    <a:p>
                      <a:pPr>
                        <a:defRPr sz="1800" b="1">
                          <a:solidFill>
                            <a:srgbClr val="FFFFFF"/>
                          </a:solidFill>
                        </a:defRPr>
                      </a:pPr>
                      <a:r>
                        <a:rPr sz="2800" dirty="0"/>
                        <a:t>What It Measures</a:t>
                      </a:r>
                    </a:p>
                  </a:txBody>
                  <a:tcPr marL="76200" marR="76200" marT="38100" marB="38100" anchor="ctr">
                    <a:solidFill>
                      <a:srgbClr val="002060"/>
                    </a:solidFill>
                  </a:tcPr>
                </a:tc>
                <a:tc>
                  <a:txBody>
                    <a:bodyPr/>
                    <a:lstStyle/>
                    <a:p>
                      <a:pPr>
                        <a:defRPr sz="1800" b="1">
                          <a:solidFill>
                            <a:srgbClr val="FFFFFF"/>
                          </a:solidFill>
                        </a:defRPr>
                      </a:pPr>
                      <a:r>
                        <a:rPr sz="2800" dirty="0"/>
                        <a:t>Field Implication</a:t>
                      </a:r>
                    </a:p>
                  </a:txBody>
                  <a:tcPr marL="76200" marR="76200" marT="38100" marB="38100" anchor="ctr">
                    <a:solidFill>
                      <a:srgbClr val="002060"/>
                    </a:solidFill>
                  </a:tcPr>
                </a:tc>
                <a:extLst>
                  <a:ext uri="{0D108BD9-81ED-4DB2-BD59-A6C34878D82A}">
                    <a16:rowId xmlns:a16="http://schemas.microsoft.com/office/drawing/2014/main" val="10000"/>
                  </a:ext>
                </a:extLst>
              </a:tr>
              <a:tr h="1143000">
                <a:tc>
                  <a:txBody>
                    <a:bodyPr/>
                    <a:lstStyle/>
                    <a:p>
                      <a:pPr>
                        <a:defRPr sz="1500" b="1">
                          <a:solidFill>
                            <a:srgbClr val="323232"/>
                          </a:solidFill>
                        </a:defRPr>
                      </a:pPr>
                      <a:r>
                        <a:rPr sz="1400" dirty="0"/>
                        <a:t>Normalized Breakthrough Time</a:t>
                      </a:r>
                    </a:p>
                  </a:txBody>
                  <a:tcPr marL="76200" marR="76200" marT="38100" marB="38100" anchor="ctr"/>
                </a:tc>
                <a:tc>
                  <a:txBody>
                    <a:bodyPr/>
                    <a:lstStyle/>
                    <a:p>
                      <a:pPr>
                        <a:defRPr sz="1500">
                          <a:solidFill>
                            <a:srgbClr val="323232"/>
                          </a:solidFill>
                        </a:defRPr>
                      </a:pPr>
                      <a:r>
                        <a:rPr sz="1400" dirty="0"/>
                        <a:t>The time it takes for a chemical to permeate the material at a specific, standardized rate (usually 0.1 µg/cm²/min).</a:t>
                      </a:r>
                    </a:p>
                  </a:txBody>
                  <a:tcPr marL="76200" marR="76200" marT="38100" marB="38100" anchor="ctr"/>
                </a:tc>
                <a:tc>
                  <a:txBody>
                    <a:bodyPr/>
                    <a:lstStyle/>
                    <a:p>
                      <a:pPr>
                        <a:defRPr sz="1500">
                          <a:solidFill>
                            <a:srgbClr val="323232"/>
                          </a:solidFill>
                        </a:defRPr>
                      </a:pPr>
                      <a:r>
                        <a:rPr sz="1400" dirty="0"/>
                        <a:t>Often reported as &gt;480 minutes</a:t>
                      </a:r>
                      <a:r>
                        <a:rPr lang="en-US" sz="1400" dirty="0"/>
                        <a:t>.</a:t>
                      </a:r>
                      <a:r>
                        <a:rPr sz="1400" dirty="0"/>
                        <a:t> This is a baseline laboratory metric, not an absolute guarantee of safe wear time in extreme field conditions.</a:t>
                      </a:r>
                    </a:p>
                  </a:txBody>
                  <a:tcPr marL="76200" marR="76200" marT="38100" marB="38100" anchor="ctr"/>
                </a:tc>
                <a:extLst>
                  <a:ext uri="{0D108BD9-81ED-4DB2-BD59-A6C34878D82A}">
                    <a16:rowId xmlns:a16="http://schemas.microsoft.com/office/drawing/2014/main" val="10001"/>
                  </a:ext>
                </a:extLst>
              </a:tr>
              <a:tr h="1143000">
                <a:tc>
                  <a:txBody>
                    <a:bodyPr/>
                    <a:lstStyle/>
                    <a:p>
                      <a:pPr>
                        <a:defRPr sz="1500" b="1">
                          <a:solidFill>
                            <a:srgbClr val="323232"/>
                          </a:solidFill>
                        </a:defRPr>
                      </a:pPr>
                      <a:r>
                        <a:rPr sz="1400"/>
                        <a:t>Permeation Rate</a:t>
                      </a:r>
                    </a:p>
                  </a:txBody>
                  <a:tcPr marL="76200" marR="76200" marT="38100" marB="38100" anchor="ctr"/>
                </a:tc>
                <a:tc>
                  <a:txBody>
                    <a:bodyPr/>
                    <a:lstStyle/>
                    <a:p>
                      <a:pPr>
                        <a:defRPr sz="1500">
                          <a:solidFill>
                            <a:srgbClr val="323232"/>
                          </a:solidFill>
                        </a:defRPr>
                      </a:pPr>
                      <a:r>
                        <a:rPr sz="1400" dirty="0"/>
                        <a:t>The speed at which the chemical continues to move through the material after initial breakthrough has occurred.</a:t>
                      </a:r>
                    </a:p>
                  </a:txBody>
                  <a:tcPr marL="76200" marR="76200" marT="38100" marB="38100" anchor="ctr"/>
                </a:tc>
                <a:tc>
                  <a:txBody>
                    <a:bodyPr/>
                    <a:lstStyle/>
                    <a:p>
                      <a:pPr>
                        <a:defRPr sz="1500">
                          <a:solidFill>
                            <a:srgbClr val="323232"/>
                          </a:solidFill>
                        </a:defRPr>
                      </a:pPr>
                      <a:r>
                        <a:rPr sz="1400" dirty="0"/>
                        <a:t>Crucial for assessing risk. A slow permeation rate might mean a minor exposure, while a rapid rate means a catastrophic failure of the barrier.</a:t>
                      </a:r>
                    </a:p>
                  </a:txBody>
                  <a:tcPr marL="76200" marR="76200" marT="38100" marB="38100" anchor="ctr"/>
                </a:tc>
                <a:extLst>
                  <a:ext uri="{0D108BD9-81ED-4DB2-BD59-A6C34878D82A}">
                    <a16:rowId xmlns:a16="http://schemas.microsoft.com/office/drawing/2014/main" val="10002"/>
                  </a:ext>
                </a:extLst>
              </a:tr>
              <a:tr h="1143000">
                <a:tc>
                  <a:txBody>
                    <a:bodyPr/>
                    <a:lstStyle/>
                    <a:p>
                      <a:pPr>
                        <a:defRPr sz="1500" b="1">
                          <a:solidFill>
                            <a:srgbClr val="323232"/>
                          </a:solidFill>
                        </a:defRPr>
                      </a:pPr>
                      <a:r>
                        <a:rPr sz="1400"/>
                        <a:t>System Testing</a:t>
                      </a:r>
                    </a:p>
                  </a:txBody>
                  <a:tcPr marL="76200" marR="76200" marT="38100" marB="38100" anchor="ctr"/>
                </a:tc>
                <a:tc>
                  <a:txBody>
                    <a:bodyPr/>
                    <a:lstStyle/>
                    <a:p>
                      <a:pPr>
                        <a:defRPr sz="1500">
                          <a:solidFill>
                            <a:srgbClr val="323232"/>
                          </a:solidFill>
                        </a:defRPr>
                      </a:pPr>
                      <a:r>
                        <a:rPr sz="1400"/>
                        <a:t>NFPA tests of the entire ensemble (seams, visors, gloves, zippers) rather than just flat material swatches.</a:t>
                      </a:r>
                    </a:p>
                  </a:txBody>
                  <a:tcPr marL="76200" marR="76200" marT="38100" marB="38100" anchor="ctr"/>
                </a:tc>
                <a:tc>
                  <a:txBody>
                    <a:bodyPr/>
                    <a:lstStyle/>
                    <a:p>
                      <a:pPr>
                        <a:defRPr sz="1500">
                          <a:solidFill>
                            <a:srgbClr val="323232"/>
                          </a:solidFill>
                        </a:defRPr>
                      </a:pPr>
                      <a:r>
                        <a:rPr sz="1400" dirty="0"/>
                        <a:t>Ensures that the weakest links—the seams and interfaces—perform to the same standard as the primary suit material.</a:t>
                      </a:r>
                    </a:p>
                  </a:txBody>
                  <a:tcPr marL="76200" marR="76200" marT="38100" marB="38100" anchor="ctr"/>
                </a:tc>
                <a:extLst>
                  <a:ext uri="{0D108BD9-81ED-4DB2-BD59-A6C34878D82A}">
                    <a16:rowId xmlns:a16="http://schemas.microsoft.com/office/drawing/2014/main" val="10003"/>
                  </a:ext>
                </a:extLst>
              </a:tr>
            </a:tbl>
          </a:graphicData>
        </a:graphic>
      </p:graphicFrame>
      <p:sp>
        <p:nvSpPr>
          <p:cNvPr id="4" name="TextBox 3"/>
          <p:cNvSpPr txBox="1"/>
          <p:nvPr/>
        </p:nvSpPr>
        <p:spPr>
          <a:xfrm>
            <a:off x="11790813" y="6477000"/>
            <a:ext cx="248787" cy="220510"/>
          </a:xfrm>
          <a:prstGeom prst="rect">
            <a:avLst/>
          </a:prstGeom>
          <a:noFill/>
        </p:spPr>
        <p:txBody>
          <a:bodyPr wrap="none">
            <a:spAutoFit/>
          </a:bodyPr>
          <a:lstStyle/>
          <a:p>
            <a:pPr algn="r">
              <a:defRPr sz="1000">
                <a:solidFill>
                  <a:srgbClr val="808080"/>
                </a:solidFill>
              </a:defRPr>
            </a:pPr>
            <a:r>
              <a:rPr sz="833"/>
              <a:t>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F1A399A-66EE-56AB-D58A-6969C262DE1D}"/>
              </a:ext>
            </a:extLst>
          </p:cNvPr>
          <p:cNvSpPr>
            <a:spLocks noGrp="1"/>
          </p:cNvSpPr>
          <p:nvPr>
            <p:ph type="title"/>
          </p:nvPr>
        </p:nvSpPr>
        <p:spPr>
          <a:xfrm>
            <a:off x="887506" y="671257"/>
            <a:ext cx="10416988" cy="811369"/>
          </a:xfrm>
        </p:spPr>
        <p:txBody>
          <a:bodyPr wrap="square" anchor="ctr">
            <a:normAutofit/>
          </a:bodyPr>
          <a:lstStyle/>
          <a:p>
            <a:r>
              <a:rPr lang="en-US" dirty="0">
                <a:solidFill>
                  <a:schemeClr val="tx1"/>
                </a:solidFill>
              </a:rPr>
              <a:t>Interpreting Permeation Data</a:t>
            </a:r>
          </a:p>
        </p:txBody>
      </p:sp>
      <p:sp>
        <p:nvSpPr>
          <p:cNvPr id="20" name="Text Placeholder 2">
            <a:extLst>
              <a:ext uri="{FF2B5EF4-FFF2-40B4-BE49-F238E27FC236}">
                <a16:creationId xmlns:a16="http://schemas.microsoft.com/office/drawing/2014/main" id="{8578E4C1-71F7-F5ED-23BF-997BA3316462}"/>
              </a:ext>
            </a:extLst>
          </p:cNvPr>
          <p:cNvSpPr>
            <a:spLocks noGrp="1"/>
          </p:cNvSpPr>
          <p:nvPr>
            <p:ph type="body" sz="quarter" idx="11"/>
          </p:nvPr>
        </p:nvSpPr>
        <p:spPr>
          <a:xfrm>
            <a:off x="774402" y="530400"/>
            <a:ext cx="10655598" cy="198987"/>
          </a:xfrm>
        </p:spPr>
        <p:txBody>
          <a:bodyPr/>
          <a:lstStyle/>
          <a:p>
            <a:r>
              <a:rPr lang="en-US" dirty="0"/>
              <a:t>ASTM F739 Permeation testing</a:t>
            </a:r>
          </a:p>
        </p:txBody>
      </p:sp>
      <p:sp>
        <p:nvSpPr>
          <p:cNvPr id="23" name="Content Placeholder 3">
            <a:extLst>
              <a:ext uri="{FF2B5EF4-FFF2-40B4-BE49-F238E27FC236}">
                <a16:creationId xmlns:a16="http://schemas.microsoft.com/office/drawing/2014/main" id="{E51B276C-2B59-1E78-8C99-F3AC9F662644}"/>
              </a:ext>
            </a:extLst>
          </p:cNvPr>
          <p:cNvSpPr>
            <a:spLocks noGrp="1"/>
          </p:cNvSpPr>
          <p:nvPr>
            <p:ph type="body" sz="quarter" idx="10"/>
          </p:nvPr>
        </p:nvSpPr>
        <p:spPr>
          <a:xfrm>
            <a:off x="774401" y="1623483"/>
            <a:ext cx="6622337" cy="4343599"/>
          </a:xfrm>
        </p:spPr>
        <p:txBody>
          <a:bodyPr>
            <a:normAutofit/>
          </a:bodyPr>
          <a:lstStyle/>
          <a:p>
            <a:pPr marL="0" indent="0">
              <a:buNone/>
            </a:pPr>
            <a:r>
              <a:rPr lang="en-US" b="1" dirty="0"/>
              <a:t>Different Reporting Criteria</a:t>
            </a:r>
          </a:p>
          <a:p>
            <a:pPr lvl="1"/>
            <a:r>
              <a:rPr lang="en-US" dirty="0"/>
              <a:t>ASTM F739 uses </a:t>
            </a:r>
            <a:r>
              <a:rPr lang="en-US" b="1" dirty="0"/>
              <a:t>0.1 µg/cm²·min</a:t>
            </a:r>
            <a:endParaRPr lang="en-US" dirty="0"/>
          </a:p>
          <a:p>
            <a:pPr marL="0" indent="0">
              <a:buNone/>
            </a:pPr>
            <a:r>
              <a:rPr lang="en-US" b="1" dirty="0"/>
              <a:t>Why It Matters</a:t>
            </a:r>
          </a:p>
          <a:p>
            <a:pPr lvl="1"/>
            <a:r>
              <a:rPr lang="en-US" dirty="0"/>
              <a:t>Higher endpoint may </a:t>
            </a:r>
            <a:r>
              <a:rPr lang="en-US" b="1" dirty="0"/>
              <a:t>miss early permeation</a:t>
            </a:r>
            <a:r>
              <a:rPr lang="en-US" dirty="0"/>
              <a:t> </a:t>
            </a:r>
          </a:p>
          <a:p>
            <a:pPr lvl="1"/>
            <a:r>
              <a:rPr lang="en-US" dirty="0"/>
              <a:t>Can make materials appear more protective than they are </a:t>
            </a:r>
          </a:p>
          <a:p>
            <a:pPr marL="0" indent="0">
              <a:buNone/>
            </a:pPr>
            <a:r>
              <a:rPr lang="en-US" b="1" dirty="0"/>
              <a:t>Permeation Curve Insight</a:t>
            </a:r>
          </a:p>
          <a:p>
            <a:pPr lvl="1"/>
            <a:r>
              <a:rPr lang="en-US" dirty="0"/>
              <a:t>No initial detection → rising permeation → steady state </a:t>
            </a:r>
          </a:p>
          <a:p>
            <a:pPr lvl="1"/>
            <a:r>
              <a:rPr lang="en-US" dirty="0"/>
              <a:t>May stay below 1.0 but exceed 0.1 µg/cm²·min </a:t>
            </a:r>
          </a:p>
          <a:p>
            <a:pPr marL="0" indent="0">
              <a:buNone/>
            </a:pPr>
            <a:r>
              <a:rPr lang="en-US" b="1" dirty="0"/>
              <a:t>Result:</a:t>
            </a:r>
            <a:r>
              <a:rPr lang="en-US" dirty="0"/>
              <a:t> “No permeation” may still involve exposure </a:t>
            </a:r>
          </a:p>
          <a:p>
            <a:endParaRPr lang="en-US" dirty="0"/>
          </a:p>
        </p:txBody>
      </p:sp>
      <p:graphicFrame>
        <p:nvGraphicFramePr>
          <p:cNvPr id="5" name="Chart 4" descr="Line graph showing fentanyl concentration in the garment model M6 (continuous) collection reservoir over elapsed time during continuous material exposure. The x-axis represents elapsed time, and the y-axis represents fentanyl concentration. The curve illustrates how concentration changes as time increases.">
            <a:extLst>
              <a:ext uri="{FF2B5EF4-FFF2-40B4-BE49-F238E27FC236}">
                <a16:creationId xmlns:a16="http://schemas.microsoft.com/office/drawing/2014/main" id="{8F4DEDD4-0CA9-4048-8702-8FDE22106C44}"/>
              </a:ext>
            </a:extLst>
          </p:cNvPr>
          <p:cNvGraphicFramePr/>
          <p:nvPr>
            <p:extLst>
              <p:ext uri="{D42A27DB-BD31-4B8C-83A1-F6EECF244321}">
                <p14:modId xmlns:p14="http://schemas.microsoft.com/office/powerpoint/2010/main" val="1799721624"/>
              </p:ext>
            </p:extLst>
          </p:nvPr>
        </p:nvGraphicFramePr>
        <p:xfrm>
          <a:off x="7163772" y="1886308"/>
          <a:ext cx="4803942" cy="319253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a:extLst>
              <a:ext uri="{FF2B5EF4-FFF2-40B4-BE49-F238E27FC236}">
                <a16:creationId xmlns:a16="http://schemas.microsoft.com/office/drawing/2014/main" id="{666DA4FC-A20A-131E-3C8E-6014DDD1FD32}"/>
              </a:ext>
            </a:extLst>
          </p:cNvPr>
          <p:cNvSpPr/>
          <p:nvPr/>
        </p:nvSpPr>
        <p:spPr>
          <a:xfrm>
            <a:off x="4805812" y="5569419"/>
            <a:ext cx="7161902" cy="77395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0100" indent="-58738">
              <a:tabLst>
                <a:tab pos="741363" algn="l"/>
              </a:tabLst>
            </a:pPr>
            <a:r>
              <a:rPr lang="en-US" dirty="0">
                <a:solidFill>
                  <a:schemeClr val="tx1"/>
                </a:solidFill>
              </a:rPr>
              <a:t>Verify </a:t>
            </a:r>
            <a:r>
              <a:rPr lang="en-US" b="1" dirty="0">
                <a:solidFill>
                  <a:schemeClr val="tx1"/>
                </a:solidFill>
              </a:rPr>
              <a:t>test method and endpoint</a:t>
            </a:r>
            <a:r>
              <a:rPr lang="en-US" dirty="0">
                <a:solidFill>
                  <a:schemeClr val="tx1"/>
                </a:solidFill>
              </a:rPr>
              <a:t> before selecting CPC</a:t>
            </a:r>
          </a:p>
        </p:txBody>
      </p:sp>
      <p:grpSp>
        <p:nvGrpSpPr>
          <p:cNvPr id="3" name="Group 2" descr="Puzzle Piece Icon.">
            <a:extLst>
              <a:ext uri="{FF2B5EF4-FFF2-40B4-BE49-F238E27FC236}">
                <a16:creationId xmlns:a16="http://schemas.microsoft.com/office/drawing/2014/main" id="{57558EDC-ECCF-7087-0F57-A234BBE43817}"/>
              </a:ext>
            </a:extLst>
          </p:cNvPr>
          <p:cNvGrpSpPr/>
          <p:nvPr/>
        </p:nvGrpSpPr>
        <p:grpSpPr>
          <a:xfrm>
            <a:off x="4956362" y="5629730"/>
            <a:ext cx="661357" cy="653334"/>
            <a:chOff x="774402" y="1465351"/>
            <a:chExt cx="1250576" cy="1250576"/>
          </a:xfrm>
        </p:grpSpPr>
        <p:sp>
          <p:nvSpPr>
            <p:cNvPr id="6" name="Oval 5">
              <a:extLst>
                <a:ext uri="{FF2B5EF4-FFF2-40B4-BE49-F238E27FC236}">
                  <a16:creationId xmlns:a16="http://schemas.microsoft.com/office/drawing/2014/main" id="{CFD1CCB0-16EA-FEB2-6710-B6AA3A481EB8}"/>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Puzzle with solid fill">
              <a:extLst>
                <a:ext uri="{FF2B5EF4-FFF2-40B4-BE49-F238E27FC236}">
                  <a16:creationId xmlns:a16="http://schemas.microsoft.com/office/drawing/2014/main" id="{258479AC-4396-67A2-BCD9-DA6FAC1FDA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Tree>
    <p:extLst>
      <p:ext uri="{BB962C8B-B14F-4D97-AF65-F5344CB8AC3E}">
        <p14:creationId xmlns:p14="http://schemas.microsoft.com/office/powerpoint/2010/main" val="46900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B322-724B-B2A0-C2CE-E783DA94E556}"/>
              </a:ext>
            </a:extLst>
          </p:cNvPr>
          <p:cNvSpPr>
            <a:spLocks noGrp="1"/>
          </p:cNvSpPr>
          <p:nvPr>
            <p:ph type="title"/>
          </p:nvPr>
        </p:nvSpPr>
        <p:spPr>
          <a:xfrm>
            <a:off x="774402" y="782128"/>
            <a:ext cx="10416988" cy="811369"/>
          </a:xfrm>
        </p:spPr>
        <p:txBody>
          <a:bodyPr/>
          <a:lstStyle/>
          <a:p>
            <a:pPr algn="l"/>
            <a:r>
              <a:rPr lang="en-US" dirty="0">
                <a:solidFill>
                  <a:schemeClr val="tx1"/>
                </a:solidFill>
              </a:rPr>
              <a:t>Full-Scale CPC Testing</a:t>
            </a:r>
          </a:p>
        </p:txBody>
      </p:sp>
      <p:sp>
        <p:nvSpPr>
          <p:cNvPr id="3" name="Text Placeholder 2">
            <a:extLst>
              <a:ext uri="{FF2B5EF4-FFF2-40B4-BE49-F238E27FC236}">
                <a16:creationId xmlns:a16="http://schemas.microsoft.com/office/drawing/2014/main" id="{49A6D35C-F5AA-2769-E254-B95C760099A0}"/>
              </a:ext>
            </a:extLst>
          </p:cNvPr>
          <p:cNvSpPr>
            <a:spLocks noGrp="1"/>
          </p:cNvSpPr>
          <p:nvPr>
            <p:ph type="body" sz="quarter" idx="11"/>
          </p:nvPr>
        </p:nvSpPr>
        <p:spPr>
          <a:xfrm>
            <a:off x="774402" y="530400"/>
            <a:ext cx="2819938" cy="251728"/>
          </a:xfrm>
        </p:spPr>
        <p:txBody>
          <a:bodyPr/>
          <a:lstStyle/>
          <a:p>
            <a:pPr algn="l"/>
            <a:r>
              <a:rPr lang="en-US" dirty="0"/>
              <a:t>CPC ASSESSMENT</a:t>
            </a:r>
          </a:p>
        </p:txBody>
      </p:sp>
      <p:sp>
        <p:nvSpPr>
          <p:cNvPr id="4" name="Text Placeholder 3">
            <a:extLst>
              <a:ext uri="{FF2B5EF4-FFF2-40B4-BE49-F238E27FC236}">
                <a16:creationId xmlns:a16="http://schemas.microsoft.com/office/drawing/2014/main" id="{4CA8C100-9422-0DAD-D12D-717B511B1F5B}"/>
              </a:ext>
            </a:extLst>
          </p:cNvPr>
          <p:cNvSpPr>
            <a:spLocks noGrp="1"/>
          </p:cNvSpPr>
          <p:nvPr>
            <p:ph type="body" sz="quarter" idx="10"/>
          </p:nvPr>
        </p:nvSpPr>
        <p:spPr>
          <a:xfrm>
            <a:off x="725216" y="1593497"/>
            <a:ext cx="6855305" cy="3960731"/>
          </a:xfrm>
        </p:spPr>
        <p:txBody>
          <a:bodyPr/>
          <a:lstStyle/>
          <a:p>
            <a:pPr marL="0" indent="0">
              <a:buNone/>
            </a:pPr>
            <a:r>
              <a:rPr lang="en-US" b="1" dirty="0"/>
              <a:t>What it Evaluates</a:t>
            </a:r>
          </a:p>
          <a:p>
            <a:pPr lvl="1"/>
            <a:r>
              <a:rPr lang="en-US" dirty="0"/>
              <a:t>Entire garment or PPE ensemble </a:t>
            </a:r>
          </a:p>
          <a:p>
            <a:pPr lvl="1"/>
            <a:r>
              <a:rPr lang="en-US" dirty="0"/>
              <a:t>Interfaces: suit, gloves, respirator </a:t>
            </a:r>
          </a:p>
          <a:p>
            <a:pPr marL="0" indent="0">
              <a:buNone/>
            </a:pPr>
            <a:r>
              <a:rPr lang="en-US" b="1" dirty="0"/>
              <a:t>Types of Tests</a:t>
            </a:r>
          </a:p>
          <a:p>
            <a:pPr lvl="1"/>
            <a:r>
              <a:rPr lang="en-US" dirty="0"/>
              <a:t>Gas tightness </a:t>
            </a:r>
          </a:p>
          <a:p>
            <a:pPr lvl="1"/>
            <a:r>
              <a:rPr lang="en-US" dirty="0"/>
              <a:t>Vapor inward leakage </a:t>
            </a:r>
          </a:p>
          <a:p>
            <a:pPr lvl="1"/>
            <a:r>
              <a:rPr lang="en-US" dirty="0"/>
              <a:t>Particle inward leakage </a:t>
            </a:r>
          </a:p>
          <a:p>
            <a:pPr lvl="1"/>
            <a:r>
              <a:rPr lang="en-US" dirty="0"/>
              <a:t>Liquid integrity </a:t>
            </a:r>
          </a:p>
          <a:p>
            <a:pPr marL="0" indent="0">
              <a:buNone/>
            </a:pPr>
            <a:r>
              <a:rPr lang="en-US" b="1" dirty="0"/>
              <a:t>Important Limitation</a:t>
            </a:r>
          </a:p>
          <a:p>
            <a:pPr lvl="1"/>
            <a:r>
              <a:rPr lang="en-US" dirty="0"/>
              <a:t>Passing ≠ complete chemical protection </a:t>
            </a:r>
          </a:p>
          <a:p>
            <a:pPr lvl="1"/>
            <a:r>
              <a:rPr lang="en-US" dirty="0"/>
              <a:t>Performance depends on </a:t>
            </a:r>
            <a:r>
              <a:rPr lang="en-US" b="1" dirty="0"/>
              <a:t>specific chemical hazards</a:t>
            </a:r>
            <a:r>
              <a:rPr lang="en-US" dirty="0"/>
              <a:t> </a:t>
            </a:r>
          </a:p>
          <a:p>
            <a:endParaRPr lang="en-US" dirty="0"/>
          </a:p>
        </p:txBody>
      </p:sp>
      <p:pic>
        <p:nvPicPr>
          <p:cNvPr id="12" name="Picture 11">
            <a:extLst>
              <a:ext uri="{FF2B5EF4-FFF2-40B4-BE49-F238E27FC236}">
                <a16:creationId xmlns:a16="http://schemas.microsoft.com/office/drawing/2014/main" id="{C6A90FCB-ADCC-7E8A-5D5A-481978591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7534" y="782128"/>
            <a:ext cx="2876843" cy="4572000"/>
          </a:xfrm>
          <a:prstGeom prst="rect">
            <a:avLst/>
          </a:prstGeom>
        </p:spPr>
      </p:pic>
      <p:sp>
        <p:nvSpPr>
          <p:cNvPr id="5" name="Rectangle: Rounded Corners 4">
            <a:extLst>
              <a:ext uri="{FF2B5EF4-FFF2-40B4-BE49-F238E27FC236}">
                <a16:creationId xmlns:a16="http://schemas.microsoft.com/office/drawing/2014/main" id="{35FBEBF7-F05F-90BE-D736-339803C02778}"/>
              </a:ext>
            </a:extLst>
          </p:cNvPr>
          <p:cNvSpPr/>
          <p:nvPr/>
        </p:nvSpPr>
        <p:spPr>
          <a:xfrm>
            <a:off x="5412550" y="5855381"/>
            <a:ext cx="6527063" cy="77395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25"/>
            <a:r>
              <a:rPr lang="en-US" dirty="0">
                <a:solidFill>
                  <a:schemeClr val="tx1"/>
                </a:solidFill>
              </a:rPr>
              <a:t>Use full-scale tests to assess </a:t>
            </a:r>
            <a:r>
              <a:rPr lang="en-US" b="1" dirty="0">
                <a:solidFill>
                  <a:schemeClr val="tx1"/>
                </a:solidFill>
              </a:rPr>
              <a:t>design &amp; interfaces</a:t>
            </a:r>
            <a:r>
              <a:rPr lang="en-US" dirty="0">
                <a:solidFill>
                  <a:schemeClr val="tx1"/>
                </a:solidFill>
              </a:rPr>
              <a:t> </a:t>
            </a:r>
          </a:p>
          <a:p>
            <a:pPr marL="746125"/>
            <a:r>
              <a:rPr lang="en-US" dirty="0">
                <a:solidFill>
                  <a:schemeClr val="tx1"/>
                </a:solidFill>
              </a:rPr>
              <a:t>Still rely on </a:t>
            </a:r>
            <a:r>
              <a:rPr lang="en-US" b="1" dirty="0">
                <a:solidFill>
                  <a:schemeClr val="tx1"/>
                </a:solidFill>
              </a:rPr>
              <a:t>permeation data for chemical protection</a:t>
            </a:r>
            <a:endParaRPr lang="en-US" dirty="0">
              <a:solidFill>
                <a:schemeClr val="tx1"/>
              </a:solidFill>
            </a:endParaRPr>
          </a:p>
        </p:txBody>
      </p:sp>
      <p:grpSp>
        <p:nvGrpSpPr>
          <p:cNvPr id="7" name="Group 6" descr="Puzzle Piece Icon.">
            <a:extLst>
              <a:ext uri="{FF2B5EF4-FFF2-40B4-BE49-F238E27FC236}">
                <a16:creationId xmlns:a16="http://schemas.microsoft.com/office/drawing/2014/main" id="{1D5F4804-3653-C624-605F-9F9D09F2CBAD}"/>
              </a:ext>
            </a:extLst>
          </p:cNvPr>
          <p:cNvGrpSpPr/>
          <p:nvPr/>
        </p:nvGrpSpPr>
        <p:grpSpPr>
          <a:xfrm>
            <a:off x="5544603" y="5927341"/>
            <a:ext cx="661357" cy="653334"/>
            <a:chOff x="774402" y="1465351"/>
            <a:chExt cx="1250576" cy="1250576"/>
          </a:xfrm>
        </p:grpSpPr>
        <p:sp>
          <p:nvSpPr>
            <p:cNvPr id="8" name="Oval 7">
              <a:extLst>
                <a:ext uri="{FF2B5EF4-FFF2-40B4-BE49-F238E27FC236}">
                  <a16:creationId xmlns:a16="http://schemas.microsoft.com/office/drawing/2014/main" id="{5B359A7D-B91B-4C6E-C1E8-7C3CA13A15CC}"/>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Puzzle with solid fill">
              <a:extLst>
                <a:ext uri="{FF2B5EF4-FFF2-40B4-BE49-F238E27FC236}">
                  <a16:creationId xmlns:a16="http://schemas.microsoft.com/office/drawing/2014/main" id="{F9B98D98-DC9D-FB4E-6366-BA3DD4ED56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10" name="TextBox 9">
            <a:extLst>
              <a:ext uri="{FF2B5EF4-FFF2-40B4-BE49-F238E27FC236}">
                <a16:creationId xmlns:a16="http://schemas.microsoft.com/office/drawing/2014/main" id="{62FF1C59-E1CB-2B86-BA7C-A724E28032D4}"/>
              </a:ext>
            </a:extLst>
          </p:cNvPr>
          <p:cNvSpPr txBox="1"/>
          <p:nvPr/>
        </p:nvSpPr>
        <p:spPr>
          <a:xfrm>
            <a:off x="9650943" y="5393671"/>
            <a:ext cx="1922585" cy="261610"/>
          </a:xfrm>
          <a:prstGeom prst="rect">
            <a:avLst/>
          </a:prstGeom>
          <a:noFill/>
        </p:spPr>
        <p:txBody>
          <a:bodyPr wrap="square">
            <a:spAutoFit/>
          </a:bodyPr>
          <a:lstStyle/>
          <a:p>
            <a:r>
              <a:rPr lang="en-US" sz="1100" dirty="0">
                <a:solidFill>
                  <a:srgbClr val="191919"/>
                </a:solidFill>
                <a:effectLst/>
                <a:latin typeface="Aptos" panose="020B0004020202020204" pitchFamily="34" charset="0"/>
                <a:ea typeface="Aptos" panose="020B0004020202020204" pitchFamily="34" charset="0"/>
                <a:cs typeface="Aptos" panose="020B0004020202020204" pitchFamily="34" charset="0"/>
              </a:rPr>
              <a:t>Photo </a:t>
            </a:r>
            <a:r>
              <a:rPr lang="en-US" sz="1100" dirty="0">
                <a:solidFill>
                  <a:srgbClr val="191919"/>
                </a:solidFill>
                <a:latin typeface="Aptos" panose="020B0004020202020204" pitchFamily="34" charset="0"/>
                <a:ea typeface="Aptos" panose="020B0004020202020204" pitchFamily="34" charset="0"/>
                <a:cs typeface="Aptos" panose="020B0004020202020204" pitchFamily="34" charset="0"/>
              </a:rPr>
              <a:t>by </a:t>
            </a:r>
            <a:r>
              <a:rPr lang="en-US" sz="1100" dirty="0">
                <a:solidFill>
                  <a:srgbClr val="191919"/>
                </a:solidFill>
                <a:effectLst/>
                <a:latin typeface="Aptos" panose="020B0004020202020204" pitchFamily="34" charset="0"/>
                <a:ea typeface="Aptos" panose="020B0004020202020204" pitchFamily="34" charset="0"/>
                <a:cs typeface="Aptos" panose="020B0004020202020204" pitchFamily="34" charset="0"/>
              </a:rPr>
              <a:t>DuPont</a:t>
            </a:r>
            <a:endParaRPr lang="en-US" sz="1100" dirty="0">
              <a:solidFill>
                <a:srgbClr val="191919"/>
              </a:solidFill>
            </a:endParaRPr>
          </a:p>
        </p:txBody>
      </p:sp>
    </p:spTree>
    <p:extLst>
      <p:ext uri="{BB962C8B-B14F-4D97-AF65-F5344CB8AC3E}">
        <p14:creationId xmlns:p14="http://schemas.microsoft.com/office/powerpoint/2010/main" val="2235146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5995-8B71-E7BB-0586-4D034FA85C20}"/>
              </a:ext>
            </a:extLst>
          </p:cNvPr>
          <p:cNvSpPr>
            <a:spLocks noGrp="1"/>
          </p:cNvSpPr>
          <p:nvPr>
            <p:ph type="title"/>
          </p:nvPr>
        </p:nvSpPr>
        <p:spPr>
          <a:xfrm>
            <a:off x="612648" y="819477"/>
            <a:ext cx="4617720" cy="1197864"/>
          </a:xfrm>
        </p:spPr>
        <p:txBody>
          <a:bodyPr wrap="square" anchor="t">
            <a:normAutofit/>
          </a:bodyPr>
          <a:lstStyle/>
          <a:p>
            <a:r>
              <a:rPr lang="en-US" dirty="0"/>
              <a:t>Different Barrier Test Approaches</a:t>
            </a:r>
          </a:p>
        </p:txBody>
      </p:sp>
      <p:pic>
        <p:nvPicPr>
          <p:cNvPr id="14" name="Picture Placeholder 13">
            <a:extLst>
              <a:ext uri="{FF2B5EF4-FFF2-40B4-BE49-F238E27FC236}">
                <a16:creationId xmlns:a16="http://schemas.microsoft.com/office/drawing/2014/main" id="{BB8741CD-73AC-7440-6826-3F48EDF07C32}"/>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4077" b="14077"/>
          <a:stretch/>
        </p:blipFill>
        <p:spPr>
          <a:xfrm>
            <a:off x="744527" y="1980610"/>
            <a:ext cx="3877056" cy="3877056"/>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3">
              <a:alphaModFix amt="70000"/>
            </a:blip>
            <a:stretch>
              <a:fillRect/>
            </a:stretch>
          </a:blipFill>
        </p:spPr>
      </p:pic>
      <p:graphicFrame>
        <p:nvGraphicFramePr>
          <p:cNvPr id="6" name="Text Placeholder 3">
            <a:extLst>
              <a:ext uri="{FF2B5EF4-FFF2-40B4-BE49-F238E27FC236}">
                <a16:creationId xmlns:a16="http://schemas.microsoft.com/office/drawing/2014/main" id="{9E90713F-68C8-A4BA-A226-BE9A91F60603}"/>
              </a:ext>
            </a:extLst>
          </p:cNvPr>
          <p:cNvGraphicFramePr/>
          <p:nvPr>
            <p:extLst>
              <p:ext uri="{D42A27DB-BD31-4B8C-83A1-F6EECF244321}">
                <p14:modId xmlns:p14="http://schemas.microsoft.com/office/powerpoint/2010/main" val="2102145862"/>
              </p:ext>
            </p:extLst>
          </p:nvPr>
        </p:nvGraphicFramePr>
        <p:xfrm>
          <a:off x="5860489" y="773234"/>
          <a:ext cx="5586984" cy="5330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9131472E-A78A-121D-7741-D9A8DEEB2A81}"/>
              </a:ext>
            </a:extLst>
          </p:cNvPr>
          <p:cNvSpPr txBox="1"/>
          <p:nvPr/>
        </p:nvSpPr>
        <p:spPr>
          <a:xfrm>
            <a:off x="5860489" y="5682861"/>
            <a:ext cx="6253855" cy="461665"/>
          </a:xfrm>
          <a:prstGeom prst="rect">
            <a:avLst/>
          </a:prstGeom>
          <a:noFill/>
        </p:spPr>
        <p:txBody>
          <a:bodyPr wrap="square">
            <a:spAutoFit/>
          </a:bodyPr>
          <a:lstStyle/>
          <a:p>
            <a:pPr marL="0" marR="0" lvl="0" indent="0" defTabSz="914400" rtl="0" eaLnBrk="0" fontAlgn="base" latinLnBrk="0" hangingPunct="0">
              <a:spcBef>
                <a:spcPct val="0"/>
              </a:spcBef>
              <a:spcAft>
                <a:spcPts val="600"/>
              </a:spcAft>
              <a:buClrTx/>
              <a:buSzTx/>
              <a:buNone/>
              <a:tabLst/>
            </a:pPr>
            <a:r>
              <a:rPr lang="en-US" altLang="en-US" sz="1200" b="1" dirty="0"/>
              <a:t>“R: </a:t>
            </a:r>
            <a:r>
              <a:rPr kumimoji="0" lang="en-US" altLang="en-US" sz="1200" b="1" i="0" u="none" strike="noStrike" cap="none" normalizeH="0" baseline="0" dirty="0">
                <a:ln>
                  <a:noFill/>
                </a:ln>
                <a:effectLst/>
              </a:rPr>
              <a:t>Ruggedized”: </a:t>
            </a:r>
            <a:r>
              <a:rPr kumimoji="0" lang="en-US" altLang="en-US" sz="1200" b="0" i="0" u="none" strike="noStrike" cap="none" normalizeH="0" baseline="0" dirty="0">
                <a:ln>
                  <a:noFill/>
                </a:ln>
                <a:effectLst/>
              </a:rPr>
              <a:t>Same chemical/biological barrier performance as the corresponding class</a:t>
            </a:r>
            <a:r>
              <a:rPr lang="en-US" altLang="en-US" sz="1200" dirty="0"/>
              <a:t> but higher durability</a:t>
            </a:r>
            <a:r>
              <a:rPr kumimoji="0" lang="en-US" altLang="en-US" sz="1200" b="0" i="0" u="none" strike="noStrike" cap="none" normalizeH="0" baseline="0" dirty="0">
                <a:ln>
                  <a:noFill/>
                </a:ln>
                <a:effectLst/>
              </a:rPr>
              <a:t> </a:t>
            </a:r>
          </a:p>
        </p:txBody>
      </p:sp>
      <p:sp>
        <p:nvSpPr>
          <p:cNvPr id="8" name="Rectangle: Rounded Corners 7">
            <a:extLst>
              <a:ext uri="{FF2B5EF4-FFF2-40B4-BE49-F238E27FC236}">
                <a16:creationId xmlns:a16="http://schemas.microsoft.com/office/drawing/2014/main" id="{1A42AAE5-B345-C740-7442-305EC468E20F}"/>
              </a:ext>
            </a:extLst>
          </p:cNvPr>
          <p:cNvSpPr/>
          <p:nvPr/>
        </p:nvSpPr>
        <p:spPr>
          <a:xfrm>
            <a:off x="7391913" y="6155401"/>
            <a:ext cx="4632723" cy="65649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98513"/>
            <a:r>
              <a:rPr lang="en-US" sz="1600" dirty="0">
                <a:solidFill>
                  <a:schemeClr val="tx1"/>
                </a:solidFill>
              </a:rPr>
              <a:t>Select CPC based on </a:t>
            </a:r>
            <a:r>
              <a:rPr lang="en-US" sz="1600" b="1" dirty="0">
                <a:solidFill>
                  <a:schemeClr val="tx1"/>
                </a:solidFill>
              </a:rPr>
              <a:t>hazard level and scenario</a:t>
            </a:r>
            <a:r>
              <a:rPr lang="en-US" sz="1600" dirty="0">
                <a:solidFill>
                  <a:schemeClr val="tx1"/>
                </a:solidFill>
              </a:rPr>
              <a:t>, not just certification</a:t>
            </a:r>
          </a:p>
        </p:txBody>
      </p:sp>
      <p:grpSp>
        <p:nvGrpSpPr>
          <p:cNvPr id="9" name="Group 8" descr="Puzzle Piece Icon.">
            <a:extLst>
              <a:ext uri="{FF2B5EF4-FFF2-40B4-BE49-F238E27FC236}">
                <a16:creationId xmlns:a16="http://schemas.microsoft.com/office/drawing/2014/main" id="{30E4AA56-30F7-8BBC-764A-83F3E33CB049}"/>
              </a:ext>
            </a:extLst>
          </p:cNvPr>
          <p:cNvGrpSpPr/>
          <p:nvPr/>
        </p:nvGrpSpPr>
        <p:grpSpPr>
          <a:xfrm>
            <a:off x="7495750" y="6198903"/>
            <a:ext cx="585426" cy="612995"/>
            <a:chOff x="774402" y="1465351"/>
            <a:chExt cx="1250576" cy="1250576"/>
          </a:xfrm>
        </p:grpSpPr>
        <p:sp>
          <p:nvSpPr>
            <p:cNvPr id="11" name="Oval 10">
              <a:extLst>
                <a:ext uri="{FF2B5EF4-FFF2-40B4-BE49-F238E27FC236}">
                  <a16:creationId xmlns:a16="http://schemas.microsoft.com/office/drawing/2014/main" id="{9F0C6B27-6FFB-7B72-CA5A-B295CACB7E13}"/>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Puzzle with solid fill">
              <a:extLst>
                <a:ext uri="{FF2B5EF4-FFF2-40B4-BE49-F238E27FC236}">
                  <a16:creationId xmlns:a16="http://schemas.microsoft.com/office/drawing/2014/main" id="{7F149352-F519-329E-1CDD-FF1F16C76ED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88210" y="1679159"/>
              <a:ext cx="822960" cy="822960"/>
            </a:xfrm>
            <a:prstGeom prst="rect">
              <a:avLst/>
            </a:prstGeom>
          </p:spPr>
        </p:pic>
      </p:grpSp>
      <p:sp>
        <p:nvSpPr>
          <p:cNvPr id="15" name="TextBox 14">
            <a:extLst>
              <a:ext uri="{FF2B5EF4-FFF2-40B4-BE49-F238E27FC236}">
                <a16:creationId xmlns:a16="http://schemas.microsoft.com/office/drawing/2014/main" id="{1B562A61-512D-AC1E-0A21-7AC87BA86567}"/>
              </a:ext>
            </a:extLst>
          </p:cNvPr>
          <p:cNvSpPr txBox="1"/>
          <p:nvPr/>
        </p:nvSpPr>
        <p:spPr>
          <a:xfrm>
            <a:off x="2946629" y="601372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DuPont</a:t>
            </a:r>
            <a:endParaRPr lang="en-US" sz="1100" dirty="0"/>
          </a:p>
        </p:txBody>
      </p:sp>
    </p:spTree>
    <p:extLst>
      <p:ext uri="{BB962C8B-B14F-4D97-AF65-F5344CB8AC3E}">
        <p14:creationId xmlns:p14="http://schemas.microsoft.com/office/powerpoint/2010/main" val="2861975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35DE-E8FA-CC59-FEF6-03F0BE5FB53A}"/>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A7C34EE8-B65C-BBDF-499F-2FE2407393BF}"/>
              </a:ext>
            </a:extLst>
          </p:cNvPr>
          <p:cNvSpPr>
            <a:spLocks noGrp="1"/>
          </p:cNvSpPr>
          <p:nvPr>
            <p:ph type="title"/>
          </p:nvPr>
        </p:nvSpPr>
        <p:spPr>
          <a:xfrm>
            <a:off x="894522" y="1655258"/>
            <a:ext cx="3439930" cy="994143"/>
          </a:xfrm>
        </p:spPr>
        <p:txBody>
          <a:bodyPr/>
          <a:lstStyle/>
          <a:p>
            <a:r>
              <a:rPr lang="en-US" dirty="0"/>
              <a:t>National Institute for Occupational Safety and Health (NIOSH)</a:t>
            </a:r>
          </a:p>
        </p:txBody>
      </p:sp>
      <p:sp>
        <p:nvSpPr>
          <p:cNvPr id="28" name="Text Placeholder 27">
            <a:extLst>
              <a:ext uri="{FF2B5EF4-FFF2-40B4-BE49-F238E27FC236}">
                <a16:creationId xmlns:a16="http://schemas.microsoft.com/office/drawing/2014/main" id="{8BC6DA9E-9943-F558-5667-C1727E2E485A}"/>
              </a:ext>
            </a:extLst>
          </p:cNvPr>
          <p:cNvSpPr>
            <a:spLocks noGrp="1"/>
          </p:cNvSpPr>
          <p:nvPr>
            <p:ph type="body" sz="quarter" idx="11"/>
          </p:nvPr>
        </p:nvSpPr>
        <p:spPr>
          <a:xfrm>
            <a:off x="894522" y="1281055"/>
            <a:ext cx="3439930" cy="198987"/>
          </a:xfrm>
        </p:spPr>
        <p:txBody>
          <a:bodyPr/>
          <a:lstStyle/>
          <a:p>
            <a:r>
              <a:rPr lang="en-US" dirty="0"/>
              <a:t>CDC/DHHS</a:t>
            </a:r>
          </a:p>
        </p:txBody>
      </p:sp>
      <p:sp>
        <p:nvSpPr>
          <p:cNvPr id="29" name="Text Placeholder 28">
            <a:extLst>
              <a:ext uri="{FF2B5EF4-FFF2-40B4-BE49-F238E27FC236}">
                <a16:creationId xmlns:a16="http://schemas.microsoft.com/office/drawing/2014/main" id="{1788EDBC-3200-2E8F-3931-02DFA8E12D88}"/>
              </a:ext>
            </a:extLst>
          </p:cNvPr>
          <p:cNvSpPr>
            <a:spLocks noGrp="1"/>
          </p:cNvSpPr>
          <p:nvPr>
            <p:ph type="body" sz="quarter" idx="15"/>
          </p:nvPr>
        </p:nvSpPr>
        <p:spPr>
          <a:xfrm>
            <a:off x="894522" y="3191217"/>
            <a:ext cx="3439930" cy="2077797"/>
          </a:xfrm>
        </p:spPr>
        <p:txBody>
          <a:bodyPr/>
          <a:lstStyle/>
          <a:p>
            <a:r>
              <a:rPr lang="en-US" dirty="0"/>
              <a:t>NIOSH is the federal institute responsible for conducting research and making recommendations for the prevention of work-related injury and illness. </a:t>
            </a:r>
          </a:p>
          <a:p>
            <a:endParaRPr lang="en-US" dirty="0"/>
          </a:p>
        </p:txBody>
      </p:sp>
      <p:pic>
        <p:nvPicPr>
          <p:cNvPr id="20" name="Picture Placeholder 19">
            <a:extLst>
              <a:ext uri="{FF2B5EF4-FFF2-40B4-BE49-F238E27FC236}">
                <a16:creationId xmlns:a16="http://schemas.microsoft.com/office/drawing/2014/main" id="{C050DF4A-2DFE-2F8F-BBE1-D4D3AC5FE2B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2" r="-94"/>
          <a:stretch>
            <a:fillRect/>
          </a:stretch>
        </p:blipFill>
        <p:spPr>
          <a:xfrm>
            <a:off x="4707898" y="1291813"/>
            <a:ext cx="7494860" cy="4155593"/>
          </a:xfrm>
        </p:spPr>
      </p:pic>
    </p:spTree>
    <p:extLst>
      <p:ext uri="{BB962C8B-B14F-4D97-AF65-F5344CB8AC3E}">
        <p14:creationId xmlns:p14="http://schemas.microsoft.com/office/powerpoint/2010/main" val="2749063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1925087-5875-21F7-E033-DAEC253ACBA6}"/>
              </a:ext>
            </a:extLst>
          </p:cNvPr>
          <p:cNvSpPr>
            <a:spLocks noGrp="1"/>
          </p:cNvSpPr>
          <p:nvPr>
            <p:ph type="title"/>
          </p:nvPr>
        </p:nvSpPr>
        <p:spPr>
          <a:xfrm>
            <a:off x="774402" y="1112627"/>
            <a:ext cx="6172738" cy="645231"/>
          </a:xfrm>
        </p:spPr>
        <p:txBody>
          <a:bodyPr wrap="square" anchor="ctr">
            <a:normAutofit/>
          </a:bodyPr>
          <a:lstStyle/>
          <a:p>
            <a:r>
              <a:rPr lang="en-US" dirty="0"/>
              <a:t>Glove Selection Core Considerations</a:t>
            </a:r>
          </a:p>
        </p:txBody>
      </p:sp>
      <p:sp>
        <p:nvSpPr>
          <p:cNvPr id="20" name="Text Placeholder 2">
            <a:extLst>
              <a:ext uri="{FF2B5EF4-FFF2-40B4-BE49-F238E27FC236}">
                <a16:creationId xmlns:a16="http://schemas.microsoft.com/office/drawing/2014/main" id="{67035E18-647D-36AC-4C51-C83AFE11392E}"/>
              </a:ext>
            </a:extLst>
          </p:cNvPr>
          <p:cNvSpPr>
            <a:spLocks noGrp="1"/>
          </p:cNvSpPr>
          <p:nvPr>
            <p:ph type="body" sz="quarter" idx="11"/>
          </p:nvPr>
        </p:nvSpPr>
        <p:spPr>
          <a:xfrm>
            <a:off x="774402" y="739855"/>
            <a:ext cx="5418111" cy="198987"/>
          </a:xfrm>
        </p:spPr>
        <p:txBody>
          <a:bodyPr>
            <a:normAutofit/>
          </a:bodyPr>
          <a:lstStyle/>
          <a:p>
            <a:pPr>
              <a:lnSpc>
                <a:spcPct val="90000"/>
              </a:lnSpc>
            </a:pPr>
            <a:r>
              <a:rPr lang="en-US" dirty="0"/>
              <a:t>GLOVE SELECTION</a:t>
            </a:r>
          </a:p>
        </p:txBody>
      </p:sp>
      <p:sp>
        <p:nvSpPr>
          <p:cNvPr id="22" name="Text Placeholder 3">
            <a:extLst>
              <a:ext uri="{FF2B5EF4-FFF2-40B4-BE49-F238E27FC236}">
                <a16:creationId xmlns:a16="http://schemas.microsoft.com/office/drawing/2014/main" id="{DB7AF89A-51B9-45F9-B9D1-B7B867DCF899}"/>
              </a:ext>
            </a:extLst>
          </p:cNvPr>
          <p:cNvSpPr>
            <a:spLocks noGrp="1"/>
          </p:cNvSpPr>
          <p:nvPr>
            <p:ph type="body" sz="quarter" idx="14"/>
          </p:nvPr>
        </p:nvSpPr>
        <p:spPr>
          <a:xfrm>
            <a:off x="774401" y="1868472"/>
            <a:ext cx="5418111" cy="4116409"/>
          </a:xfrm>
        </p:spPr>
        <p:txBody>
          <a:bodyPr>
            <a:normAutofit/>
          </a:bodyPr>
          <a:lstStyle/>
          <a:p>
            <a:pPr marL="0" indent="0">
              <a:buNone/>
            </a:pPr>
            <a:r>
              <a:rPr lang="en-US" sz="1700" b="1" dirty="0"/>
              <a:t>Chemical Compatibility</a:t>
            </a:r>
            <a:endParaRPr lang="en-US" sz="1700" dirty="0"/>
          </a:p>
          <a:p>
            <a:pPr lvl="1"/>
            <a:r>
              <a:rPr lang="en-US" sz="1700" dirty="0"/>
              <a:t>Permeation, penetration, and degradation data </a:t>
            </a:r>
          </a:p>
          <a:p>
            <a:pPr marL="0" indent="0">
              <a:buNone/>
            </a:pPr>
            <a:r>
              <a:rPr lang="en-US" sz="1700" b="1" dirty="0"/>
              <a:t>Task Performance</a:t>
            </a:r>
            <a:endParaRPr lang="en-US" sz="1700" dirty="0"/>
          </a:p>
          <a:p>
            <a:pPr lvl="1"/>
            <a:r>
              <a:rPr lang="en-US" sz="1700" dirty="0"/>
              <a:t>Grip, dexterity, tactile feedback </a:t>
            </a:r>
          </a:p>
          <a:p>
            <a:pPr lvl="1"/>
            <a:r>
              <a:rPr lang="en-US" sz="1700" dirty="0"/>
              <a:t>Ability to safely use tools </a:t>
            </a:r>
          </a:p>
          <a:p>
            <a:pPr marL="0" indent="0">
              <a:buNone/>
            </a:pPr>
            <a:r>
              <a:rPr lang="en-US" sz="1700" b="1" dirty="0"/>
              <a:t>Duration</a:t>
            </a:r>
            <a:endParaRPr lang="en-US" sz="1700" dirty="0"/>
          </a:p>
          <a:p>
            <a:pPr lvl="1"/>
            <a:r>
              <a:rPr lang="en-US" sz="1700" dirty="0"/>
              <a:t>Planned work cycle </a:t>
            </a:r>
          </a:p>
          <a:p>
            <a:pPr lvl="1"/>
            <a:r>
              <a:rPr lang="en-US" sz="1700" dirty="0"/>
              <a:t>Decontamination time </a:t>
            </a:r>
          </a:p>
          <a:p>
            <a:pPr lvl="1"/>
            <a:r>
              <a:rPr lang="en-US" sz="1700" dirty="0"/>
              <a:t>Replacement schedule </a:t>
            </a:r>
          </a:p>
          <a:p>
            <a:pPr marL="0" indent="0">
              <a:buNone/>
            </a:pPr>
            <a:r>
              <a:rPr lang="en-US" sz="1700" b="1" dirty="0"/>
              <a:t>System Fit</a:t>
            </a:r>
            <a:endParaRPr lang="en-US" sz="1700" dirty="0"/>
          </a:p>
          <a:p>
            <a:pPr lvl="1"/>
            <a:r>
              <a:rPr lang="en-US" sz="1700" dirty="0"/>
              <a:t>Glove-to-sleeve interface </a:t>
            </a:r>
          </a:p>
          <a:p>
            <a:pPr lvl="1"/>
            <a:r>
              <a:rPr lang="en-US" sz="1700" dirty="0"/>
              <a:t>Compatibility with inner/outer glove layers</a:t>
            </a:r>
          </a:p>
          <a:p>
            <a:endParaRPr lang="en-US" sz="1700" dirty="0"/>
          </a:p>
        </p:txBody>
      </p:sp>
      <p:pic>
        <p:nvPicPr>
          <p:cNvPr id="4" name="Picture 3">
            <a:extLst>
              <a:ext uri="{FF2B5EF4-FFF2-40B4-BE49-F238E27FC236}">
                <a16:creationId xmlns:a16="http://schemas.microsoft.com/office/drawing/2014/main" id="{B116130B-3351-C433-A995-014B80C98DC9}"/>
              </a:ext>
            </a:extLst>
          </p:cNvPr>
          <p:cNvPicPr>
            <a:picLocks noChangeAspect="1"/>
          </p:cNvPicPr>
          <p:nvPr/>
        </p:nvPicPr>
        <p:blipFill>
          <a:blip r:embed="rId3">
            <a:extLst>
              <a:ext uri="{28A0092B-C50C-407E-A947-70E740481C1C}">
                <a14:useLocalDpi xmlns:a14="http://schemas.microsoft.com/office/drawing/2010/main" val="0"/>
              </a:ext>
            </a:extLst>
          </a:blip>
          <a:srcRect l="24254" r="24254"/>
          <a:stretch/>
        </p:blipFill>
        <p:spPr>
          <a:xfrm>
            <a:off x="7081024"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noFill/>
        </p:spPr>
      </p:pic>
      <p:sp>
        <p:nvSpPr>
          <p:cNvPr id="2" name="TextBox 1">
            <a:extLst>
              <a:ext uri="{FF2B5EF4-FFF2-40B4-BE49-F238E27FC236}">
                <a16:creationId xmlns:a16="http://schemas.microsoft.com/office/drawing/2014/main" id="{83AA1F88-83C1-748A-920E-219282E93D37}"/>
              </a:ext>
            </a:extLst>
          </p:cNvPr>
          <p:cNvSpPr txBox="1"/>
          <p:nvPr/>
        </p:nvSpPr>
        <p:spPr>
          <a:xfrm>
            <a:off x="9146551" y="6250448"/>
            <a:ext cx="1922585" cy="261610"/>
          </a:xfrm>
          <a:prstGeom prst="rect">
            <a:avLst/>
          </a:prstGeom>
          <a:noFill/>
        </p:spPr>
        <p:txBody>
          <a:bodyPr wrap="square">
            <a:spAutoFit/>
          </a:bodyPr>
          <a:lstStyle/>
          <a:p>
            <a:r>
              <a:rPr lang="en-US" sz="1100" dirty="0">
                <a:solidFill>
                  <a:schemeClr val="bg1"/>
                </a:solidFill>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solidFill>
                <a:schemeClr val="bg1"/>
              </a:solidFill>
            </a:endParaRPr>
          </a:p>
        </p:txBody>
      </p:sp>
    </p:spTree>
    <p:extLst>
      <p:ext uri="{BB962C8B-B14F-4D97-AF65-F5344CB8AC3E}">
        <p14:creationId xmlns:p14="http://schemas.microsoft.com/office/powerpoint/2010/main" val="2683436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59AAB96-4372-545F-DF7D-B52321AAEB03}"/>
              </a:ext>
            </a:extLst>
          </p:cNvPr>
          <p:cNvSpPr>
            <a:spLocks noGrp="1"/>
          </p:cNvSpPr>
          <p:nvPr>
            <p:ph type="title"/>
          </p:nvPr>
        </p:nvSpPr>
        <p:spPr>
          <a:xfrm>
            <a:off x="887507" y="1280393"/>
            <a:ext cx="10416988" cy="811369"/>
          </a:xfrm>
        </p:spPr>
        <p:txBody>
          <a:bodyPr/>
          <a:lstStyle/>
          <a:p>
            <a:r>
              <a:rPr lang="en-US" dirty="0">
                <a:solidFill>
                  <a:schemeClr val="tx1"/>
                </a:solidFill>
              </a:rPr>
              <a:t>Glove Materials: Rules of Thumb to Avoid</a:t>
            </a:r>
            <a:br>
              <a:rPr lang="en-US" sz="2800" dirty="0">
                <a:solidFill>
                  <a:schemeClr val="tx1"/>
                </a:solidFill>
                <a:latin typeface="Aptos Display"/>
              </a:rPr>
            </a:br>
            <a:endParaRPr lang="en-US" dirty="0">
              <a:solidFill>
                <a:schemeClr val="tx1"/>
              </a:solidFill>
            </a:endParaRPr>
          </a:p>
        </p:txBody>
      </p:sp>
      <p:sp>
        <p:nvSpPr>
          <p:cNvPr id="18" name="Text Placeholder 2">
            <a:extLst>
              <a:ext uri="{FF2B5EF4-FFF2-40B4-BE49-F238E27FC236}">
                <a16:creationId xmlns:a16="http://schemas.microsoft.com/office/drawing/2014/main" id="{EF591FF6-E319-FD5C-901C-3276F8442B79}"/>
              </a:ext>
            </a:extLst>
          </p:cNvPr>
          <p:cNvSpPr>
            <a:spLocks noGrp="1"/>
          </p:cNvSpPr>
          <p:nvPr>
            <p:ph type="body" sz="quarter" idx="11"/>
          </p:nvPr>
        </p:nvSpPr>
        <p:spPr>
          <a:xfrm>
            <a:off x="774402" y="530400"/>
            <a:ext cx="10655598" cy="198987"/>
          </a:xfrm>
        </p:spPr>
        <p:txBody>
          <a:bodyPr/>
          <a:lstStyle/>
          <a:p>
            <a:r>
              <a:rPr lang="en-US" dirty="0"/>
              <a:t>GLOVE SELECTION</a:t>
            </a:r>
          </a:p>
          <a:p>
            <a:endParaRPr lang="en-US" dirty="0"/>
          </a:p>
        </p:txBody>
      </p:sp>
      <p:sp>
        <p:nvSpPr>
          <p:cNvPr id="19" name="Text Placeholder 3">
            <a:extLst>
              <a:ext uri="{FF2B5EF4-FFF2-40B4-BE49-F238E27FC236}">
                <a16:creationId xmlns:a16="http://schemas.microsoft.com/office/drawing/2014/main" id="{FD08AC6C-D44F-CA58-206D-C65C71418113}"/>
              </a:ext>
            </a:extLst>
          </p:cNvPr>
          <p:cNvSpPr>
            <a:spLocks noGrp="1"/>
          </p:cNvSpPr>
          <p:nvPr>
            <p:ph type="body" sz="quarter" idx="10"/>
          </p:nvPr>
        </p:nvSpPr>
        <p:spPr>
          <a:xfrm>
            <a:off x="887507" y="1983586"/>
            <a:ext cx="5469146" cy="3931088"/>
          </a:xfrm>
        </p:spPr>
        <p:txBody>
          <a:bodyPr/>
          <a:lstStyle/>
          <a:p>
            <a:pPr marL="0" indent="0">
              <a:buNone/>
            </a:pPr>
            <a:r>
              <a:rPr lang="en-US" b="1" dirty="0"/>
              <a:t>Common Materials</a:t>
            </a:r>
          </a:p>
          <a:p>
            <a:pPr lvl="1"/>
            <a:r>
              <a:rPr lang="en-US" dirty="0"/>
              <a:t>Nitrile, neoprene, butyl rubber </a:t>
            </a:r>
          </a:p>
          <a:p>
            <a:pPr lvl="1"/>
            <a:r>
              <a:rPr lang="en-US" dirty="0"/>
              <a:t>Natural rubber, PVC, laminate barriers </a:t>
            </a:r>
          </a:p>
          <a:p>
            <a:pPr marL="0" indent="0">
              <a:buNone/>
            </a:pPr>
            <a:r>
              <a:rPr lang="en-US" b="1" dirty="0"/>
              <a:t>Performance is Chemical-Specific</a:t>
            </a:r>
            <a:r>
              <a:rPr lang="en-US" dirty="0"/>
              <a:t> </a:t>
            </a:r>
          </a:p>
          <a:p>
            <a:pPr marL="0" indent="0">
              <a:buNone/>
            </a:pPr>
            <a:r>
              <a:rPr lang="en-US" b="1" dirty="0"/>
              <a:t>Factors Affecting Performance:</a:t>
            </a:r>
          </a:p>
          <a:p>
            <a:pPr lvl="1"/>
            <a:r>
              <a:rPr lang="en-US" dirty="0"/>
              <a:t>Material thickness </a:t>
            </a:r>
          </a:p>
          <a:p>
            <a:pPr lvl="1"/>
            <a:r>
              <a:rPr lang="en-US" dirty="0"/>
              <a:t>Manufacturing quality </a:t>
            </a:r>
          </a:p>
          <a:p>
            <a:pPr lvl="1"/>
            <a:r>
              <a:rPr lang="en-US" dirty="0"/>
              <a:t>Task-related stress </a:t>
            </a:r>
          </a:p>
          <a:p>
            <a:pPr marL="0" indent="0">
              <a:buNone/>
            </a:pPr>
            <a:r>
              <a:rPr lang="en-US" b="1" dirty="0"/>
              <a:t>Signs of Degradation</a:t>
            </a:r>
          </a:p>
          <a:p>
            <a:pPr lvl="1"/>
            <a:r>
              <a:rPr lang="en-US" dirty="0"/>
              <a:t>Swelling or discoloration </a:t>
            </a:r>
          </a:p>
          <a:p>
            <a:pPr lvl="1"/>
            <a:r>
              <a:rPr lang="en-US" dirty="0"/>
              <a:t>Softening or stiffening </a:t>
            </a:r>
          </a:p>
          <a:p>
            <a:pPr lvl="1"/>
            <a:r>
              <a:rPr lang="en-US" dirty="0"/>
              <a:t>Loss of strength </a:t>
            </a:r>
          </a:p>
        </p:txBody>
      </p:sp>
      <p:pic>
        <p:nvPicPr>
          <p:cNvPr id="9" name="Picture 8">
            <a:extLst>
              <a:ext uri="{FF2B5EF4-FFF2-40B4-BE49-F238E27FC236}">
                <a16:creationId xmlns:a16="http://schemas.microsoft.com/office/drawing/2014/main" id="{F8362357-0321-9B8E-7D5C-B0F6BCD9A2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863" y="2091762"/>
            <a:ext cx="4609943" cy="3158850"/>
          </a:xfrm>
          <a:prstGeom prst="rect">
            <a:avLst/>
          </a:prstGeom>
        </p:spPr>
      </p:pic>
      <p:sp>
        <p:nvSpPr>
          <p:cNvPr id="4" name="Rectangle: Rounded Corners 3">
            <a:extLst>
              <a:ext uri="{FF2B5EF4-FFF2-40B4-BE49-F238E27FC236}">
                <a16:creationId xmlns:a16="http://schemas.microsoft.com/office/drawing/2014/main" id="{6FE007D1-979B-573A-7636-FFBF101ABE77}"/>
              </a:ext>
            </a:extLst>
          </p:cNvPr>
          <p:cNvSpPr/>
          <p:nvPr/>
        </p:nvSpPr>
        <p:spPr>
          <a:xfrm>
            <a:off x="5632004" y="5630025"/>
            <a:ext cx="6156185" cy="105173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73138" indent="-227013" defTabSz="114300">
              <a:buNone/>
            </a:pPr>
            <a:r>
              <a:rPr lang="en-US" b="1" dirty="0">
                <a:solidFill>
                  <a:schemeClr val="tx1"/>
                </a:solidFill>
              </a:rPr>
              <a:t>When Data are Limited</a:t>
            </a:r>
          </a:p>
          <a:p>
            <a:pPr marL="973138" lvl="1" indent="-227013">
              <a:buFont typeface="Arial" panose="020B0604020202020204" pitchFamily="34" charset="0"/>
              <a:buChar char="•"/>
            </a:pPr>
            <a:r>
              <a:rPr lang="en-US" dirty="0">
                <a:solidFill>
                  <a:schemeClr val="tx1"/>
                </a:solidFill>
              </a:rPr>
              <a:t>Seek manufacturer data </a:t>
            </a:r>
          </a:p>
          <a:p>
            <a:pPr marL="973138" lvl="1" indent="-227013">
              <a:buFont typeface="Arial" panose="020B0604020202020204" pitchFamily="34" charset="0"/>
              <a:buChar char="•"/>
            </a:pPr>
            <a:r>
              <a:rPr lang="en-US" dirty="0">
                <a:solidFill>
                  <a:schemeClr val="tx1"/>
                </a:solidFill>
              </a:rPr>
              <a:t>Use more conservative materials or ensembles</a:t>
            </a:r>
          </a:p>
        </p:txBody>
      </p:sp>
      <p:grpSp>
        <p:nvGrpSpPr>
          <p:cNvPr id="5" name="Group 4" descr="Puzzle Piece Icon.">
            <a:extLst>
              <a:ext uri="{FF2B5EF4-FFF2-40B4-BE49-F238E27FC236}">
                <a16:creationId xmlns:a16="http://schemas.microsoft.com/office/drawing/2014/main" id="{1F0CB7BF-60C2-861C-DA7B-82983879F337}"/>
              </a:ext>
            </a:extLst>
          </p:cNvPr>
          <p:cNvGrpSpPr/>
          <p:nvPr/>
        </p:nvGrpSpPr>
        <p:grpSpPr>
          <a:xfrm>
            <a:off x="5765321" y="5829223"/>
            <a:ext cx="661357" cy="653334"/>
            <a:chOff x="774402" y="1465351"/>
            <a:chExt cx="1250576" cy="1250576"/>
          </a:xfrm>
        </p:grpSpPr>
        <p:sp>
          <p:nvSpPr>
            <p:cNvPr id="6" name="Oval 5">
              <a:extLst>
                <a:ext uri="{FF2B5EF4-FFF2-40B4-BE49-F238E27FC236}">
                  <a16:creationId xmlns:a16="http://schemas.microsoft.com/office/drawing/2014/main" id="{DC2BF0F5-1B72-DC61-F6B4-A2A26899AC66}"/>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Puzzle with solid fill">
              <a:extLst>
                <a:ext uri="{FF2B5EF4-FFF2-40B4-BE49-F238E27FC236}">
                  <a16:creationId xmlns:a16="http://schemas.microsoft.com/office/drawing/2014/main" id="{A124A5FE-EDE7-30CE-FB61-785D976C0E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10" name="TextBox 9">
            <a:extLst>
              <a:ext uri="{FF2B5EF4-FFF2-40B4-BE49-F238E27FC236}">
                <a16:creationId xmlns:a16="http://schemas.microsoft.com/office/drawing/2014/main" id="{24F41CB9-C659-5516-8A95-CB57684F25C1}"/>
              </a:ext>
            </a:extLst>
          </p:cNvPr>
          <p:cNvSpPr txBox="1"/>
          <p:nvPr/>
        </p:nvSpPr>
        <p:spPr>
          <a:xfrm>
            <a:off x="9548420" y="5250612"/>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426239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323A-7F64-9B4C-4C8A-2762F07F0A06}"/>
              </a:ext>
            </a:extLst>
          </p:cNvPr>
          <p:cNvSpPr>
            <a:spLocks noGrp="1"/>
          </p:cNvSpPr>
          <p:nvPr>
            <p:ph type="title"/>
          </p:nvPr>
        </p:nvSpPr>
        <p:spPr/>
        <p:txBody>
          <a:bodyPr/>
          <a:lstStyle/>
          <a:p>
            <a:r>
              <a:rPr lang="en-US" sz="3600" dirty="0">
                <a:solidFill>
                  <a:schemeClr val="tx1"/>
                </a:solidFill>
              </a:rPr>
              <a:t>Glove Layering</a:t>
            </a:r>
          </a:p>
        </p:txBody>
      </p:sp>
      <p:sp>
        <p:nvSpPr>
          <p:cNvPr id="3" name="Text Placeholder 2">
            <a:extLst>
              <a:ext uri="{FF2B5EF4-FFF2-40B4-BE49-F238E27FC236}">
                <a16:creationId xmlns:a16="http://schemas.microsoft.com/office/drawing/2014/main" id="{35CBE2C8-0601-B882-3FF2-CF5A7BD8B211}"/>
              </a:ext>
            </a:extLst>
          </p:cNvPr>
          <p:cNvSpPr>
            <a:spLocks noGrp="1"/>
          </p:cNvSpPr>
          <p:nvPr>
            <p:ph type="body" sz="quarter" idx="11"/>
          </p:nvPr>
        </p:nvSpPr>
        <p:spPr/>
        <p:txBody>
          <a:bodyPr/>
          <a:lstStyle/>
          <a:p>
            <a:r>
              <a:rPr lang="en-US" dirty="0"/>
              <a:t>Glove selection</a:t>
            </a:r>
          </a:p>
        </p:txBody>
      </p:sp>
      <p:sp>
        <p:nvSpPr>
          <p:cNvPr id="4" name="Text Placeholder 3">
            <a:extLst>
              <a:ext uri="{FF2B5EF4-FFF2-40B4-BE49-F238E27FC236}">
                <a16:creationId xmlns:a16="http://schemas.microsoft.com/office/drawing/2014/main" id="{03EF09C9-BA1A-85DC-7BFC-A167BC7C97A0}"/>
              </a:ext>
            </a:extLst>
          </p:cNvPr>
          <p:cNvSpPr>
            <a:spLocks noGrp="1"/>
          </p:cNvSpPr>
          <p:nvPr>
            <p:ph type="body" sz="quarter" idx="10"/>
          </p:nvPr>
        </p:nvSpPr>
        <p:spPr>
          <a:xfrm>
            <a:off x="887506" y="1851314"/>
            <a:ext cx="10416988" cy="4285188"/>
          </a:xfrm>
        </p:spPr>
        <p:txBody>
          <a:bodyPr/>
          <a:lstStyle/>
          <a:p>
            <a:pPr marL="0" indent="0">
              <a:buNone/>
            </a:pPr>
            <a:r>
              <a:rPr lang="en-US" b="1" dirty="0"/>
              <a:t>Level A Protection Requirement</a:t>
            </a:r>
            <a:endParaRPr lang="en-US" dirty="0"/>
          </a:p>
          <a:p>
            <a:pPr lvl="1"/>
            <a:r>
              <a:rPr lang="en-US" dirty="0"/>
              <a:t>Inner and outer chemical-resistant gloves </a:t>
            </a:r>
          </a:p>
          <a:p>
            <a:pPr marL="0" indent="0">
              <a:buNone/>
            </a:pPr>
            <a:r>
              <a:rPr lang="en-US" b="1" dirty="0"/>
              <a:t>Benefits of Layering</a:t>
            </a:r>
            <a:endParaRPr lang="en-US" dirty="0"/>
          </a:p>
          <a:p>
            <a:pPr lvl="1"/>
            <a:r>
              <a:rPr lang="en-US" dirty="0"/>
              <a:t>Provides backup barrier </a:t>
            </a:r>
          </a:p>
          <a:p>
            <a:pPr lvl="1"/>
            <a:r>
              <a:rPr lang="en-US" dirty="0"/>
              <a:t>Allows removal of outer glove during decontamination or task transition </a:t>
            </a:r>
          </a:p>
          <a:p>
            <a:pPr marL="0" indent="0">
              <a:buNone/>
            </a:pPr>
            <a:r>
              <a:rPr lang="en-US" b="1" dirty="0"/>
              <a:t>Limitations</a:t>
            </a:r>
            <a:endParaRPr lang="en-US" dirty="0"/>
          </a:p>
          <a:p>
            <a:pPr lvl="1"/>
            <a:r>
              <a:rPr lang="en-US" dirty="0"/>
              <a:t>Reduced dexterity </a:t>
            </a:r>
          </a:p>
          <a:p>
            <a:pPr lvl="1"/>
            <a:r>
              <a:rPr lang="en-US" dirty="0"/>
              <a:t>Increased hand fatigue </a:t>
            </a:r>
          </a:p>
          <a:p>
            <a:pPr lvl="1"/>
            <a:r>
              <a:rPr lang="en-US" dirty="0"/>
              <a:t>Must be evaluated during actual tasks </a:t>
            </a:r>
          </a:p>
          <a:p>
            <a:pPr marL="0" indent="0">
              <a:buNone/>
            </a:pPr>
            <a:r>
              <a:rPr lang="en-US" b="1" dirty="0"/>
              <a:t>Important Consideration</a:t>
            </a:r>
            <a:endParaRPr lang="en-US" dirty="0"/>
          </a:p>
          <a:p>
            <a:pPr lvl="1"/>
            <a:r>
              <a:rPr lang="en-US" dirty="0"/>
              <a:t>Still requires chemical compatibility data </a:t>
            </a:r>
          </a:p>
          <a:p>
            <a:pPr lvl="1"/>
            <a:r>
              <a:rPr lang="en-US" dirty="0"/>
              <a:t>Must match expected exposure duration</a:t>
            </a:r>
          </a:p>
          <a:p>
            <a:endParaRPr lang="en-US" dirty="0"/>
          </a:p>
        </p:txBody>
      </p:sp>
    </p:spTree>
    <p:extLst>
      <p:ext uri="{BB962C8B-B14F-4D97-AF65-F5344CB8AC3E}">
        <p14:creationId xmlns:p14="http://schemas.microsoft.com/office/powerpoint/2010/main" val="207748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186" y="304707"/>
            <a:ext cx="10820206" cy="1325563"/>
          </a:xfrm>
        </p:spPr>
        <p:txBody>
          <a:bodyPr/>
          <a:lstStyle/>
          <a:p>
            <a:pPr>
              <a:defRPr sz="4000">
                <a:solidFill>
                  <a:srgbClr val="002060"/>
                </a:solidFill>
              </a:defRPr>
            </a:pPr>
            <a:r>
              <a:rPr sz="3200" dirty="0"/>
              <a:t>The Chemistry of Protection: Selecting Glove Elastomers</a:t>
            </a:r>
            <a:r>
              <a:rPr lang="en-US" sz="3200" dirty="0"/>
              <a:t>*</a:t>
            </a:r>
            <a:endParaRPr sz="3200" dirty="0"/>
          </a:p>
        </p:txBody>
      </p:sp>
      <p:graphicFrame>
        <p:nvGraphicFramePr>
          <p:cNvPr id="3" name="Table 2"/>
          <p:cNvGraphicFramePr>
            <a:graphicFrameLocks noGrp="1"/>
          </p:cNvGraphicFramePr>
          <p:nvPr>
            <p:extLst>
              <p:ext uri="{D42A27DB-BD31-4B8C-83A1-F6EECF244321}">
                <p14:modId xmlns:p14="http://schemas.microsoft.com/office/powerpoint/2010/main" val="1420377439"/>
              </p:ext>
            </p:extLst>
          </p:nvPr>
        </p:nvGraphicFramePr>
        <p:xfrm>
          <a:off x="448186" y="1352465"/>
          <a:ext cx="11295628" cy="5128909"/>
        </p:xfrm>
        <a:graphic>
          <a:graphicData uri="http://schemas.openxmlformats.org/drawingml/2006/table">
            <a:tbl>
              <a:tblPr firstRow="1" bandRow="1">
                <a:tableStyleId>{5C22544A-7EE6-4342-B048-85BDC9FD1C3A}</a:tableStyleId>
              </a:tblPr>
              <a:tblGrid>
                <a:gridCol w="1545001">
                  <a:extLst>
                    <a:ext uri="{9D8B030D-6E8A-4147-A177-3AD203B41FA5}">
                      <a16:colId xmlns:a16="http://schemas.microsoft.com/office/drawing/2014/main" val="20000"/>
                    </a:ext>
                  </a:extLst>
                </a:gridCol>
                <a:gridCol w="3236359">
                  <a:extLst>
                    <a:ext uri="{9D8B030D-6E8A-4147-A177-3AD203B41FA5}">
                      <a16:colId xmlns:a16="http://schemas.microsoft.com/office/drawing/2014/main" val="20001"/>
                    </a:ext>
                  </a:extLst>
                </a:gridCol>
                <a:gridCol w="1931542">
                  <a:extLst>
                    <a:ext uri="{9D8B030D-6E8A-4147-A177-3AD203B41FA5}">
                      <a16:colId xmlns:a16="http://schemas.microsoft.com/office/drawing/2014/main" val="20002"/>
                    </a:ext>
                  </a:extLst>
                </a:gridCol>
                <a:gridCol w="4582726">
                  <a:extLst>
                    <a:ext uri="{9D8B030D-6E8A-4147-A177-3AD203B41FA5}">
                      <a16:colId xmlns:a16="http://schemas.microsoft.com/office/drawing/2014/main" val="20003"/>
                    </a:ext>
                  </a:extLst>
                </a:gridCol>
              </a:tblGrid>
              <a:tr h="815989">
                <a:tc>
                  <a:txBody>
                    <a:bodyPr/>
                    <a:lstStyle/>
                    <a:p>
                      <a:pPr>
                        <a:defRPr sz="1800" b="1">
                          <a:solidFill>
                            <a:srgbClr val="FFFFFF"/>
                          </a:solidFill>
                        </a:defRPr>
                      </a:pPr>
                      <a:r>
                        <a:rPr sz="1500" dirty="0"/>
                        <a:t>Material Type</a:t>
                      </a:r>
                    </a:p>
                  </a:txBody>
                  <a:tcPr marL="76200" marR="76200" marT="38100" marB="38100" anchor="ctr">
                    <a:solidFill>
                      <a:srgbClr val="002060"/>
                    </a:solidFill>
                  </a:tcPr>
                </a:tc>
                <a:tc>
                  <a:txBody>
                    <a:bodyPr/>
                    <a:lstStyle/>
                    <a:p>
                      <a:pPr>
                        <a:defRPr sz="1800" b="1">
                          <a:solidFill>
                            <a:srgbClr val="FFFFFF"/>
                          </a:solidFill>
                        </a:defRPr>
                      </a:pPr>
                      <a:r>
                        <a:rPr sz="1500" dirty="0"/>
                        <a:t>Best Suited For (Target Hazards)</a:t>
                      </a:r>
                    </a:p>
                  </a:txBody>
                  <a:tcPr marL="76200" marR="76200" marT="38100" marB="38100" anchor="ctr">
                    <a:solidFill>
                      <a:srgbClr val="002060"/>
                    </a:solidFill>
                  </a:tcPr>
                </a:tc>
                <a:tc>
                  <a:txBody>
                    <a:bodyPr/>
                    <a:lstStyle/>
                    <a:p>
                      <a:pPr>
                        <a:defRPr sz="1800" b="1">
                          <a:solidFill>
                            <a:srgbClr val="FFFFFF"/>
                          </a:solidFill>
                        </a:defRPr>
                      </a:pPr>
                      <a:r>
                        <a:rPr sz="1500" dirty="0"/>
                        <a:t>Poor Resistance To</a:t>
                      </a:r>
                    </a:p>
                  </a:txBody>
                  <a:tcPr marL="76200" marR="76200" marT="38100" marB="38100" anchor="ctr">
                    <a:solidFill>
                      <a:srgbClr val="002060"/>
                    </a:solidFill>
                  </a:tcPr>
                </a:tc>
                <a:tc>
                  <a:txBody>
                    <a:bodyPr/>
                    <a:lstStyle/>
                    <a:p>
                      <a:pPr>
                        <a:defRPr sz="1800" b="1">
                          <a:solidFill>
                            <a:srgbClr val="FFFFFF"/>
                          </a:solidFill>
                        </a:defRPr>
                      </a:pPr>
                      <a:r>
                        <a:rPr sz="1500" dirty="0"/>
                        <a:t>Note</a:t>
                      </a:r>
                      <a:r>
                        <a:rPr lang="en-US" sz="1500" dirty="0"/>
                        <a:t>s</a:t>
                      </a:r>
                      <a:endParaRPr sz="1500" dirty="0"/>
                    </a:p>
                  </a:txBody>
                  <a:tcPr marL="76200" marR="76200" marT="38100" marB="38100" anchor="ctr">
                    <a:solidFill>
                      <a:srgbClr val="002060"/>
                    </a:solidFill>
                  </a:tcPr>
                </a:tc>
                <a:extLst>
                  <a:ext uri="{0D108BD9-81ED-4DB2-BD59-A6C34878D82A}">
                    <a16:rowId xmlns:a16="http://schemas.microsoft.com/office/drawing/2014/main" val="10000"/>
                  </a:ext>
                </a:extLst>
              </a:tr>
              <a:tr h="838200">
                <a:tc>
                  <a:txBody>
                    <a:bodyPr/>
                    <a:lstStyle/>
                    <a:p>
                      <a:pPr>
                        <a:defRPr sz="1500" b="1">
                          <a:solidFill>
                            <a:srgbClr val="323232"/>
                          </a:solidFill>
                        </a:defRPr>
                      </a:pPr>
                      <a:r>
                        <a:rPr sz="1300"/>
                        <a:t>Butyl Rubber</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Ketones (e.g., Acetone), Esters, </a:t>
                      </a:r>
                      <a:r>
                        <a:rPr lang="en-US" sz="1300" kern="1200" dirty="0">
                          <a:solidFill>
                            <a:srgbClr val="323232"/>
                          </a:solidFill>
                          <a:latin typeface="+mn-lt"/>
                          <a:ea typeface="+mn-ea"/>
                          <a:cs typeface="+mn-cs"/>
                        </a:rPr>
                        <a:t>many </a:t>
                      </a:r>
                      <a:r>
                        <a:rPr sz="1300" kern="1200" dirty="0">
                          <a:solidFill>
                            <a:srgbClr val="323232"/>
                          </a:solidFill>
                          <a:latin typeface="+mn-lt"/>
                          <a:ea typeface="+mn-ea"/>
                          <a:cs typeface="+mn-cs"/>
                        </a:rPr>
                        <a:t>highly corrosive acids, and gases (</a:t>
                      </a:r>
                      <a:r>
                        <a:rPr lang="en-US" sz="1300" kern="1200" dirty="0">
                          <a:solidFill>
                            <a:srgbClr val="323232"/>
                          </a:solidFill>
                          <a:latin typeface="+mn-lt"/>
                          <a:ea typeface="+mn-ea"/>
                          <a:cs typeface="+mn-cs"/>
                        </a:rPr>
                        <a:t>very low gas permeability</a:t>
                      </a:r>
                      <a:r>
                        <a:rPr sz="1300" kern="1200" dirty="0">
                          <a:solidFill>
                            <a:srgbClr val="323232"/>
                          </a:solidFill>
                          <a:latin typeface="+mn-lt"/>
                          <a:ea typeface="+mn-ea"/>
                          <a:cs typeface="+mn-cs"/>
                        </a:rPr>
                        <a:t>).</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Aliphatic and aromatic hydrocarbons, halogens.</a:t>
                      </a:r>
                    </a:p>
                  </a:txBody>
                  <a:tcPr marL="76200" marR="76200" marT="38100" marB="38100" anchor="ctr"/>
                </a:tc>
                <a:tc>
                  <a:txBody>
                    <a:bodyPr/>
                    <a:lstStyle/>
                    <a:p>
                      <a:pPr>
                        <a:defRPr sz="1500">
                          <a:solidFill>
                            <a:srgbClr val="323232"/>
                          </a:solidFill>
                        </a:defRPr>
                      </a:pPr>
                      <a:r>
                        <a:rPr lang="en-US" sz="1300" kern="1200" dirty="0">
                          <a:solidFill>
                            <a:srgbClr val="323232"/>
                          </a:solidFill>
                          <a:latin typeface="+mn-lt"/>
                          <a:ea typeface="+mn-ea"/>
                          <a:cs typeface="+mn-cs"/>
                        </a:rPr>
                        <a:t>Dense elastomer with excellent resistance to gas permeation and many toxic industrial chemicals. Maintains flexibility at low temperatures. Performance should always be verified for the specific chemical and glove formulation.</a:t>
                      </a:r>
                      <a:endParaRPr sz="1300" kern="1200" dirty="0">
                        <a:solidFill>
                          <a:srgbClr val="323232"/>
                        </a:solidFill>
                        <a:latin typeface="+mn-lt"/>
                        <a:ea typeface="+mn-ea"/>
                        <a:cs typeface="+mn-cs"/>
                      </a:endParaRPr>
                    </a:p>
                  </a:txBody>
                  <a:tcPr marL="76200" marR="76200" marT="38100" marB="38100" anchor="ctr"/>
                </a:tc>
                <a:extLst>
                  <a:ext uri="{0D108BD9-81ED-4DB2-BD59-A6C34878D82A}">
                    <a16:rowId xmlns:a16="http://schemas.microsoft.com/office/drawing/2014/main" val="10001"/>
                  </a:ext>
                </a:extLst>
              </a:tr>
              <a:tr h="838200">
                <a:tc>
                  <a:txBody>
                    <a:bodyPr/>
                    <a:lstStyle/>
                    <a:p>
                      <a:pPr>
                        <a:defRPr sz="1500" b="1">
                          <a:solidFill>
                            <a:srgbClr val="323232"/>
                          </a:solidFill>
                        </a:defRPr>
                      </a:pPr>
                      <a:r>
                        <a:rPr sz="1300" dirty="0"/>
                        <a:t>Nitrile</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Oils, greases, aliphatic chemicals, hydraulic fluids, and many solvents.</a:t>
                      </a:r>
                    </a:p>
                  </a:txBody>
                  <a:tcPr marL="76200" marR="76200" marT="38100" marB="38100" anchor="ctr"/>
                </a:tc>
                <a:tc>
                  <a:txBody>
                    <a:bodyPr/>
                    <a:lstStyle/>
                    <a:p>
                      <a:pPr>
                        <a:defRPr sz="1500">
                          <a:solidFill>
                            <a:srgbClr val="323232"/>
                          </a:solidFill>
                        </a:defRPr>
                      </a:pPr>
                      <a:r>
                        <a:rPr sz="1300" kern="1200">
                          <a:solidFill>
                            <a:srgbClr val="323232"/>
                          </a:solidFill>
                          <a:latin typeface="+mn-lt"/>
                          <a:ea typeface="+mn-ea"/>
                          <a:cs typeface="+mn-cs"/>
                        </a:rPr>
                        <a:t>Ketones, strong oxidizing acids, nitrogen-containing organics.</a:t>
                      </a:r>
                    </a:p>
                  </a:txBody>
                  <a:tcPr marL="76200" marR="76200" marT="38100" marB="38100" anchor="ctr"/>
                </a:tc>
                <a:tc>
                  <a:txBody>
                    <a:bodyPr/>
                    <a:lstStyle/>
                    <a:p>
                      <a:pPr>
                        <a:defRPr sz="1500">
                          <a:solidFill>
                            <a:srgbClr val="323232"/>
                          </a:solidFill>
                        </a:defRPr>
                      </a:pPr>
                      <a:r>
                        <a:rPr lang="en-US" sz="1300" kern="1200" dirty="0">
                          <a:solidFill>
                            <a:srgbClr val="323232"/>
                          </a:solidFill>
                          <a:latin typeface="+mn-lt"/>
                          <a:ea typeface="+mn-ea"/>
                          <a:cs typeface="+mn-cs"/>
                        </a:rPr>
                        <a:t>Provides</a:t>
                      </a:r>
                      <a:r>
                        <a:rPr sz="1300" kern="1200" dirty="0">
                          <a:solidFill>
                            <a:srgbClr val="323232"/>
                          </a:solidFill>
                          <a:latin typeface="+mn-lt"/>
                          <a:ea typeface="+mn-ea"/>
                          <a:cs typeface="+mn-cs"/>
                        </a:rPr>
                        <a:t> excellent physical durability (puncture/cut resistance). Widely used, but dangerous if misapplied to the wrong solvent class.</a:t>
                      </a:r>
                    </a:p>
                  </a:txBody>
                  <a:tcPr marL="76200" marR="76200" marT="38100" marB="38100" anchor="ctr"/>
                </a:tc>
                <a:extLst>
                  <a:ext uri="{0D108BD9-81ED-4DB2-BD59-A6C34878D82A}">
                    <a16:rowId xmlns:a16="http://schemas.microsoft.com/office/drawing/2014/main" val="10002"/>
                  </a:ext>
                </a:extLst>
              </a:tr>
              <a:tr h="762000">
                <a:tc>
                  <a:txBody>
                    <a:bodyPr/>
                    <a:lstStyle/>
                    <a:p>
                      <a:pPr>
                        <a:defRPr sz="1500" b="1">
                          <a:solidFill>
                            <a:srgbClr val="323232"/>
                          </a:solidFill>
                        </a:defRPr>
                      </a:pPr>
                      <a:r>
                        <a:rPr sz="1300"/>
                        <a:t>Neoprene</a:t>
                      </a:r>
                    </a:p>
                  </a:txBody>
                  <a:tcPr marL="76200" marR="76200" marT="38100" marB="38100" anchor="ctr"/>
                </a:tc>
                <a:tc>
                  <a:txBody>
                    <a:bodyPr/>
                    <a:lstStyle/>
                    <a:p>
                      <a:pPr>
                        <a:defRPr sz="1500">
                          <a:solidFill>
                            <a:srgbClr val="323232"/>
                          </a:solidFill>
                        </a:defRPr>
                      </a:pPr>
                      <a:r>
                        <a:rPr sz="1300" kern="1200">
                          <a:solidFill>
                            <a:srgbClr val="323232"/>
                          </a:solidFill>
                          <a:latin typeface="+mn-lt"/>
                          <a:ea typeface="+mn-ea"/>
                          <a:cs typeface="+mn-cs"/>
                        </a:rPr>
                        <a:t>Broad spectrum: Acids, bases, alcohols, peroxides, and some fuels.</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Halogenated hydrocarbons, aromatic hydrocarbons.</a:t>
                      </a:r>
                    </a:p>
                  </a:txBody>
                  <a:tcPr marL="76200" marR="76200" marT="38100" marB="38100" anchor="ctr"/>
                </a:tc>
                <a:tc>
                  <a:txBody>
                    <a:bodyPr/>
                    <a:lstStyle/>
                    <a:p>
                      <a:pPr>
                        <a:defRPr sz="1500">
                          <a:solidFill>
                            <a:srgbClr val="323232"/>
                          </a:solidFill>
                        </a:defRPr>
                      </a:pPr>
                      <a:r>
                        <a:rPr lang="en-US" sz="1300" kern="1200" dirty="0">
                          <a:solidFill>
                            <a:srgbClr val="323232"/>
                          </a:solidFill>
                          <a:latin typeface="+mn-lt"/>
                          <a:ea typeface="+mn-ea"/>
                          <a:cs typeface="+mn-cs"/>
                        </a:rPr>
                        <a:t>Often considered a versatile "middle-ground" material because it combines reasonable chemical resistance with good flexibility, comfort, and physical durability. Chemical-specific compatibility should always be verified.</a:t>
                      </a:r>
                      <a:endParaRPr sz="1300" kern="1200" dirty="0">
                        <a:solidFill>
                          <a:srgbClr val="323232"/>
                        </a:solidFill>
                        <a:latin typeface="+mn-lt"/>
                        <a:ea typeface="+mn-ea"/>
                        <a:cs typeface="+mn-cs"/>
                      </a:endParaRPr>
                    </a:p>
                  </a:txBody>
                  <a:tcPr marL="76200" marR="76200" marT="38100" marB="38100" anchor="ctr"/>
                </a:tc>
                <a:extLst>
                  <a:ext uri="{0D108BD9-81ED-4DB2-BD59-A6C34878D82A}">
                    <a16:rowId xmlns:a16="http://schemas.microsoft.com/office/drawing/2014/main" val="10003"/>
                  </a:ext>
                </a:extLst>
              </a:tr>
              <a:tr h="838200">
                <a:tc>
                  <a:txBody>
                    <a:bodyPr/>
                    <a:lstStyle/>
                    <a:p>
                      <a:pPr>
                        <a:defRPr sz="1500" b="1">
                          <a:solidFill>
                            <a:srgbClr val="323232"/>
                          </a:solidFill>
                        </a:defRPr>
                      </a:pPr>
                      <a:r>
                        <a:rPr sz="1300"/>
                        <a:t>Viton™ (Fluoroelastomer)</a:t>
                      </a:r>
                    </a:p>
                  </a:txBody>
                  <a:tcPr marL="76200" marR="76200" marT="38100" marB="38100" anchor="ctr"/>
                </a:tc>
                <a:tc>
                  <a:txBody>
                    <a:bodyPr/>
                    <a:lstStyle/>
                    <a:p>
                      <a:pPr>
                        <a:defRPr sz="1500">
                          <a:solidFill>
                            <a:srgbClr val="323232"/>
                          </a:solidFill>
                        </a:defRPr>
                      </a:pPr>
                      <a:r>
                        <a:rPr sz="1300" kern="1200">
                          <a:solidFill>
                            <a:srgbClr val="323232"/>
                          </a:solidFill>
                          <a:latin typeface="+mn-lt"/>
                          <a:ea typeface="+mn-ea"/>
                          <a:cs typeface="+mn-cs"/>
                        </a:rPr>
                        <a:t>Aromatic hydrocarbons (benzene, toluene), halogenated hydrocarbons, PCBs.</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Ketones (e.g., MEK, Acetone), </a:t>
                      </a:r>
                      <a:r>
                        <a:rPr lang="en-US" sz="1300" kern="1200" dirty="0">
                          <a:solidFill>
                            <a:srgbClr val="323232"/>
                          </a:solidFill>
                          <a:latin typeface="+mn-lt"/>
                          <a:ea typeface="+mn-ea"/>
                          <a:cs typeface="+mn-cs"/>
                        </a:rPr>
                        <a:t>many </a:t>
                      </a:r>
                      <a:r>
                        <a:rPr sz="1300" kern="1200" dirty="0">
                          <a:solidFill>
                            <a:srgbClr val="323232"/>
                          </a:solidFill>
                          <a:latin typeface="+mn-lt"/>
                          <a:ea typeface="+mn-ea"/>
                          <a:cs typeface="+mn-cs"/>
                        </a:rPr>
                        <a:t>lower-weight esters.</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Extremely high chemical resistance to </a:t>
                      </a:r>
                      <a:r>
                        <a:rPr lang="en-US" sz="1300" kern="1200" dirty="0">
                          <a:solidFill>
                            <a:srgbClr val="323232"/>
                          </a:solidFill>
                          <a:latin typeface="+mn-lt"/>
                          <a:ea typeface="+mn-ea"/>
                          <a:cs typeface="+mn-cs"/>
                        </a:rPr>
                        <a:t>many </a:t>
                      </a:r>
                      <a:r>
                        <a:rPr sz="1300" kern="1200" dirty="0">
                          <a:solidFill>
                            <a:srgbClr val="323232"/>
                          </a:solidFill>
                          <a:latin typeface="+mn-lt"/>
                          <a:ea typeface="+mn-ea"/>
                          <a:cs typeface="+mn-cs"/>
                        </a:rPr>
                        <a:t>severe, highly toxic organics. Often very expensive and offers less dexterity; used for high-threat scenarios.</a:t>
                      </a:r>
                    </a:p>
                  </a:txBody>
                  <a:tcPr marL="76200" marR="76200" marT="38100" marB="38100" anchor="ctr"/>
                </a:tc>
                <a:extLst>
                  <a:ext uri="{0D108BD9-81ED-4DB2-BD59-A6C34878D82A}">
                    <a16:rowId xmlns:a16="http://schemas.microsoft.com/office/drawing/2014/main" val="10004"/>
                  </a:ext>
                </a:extLst>
              </a:tr>
              <a:tr h="762000">
                <a:tc>
                  <a:txBody>
                    <a:bodyPr/>
                    <a:lstStyle/>
                    <a:p>
                      <a:pPr>
                        <a:defRPr sz="1500" b="1">
                          <a:solidFill>
                            <a:srgbClr val="323232"/>
                          </a:solidFill>
                        </a:defRPr>
                      </a:pPr>
                      <a:r>
                        <a:rPr sz="1300"/>
                        <a:t>Laminates (e.g., SilverShield®)</a:t>
                      </a:r>
                    </a:p>
                  </a:txBody>
                  <a:tcPr marL="76200" marR="76200" marT="38100" marB="38100" anchor="ctr"/>
                </a:tc>
                <a:tc>
                  <a:txBody>
                    <a:bodyPr/>
                    <a:lstStyle/>
                    <a:p>
                      <a:pPr>
                        <a:defRPr sz="1500">
                          <a:solidFill>
                            <a:srgbClr val="323232"/>
                          </a:solidFill>
                        </a:defRPr>
                      </a:pPr>
                      <a:r>
                        <a:rPr lang="en-US" sz="1300" kern="1200" dirty="0">
                          <a:solidFill>
                            <a:srgbClr val="323232"/>
                          </a:solidFill>
                          <a:latin typeface="+mn-lt"/>
                          <a:ea typeface="+mn-ea"/>
                          <a:cs typeface="+mn-cs"/>
                        </a:rPr>
                        <a:t>Very</a:t>
                      </a:r>
                      <a:r>
                        <a:rPr sz="1300" kern="1200" dirty="0">
                          <a:solidFill>
                            <a:srgbClr val="323232"/>
                          </a:solidFill>
                          <a:latin typeface="+mn-lt"/>
                          <a:ea typeface="+mn-ea"/>
                          <a:cs typeface="+mn-cs"/>
                        </a:rPr>
                        <a:t> broad-spectrum resistance across </a:t>
                      </a:r>
                      <a:r>
                        <a:rPr lang="en-US" sz="1300" kern="1200" dirty="0">
                          <a:solidFill>
                            <a:srgbClr val="323232"/>
                          </a:solidFill>
                          <a:latin typeface="+mn-lt"/>
                          <a:ea typeface="+mn-ea"/>
                          <a:cs typeface="+mn-cs"/>
                        </a:rPr>
                        <a:t>a wide range of </a:t>
                      </a:r>
                      <a:r>
                        <a:rPr sz="1300" kern="1200" dirty="0">
                          <a:solidFill>
                            <a:srgbClr val="323232"/>
                          </a:solidFill>
                          <a:latin typeface="+mn-lt"/>
                          <a:ea typeface="+mn-ea"/>
                          <a:cs typeface="+mn-cs"/>
                        </a:rPr>
                        <a:t>chemical classes.</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Physical hazards. </a:t>
                      </a:r>
                      <a:r>
                        <a:rPr lang="en-US" sz="1300" kern="1200" dirty="0">
                          <a:solidFill>
                            <a:srgbClr val="323232"/>
                          </a:solidFill>
                          <a:latin typeface="+mn-lt"/>
                          <a:ea typeface="+mn-ea"/>
                          <a:cs typeface="+mn-cs"/>
                        </a:rPr>
                        <a:t>Generally</a:t>
                      </a:r>
                      <a:r>
                        <a:rPr sz="1300" kern="1200" dirty="0">
                          <a:solidFill>
                            <a:srgbClr val="323232"/>
                          </a:solidFill>
                          <a:latin typeface="+mn-lt"/>
                          <a:ea typeface="+mn-ea"/>
                          <a:cs typeface="+mn-cs"/>
                        </a:rPr>
                        <a:t> poor cut, tear, and abrasion resistance.</a:t>
                      </a:r>
                    </a:p>
                  </a:txBody>
                  <a:tcPr marL="76200" marR="76200" marT="38100" marB="38100" anchor="ctr"/>
                </a:tc>
                <a:tc>
                  <a:txBody>
                    <a:bodyPr/>
                    <a:lstStyle/>
                    <a:p>
                      <a:pPr>
                        <a:defRPr sz="1500">
                          <a:solidFill>
                            <a:srgbClr val="323232"/>
                          </a:solidFill>
                        </a:defRPr>
                      </a:pPr>
                      <a:r>
                        <a:rPr sz="1300" kern="1200" dirty="0">
                          <a:solidFill>
                            <a:srgbClr val="323232"/>
                          </a:solidFill>
                          <a:latin typeface="+mn-lt"/>
                          <a:ea typeface="+mn-ea"/>
                          <a:cs typeface="+mn-cs"/>
                        </a:rPr>
                        <a:t>These are 2D films welded together. They fit poorly and restrict dexterity. </a:t>
                      </a:r>
                      <a:r>
                        <a:rPr lang="en-US" sz="1300" kern="1200" dirty="0">
                          <a:solidFill>
                            <a:srgbClr val="323232"/>
                          </a:solidFill>
                          <a:latin typeface="+mn-lt"/>
                          <a:ea typeface="+mn-ea"/>
                          <a:cs typeface="+mn-cs"/>
                        </a:rPr>
                        <a:t>Frequently used as an inner liner beneath a more durable outer glove when both chemical and physical protection are required.</a:t>
                      </a:r>
                      <a:endParaRPr sz="1300" kern="1200" dirty="0">
                        <a:solidFill>
                          <a:srgbClr val="323232"/>
                        </a:solidFill>
                        <a:latin typeface="+mn-lt"/>
                        <a:ea typeface="+mn-ea"/>
                        <a:cs typeface="+mn-cs"/>
                      </a:endParaRPr>
                    </a:p>
                  </a:txBody>
                  <a:tcPr marL="76200" marR="76200" marT="38100" marB="38100" anchor="ct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D1D8F0D5-76A3-B124-80B2-01BE7952597D}"/>
              </a:ext>
            </a:extLst>
          </p:cNvPr>
          <p:cNvSpPr txBox="1"/>
          <p:nvPr/>
        </p:nvSpPr>
        <p:spPr>
          <a:xfrm>
            <a:off x="635479" y="6481374"/>
            <a:ext cx="10727739" cy="261610"/>
          </a:xfrm>
          <a:prstGeom prst="rect">
            <a:avLst/>
          </a:prstGeom>
          <a:noFill/>
        </p:spPr>
        <p:txBody>
          <a:bodyPr wrap="square">
            <a:spAutoFit/>
          </a:bodyPr>
          <a:lstStyle/>
          <a:p>
            <a:r>
              <a:rPr lang="en-US" sz="1050" dirty="0"/>
              <a:t>*General material trends only; verify chemical-specific permeation, penetration, and degradation data for the exact product and exposure conditions.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9AFFB4-FA20-5492-8C1E-ABE8244E2C57}"/>
              </a:ext>
            </a:extLst>
          </p:cNvPr>
          <p:cNvSpPr>
            <a:spLocks noGrp="1"/>
          </p:cNvSpPr>
          <p:nvPr>
            <p:ph type="title"/>
          </p:nvPr>
        </p:nvSpPr>
        <p:spPr>
          <a:xfrm>
            <a:off x="774402" y="1075426"/>
            <a:ext cx="5965704" cy="704009"/>
          </a:xfrm>
        </p:spPr>
        <p:txBody>
          <a:bodyPr/>
          <a:lstStyle/>
          <a:p>
            <a:r>
              <a:rPr lang="en-US" sz="3600" dirty="0"/>
              <a:t>Chemical + Physical Hazards</a:t>
            </a:r>
            <a:br>
              <a:rPr lang="en-US" sz="2800" dirty="0">
                <a:latin typeface="Aptos Display"/>
              </a:rPr>
            </a:br>
            <a:endParaRPr lang="en-US" dirty="0"/>
          </a:p>
        </p:txBody>
      </p:sp>
      <p:sp>
        <p:nvSpPr>
          <p:cNvPr id="9" name="Text Placeholder 2">
            <a:extLst>
              <a:ext uri="{FF2B5EF4-FFF2-40B4-BE49-F238E27FC236}">
                <a16:creationId xmlns:a16="http://schemas.microsoft.com/office/drawing/2014/main" id="{7AA850DD-7292-7786-62FF-3E0B3E5D7474}"/>
              </a:ext>
            </a:extLst>
          </p:cNvPr>
          <p:cNvSpPr>
            <a:spLocks noGrp="1"/>
          </p:cNvSpPr>
          <p:nvPr>
            <p:ph type="body" sz="quarter" idx="11"/>
          </p:nvPr>
        </p:nvSpPr>
        <p:spPr>
          <a:xfrm>
            <a:off x="774402" y="698127"/>
            <a:ext cx="5418111" cy="198987"/>
          </a:xfrm>
        </p:spPr>
        <p:txBody>
          <a:bodyPr/>
          <a:lstStyle/>
          <a:p>
            <a:r>
              <a:rPr lang="en-US" dirty="0"/>
              <a:t>BOOT SELECTION</a:t>
            </a:r>
          </a:p>
        </p:txBody>
      </p:sp>
      <p:sp>
        <p:nvSpPr>
          <p:cNvPr id="11" name="Text Placeholder 3">
            <a:extLst>
              <a:ext uri="{FF2B5EF4-FFF2-40B4-BE49-F238E27FC236}">
                <a16:creationId xmlns:a16="http://schemas.microsoft.com/office/drawing/2014/main" id="{6107742D-D414-8D66-1CEE-42ACFE6029DC}"/>
              </a:ext>
            </a:extLst>
          </p:cNvPr>
          <p:cNvSpPr>
            <a:spLocks noGrp="1"/>
          </p:cNvSpPr>
          <p:nvPr>
            <p:ph type="body" sz="quarter" idx="14"/>
          </p:nvPr>
        </p:nvSpPr>
        <p:spPr>
          <a:xfrm>
            <a:off x="774402" y="1982021"/>
            <a:ext cx="6156401" cy="4177852"/>
          </a:xfrm>
        </p:spPr>
        <p:txBody>
          <a:bodyPr/>
          <a:lstStyle/>
          <a:p>
            <a:pPr marL="0" indent="0">
              <a:lnSpc>
                <a:spcPct val="90000"/>
              </a:lnSpc>
              <a:spcBef>
                <a:spcPts val="1000"/>
              </a:spcBef>
              <a:buNone/>
            </a:pPr>
            <a:r>
              <a:rPr lang="en-US" dirty="0"/>
              <a:t>Level A &amp; B Protection Requirements</a:t>
            </a:r>
          </a:p>
          <a:p>
            <a:pPr lvl="1">
              <a:spcBef>
                <a:spcPts val="1000"/>
              </a:spcBef>
            </a:pPr>
            <a:r>
              <a:rPr lang="en-US" dirty="0"/>
              <a:t>Chemical-resistant boots with steel toe and shank</a:t>
            </a:r>
          </a:p>
          <a:p>
            <a:pPr marL="0" indent="0">
              <a:lnSpc>
                <a:spcPct val="90000"/>
              </a:lnSpc>
              <a:spcBef>
                <a:spcPts val="1000"/>
              </a:spcBef>
              <a:buNone/>
            </a:pPr>
            <a:r>
              <a:rPr lang="en-US" dirty="0"/>
              <a:t>Performance Standards</a:t>
            </a:r>
          </a:p>
          <a:p>
            <a:pPr marL="857250" lvl="1" indent="-342900">
              <a:spcBef>
                <a:spcPts val="1000"/>
              </a:spcBef>
            </a:pPr>
            <a:r>
              <a:rPr lang="en-US" dirty="0"/>
              <a:t>ASTM F2413</a:t>
            </a:r>
          </a:p>
          <a:p>
            <a:pPr marL="1314450" lvl="2" indent="-342900">
              <a:spcBef>
                <a:spcPts val="1000"/>
              </a:spcBef>
            </a:pPr>
            <a:r>
              <a:rPr lang="en-US" dirty="0"/>
              <a:t>Impact resistance </a:t>
            </a:r>
          </a:p>
          <a:p>
            <a:pPr marL="1314450" lvl="2" indent="-342900">
              <a:spcBef>
                <a:spcPts val="1000"/>
              </a:spcBef>
            </a:pPr>
            <a:r>
              <a:rPr lang="en-US" dirty="0"/>
              <a:t>Compression resistance </a:t>
            </a:r>
          </a:p>
          <a:p>
            <a:pPr marL="0" indent="0">
              <a:lnSpc>
                <a:spcPct val="90000"/>
              </a:lnSpc>
              <a:spcBef>
                <a:spcPts val="1000"/>
              </a:spcBef>
              <a:buNone/>
            </a:pPr>
            <a:r>
              <a:rPr lang="en-US" dirty="0"/>
              <a:t>Key Consideration</a:t>
            </a:r>
          </a:p>
          <a:p>
            <a:pPr marL="857250" lvl="1" indent="-342900">
              <a:spcBef>
                <a:spcPts val="1000"/>
              </a:spcBef>
            </a:pPr>
            <a:r>
              <a:rPr lang="en-US" dirty="0"/>
              <a:t>Chemical resistance is separate from:</a:t>
            </a:r>
          </a:p>
          <a:p>
            <a:pPr marL="1314450" lvl="2" indent="-342900">
              <a:spcBef>
                <a:spcPts val="1000"/>
              </a:spcBef>
            </a:pPr>
            <a:r>
              <a:rPr lang="en-US" dirty="0"/>
              <a:t>Toe and puncture protection </a:t>
            </a:r>
          </a:p>
          <a:p>
            <a:pPr marL="1314450" lvl="2" indent="-342900">
              <a:spcBef>
                <a:spcPts val="1000"/>
              </a:spcBef>
            </a:pPr>
            <a:r>
              <a:rPr lang="en-US" dirty="0"/>
              <a:t>Slip resistance </a:t>
            </a:r>
          </a:p>
          <a:p>
            <a:pPr marL="1314450" lvl="2" indent="-342900">
              <a:spcBef>
                <a:spcPts val="1000"/>
              </a:spcBef>
            </a:pPr>
            <a:r>
              <a:rPr lang="en-US" dirty="0"/>
              <a:t>Electrical hazard protection </a:t>
            </a:r>
          </a:p>
          <a:p>
            <a:pPr marL="342900" indent="-342900">
              <a:lnSpc>
                <a:spcPct val="90000"/>
              </a:lnSpc>
              <a:spcBef>
                <a:spcPts val="1000"/>
              </a:spcBef>
            </a:pPr>
            <a:endParaRPr lang="en-US" dirty="0"/>
          </a:p>
        </p:txBody>
      </p:sp>
      <p:pic>
        <p:nvPicPr>
          <p:cNvPr id="4" name="Picture Placeholder 3">
            <a:extLst>
              <a:ext uri="{FF2B5EF4-FFF2-40B4-BE49-F238E27FC236}">
                <a16:creationId xmlns:a16="http://schemas.microsoft.com/office/drawing/2014/main" id="{064F9855-48A3-7272-8F83-16E427C52A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875" b="6875"/>
          <a:stretch/>
        </p:blipFill>
        <p:spPr>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pattFill prst="pct5">
            <a:fgClr>
              <a:srgbClr val="0056BD"/>
            </a:fgClr>
            <a:bgClr>
              <a:srgbClr val="FFFFFF"/>
            </a:bgClr>
          </a:pattFill>
        </p:spPr>
      </p:pic>
      <p:sp>
        <p:nvSpPr>
          <p:cNvPr id="5" name="Rectangle: Rounded Corners 4">
            <a:extLst>
              <a:ext uri="{FF2B5EF4-FFF2-40B4-BE49-F238E27FC236}">
                <a16:creationId xmlns:a16="http://schemas.microsoft.com/office/drawing/2014/main" id="{6F69E9FE-EC0A-F316-9374-21CC29AAE04A}"/>
              </a:ext>
            </a:extLst>
          </p:cNvPr>
          <p:cNvSpPr/>
          <p:nvPr/>
        </p:nvSpPr>
        <p:spPr>
          <a:xfrm>
            <a:off x="4886033" y="6228325"/>
            <a:ext cx="3886406" cy="57408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28650"/>
            <a:r>
              <a:rPr lang="en-US" dirty="0">
                <a:solidFill>
                  <a:schemeClr val="tx1"/>
                </a:solidFill>
              </a:rPr>
              <a:t>System integration is crucial</a:t>
            </a:r>
          </a:p>
        </p:txBody>
      </p:sp>
      <p:grpSp>
        <p:nvGrpSpPr>
          <p:cNvPr id="8" name="Group 7" descr="Puzzle Piece Icon.">
            <a:extLst>
              <a:ext uri="{FF2B5EF4-FFF2-40B4-BE49-F238E27FC236}">
                <a16:creationId xmlns:a16="http://schemas.microsoft.com/office/drawing/2014/main" id="{A3143A61-7DC6-4DF8-802C-A7D20DC7C69E}"/>
              </a:ext>
            </a:extLst>
          </p:cNvPr>
          <p:cNvGrpSpPr/>
          <p:nvPr/>
        </p:nvGrpSpPr>
        <p:grpSpPr>
          <a:xfrm>
            <a:off x="5027585" y="6266052"/>
            <a:ext cx="540354" cy="498630"/>
            <a:chOff x="774402" y="1465351"/>
            <a:chExt cx="1250576" cy="1250576"/>
          </a:xfrm>
        </p:grpSpPr>
        <p:sp>
          <p:nvSpPr>
            <p:cNvPr id="10" name="Oval 9">
              <a:extLst>
                <a:ext uri="{FF2B5EF4-FFF2-40B4-BE49-F238E27FC236}">
                  <a16:creationId xmlns:a16="http://schemas.microsoft.com/office/drawing/2014/main" id="{CE451D4E-4374-33F0-2EC4-529DF3270061}"/>
                </a:ext>
              </a:extLst>
            </p:cNvPr>
            <p:cNvSpPr/>
            <p:nvPr/>
          </p:nvSpPr>
          <p:spPr>
            <a:xfrm>
              <a:off x="774402" y="1465351"/>
              <a:ext cx="1250576" cy="1250576"/>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Puzzle with solid fill">
              <a:extLst>
                <a:ext uri="{FF2B5EF4-FFF2-40B4-BE49-F238E27FC236}">
                  <a16:creationId xmlns:a16="http://schemas.microsoft.com/office/drawing/2014/main" id="{D24C53B8-3F16-883C-6505-36EC6D391C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13" name="TextBox 12">
            <a:extLst>
              <a:ext uri="{FF2B5EF4-FFF2-40B4-BE49-F238E27FC236}">
                <a16:creationId xmlns:a16="http://schemas.microsoft.com/office/drawing/2014/main" id="{8D120C3D-CE54-5D40-AB44-E5492A55C525}"/>
              </a:ext>
            </a:extLst>
          </p:cNvPr>
          <p:cNvSpPr txBox="1"/>
          <p:nvPr/>
        </p:nvSpPr>
        <p:spPr>
          <a:xfrm>
            <a:off x="9618311" y="6253757"/>
            <a:ext cx="1922585" cy="261610"/>
          </a:xfrm>
          <a:prstGeom prst="rect">
            <a:avLst/>
          </a:prstGeom>
          <a:noFill/>
        </p:spPr>
        <p:txBody>
          <a:bodyPr wrap="square">
            <a:spAutoFit/>
          </a:bodyPr>
          <a:lstStyle/>
          <a:p>
            <a:r>
              <a:rPr lang="en-US" sz="1100" dirty="0">
                <a:solidFill>
                  <a:schemeClr val="bg1"/>
                </a:solidFill>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solidFill>
                <a:schemeClr val="bg1"/>
              </a:solidFill>
            </a:endParaRPr>
          </a:p>
        </p:txBody>
      </p:sp>
    </p:spTree>
    <p:extLst>
      <p:ext uri="{BB962C8B-B14F-4D97-AF65-F5344CB8AC3E}">
        <p14:creationId xmlns:p14="http://schemas.microsoft.com/office/powerpoint/2010/main" val="475837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50837"/>
            <a:ext cx="11197119" cy="1325563"/>
          </a:xfrm>
        </p:spPr>
        <p:txBody>
          <a:bodyPr/>
          <a:lstStyle/>
          <a:p>
            <a:pPr>
              <a:defRPr sz="4000">
                <a:solidFill>
                  <a:srgbClr val="002060"/>
                </a:solidFill>
              </a:defRPr>
            </a:pPr>
            <a:r>
              <a:rPr sz="3600" dirty="0"/>
              <a:t>Grounded in Safety: Boot Materials and Construction</a:t>
            </a:r>
            <a:r>
              <a:rPr lang="en-US" sz="3600" dirty="0"/>
              <a:t>*</a:t>
            </a:r>
            <a:endParaRPr sz="3600" dirty="0"/>
          </a:p>
        </p:txBody>
      </p:sp>
      <p:graphicFrame>
        <p:nvGraphicFramePr>
          <p:cNvPr id="3" name="Table 2"/>
          <p:cNvGraphicFramePr>
            <a:graphicFrameLocks noGrp="1"/>
          </p:cNvGraphicFramePr>
          <p:nvPr>
            <p:extLst>
              <p:ext uri="{D42A27DB-BD31-4B8C-83A1-F6EECF244321}">
                <p14:modId xmlns:p14="http://schemas.microsoft.com/office/powerpoint/2010/main" val="4070436199"/>
              </p:ext>
            </p:extLst>
          </p:nvPr>
        </p:nvGraphicFramePr>
        <p:xfrm>
          <a:off x="762000" y="1676400"/>
          <a:ext cx="10668000" cy="45720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tblGrid>
              <a:tr h="914400">
                <a:tc>
                  <a:txBody>
                    <a:bodyPr/>
                    <a:lstStyle/>
                    <a:p>
                      <a:pPr>
                        <a:defRPr sz="1800" b="1">
                          <a:solidFill>
                            <a:srgbClr val="FFFFFF"/>
                          </a:solidFill>
                        </a:defRPr>
                      </a:pPr>
                      <a:r>
                        <a:rPr sz="2000" dirty="0"/>
                        <a:t>Boot Material / Type</a:t>
                      </a:r>
                    </a:p>
                  </a:txBody>
                  <a:tcPr marL="76200" marR="76200" marT="38100" marB="38100" anchor="ctr">
                    <a:solidFill>
                      <a:srgbClr val="002060"/>
                    </a:solidFill>
                  </a:tcPr>
                </a:tc>
                <a:tc>
                  <a:txBody>
                    <a:bodyPr/>
                    <a:lstStyle/>
                    <a:p>
                      <a:pPr>
                        <a:defRPr sz="1800" b="1">
                          <a:solidFill>
                            <a:srgbClr val="FFFFFF"/>
                          </a:solidFill>
                        </a:defRPr>
                      </a:pPr>
                      <a:r>
                        <a:rPr sz="2000" dirty="0"/>
                        <a:t>Primary Application</a:t>
                      </a:r>
                    </a:p>
                  </a:txBody>
                  <a:tcPr marL="76200" marR="76200" marT="38100" marB="38100" anchor="ctr">
                    <a:solidFill>
                      <a:srgbClr val="002060"/>
                    </a:solidFill>
                  </a:tcPr>
                </a:tc>
                <a:tc>
                  <a:txBody>
                    <a:bodyPr/>
                    <a:lstStyle/>
                    <a:p>
                      <a:pPr>
                        <a:defRPr sz="1800" b="1">
                          <a:solidFill>
                            <a:srgbClr val="FFFFFF"/>
                          </a:solidFill>
                        </a:defRPr>
                      </a:pPr>
                      <a:r>
                        <a:rPr sz="2000" dirty="0"/>
                        <a:t>Key Selection Features</a:t>
                      </a:r>
                    </a:p>
                  </a:txBody>
                  <a:tcPr marL="76200" marR="76200" marT="38100" marB="38100" anchor="ctr">
                    <a:solidFill>
                      <a:srgbClr val="002060"/>
                    </a:solidFill>
                  </a:tcPr>
                </a:tc>
                <a:extLst>
                  <a:ext uri="{0D108BD9-81ED-4DB2-BD59-A6C34878D82A}">
                    <a16:rowId xmlns:a16="http://schemas.microsoft.com/office/drawing/2014/main" val="10000"/>
                  </a:ext>
                </a:extLst>
              </a:tr>
              <a:tr h="914400">
                <a:tc>
                  <a:txBody>
                    <a:bodyPr/>
                    <a:lstStyle/>
                    <a:p>
                      <a:pPr>
                        <a:defRPr sz="1500" b="1">
                          <a:solidFill>
                            <a:srgbClr val="323232"/>
                          </a:solidFill>
                        </a:defRPr>
                      </a:pPr>
                      <a:r>
                        <a:rPr sz="1300"/>
                        <a:t>PVC (Polyvinyl Chloride)</a:t>
                      </a:r>
                    </a:p>
                  </a:txBody>
                  <a:tcPr marL="76200" marR="76200" marT="38100" marB="38100" anchor="ctr"/>
                </a:tc>
                <a:tc>
                  <a:txBody>
                    <a:bodyPr/>
                    <a:lstStyle/>
                    <a:p>
                      <a:pPr>
                        <a:defRPr sz="1500">
                          <a:solidFill>
                            <a:srgbClr val="323232"/>
                          </a:solidFill>
                        </a:defRPr>
                      </a:pPr>
                      <a:r>
                        <a:rPr lang="en-US" sz="1300" kern="1200" dirty="0">
                          <a:solidFill>
                            <a:srgbClr val="323232"/>
                          </a:solidFill>
                          <a:latin typeface="+mn-lt"/>
                          <a:ea typeface="+mn-ea"/>
                          <a:cs typeface="+mn-cs"/>
                        </a:rPr>
                        <a:t>Many acids, bases, caustics, fertilizers, and agricultural chemicals.</a:t>
                      </a:r>
                      <a:endParaRPr sz="1300" kern="1200" dirty="0">
                        <a:solidFill>
                          <a:srgbClr val="323232"/>
                        </a:solidFill>
                        <a:latin typeface="+mn-lt"/>
                        <a:ea typeface="+mn-ea"/>
                        <a:cs typeface="+mn-cs"/>
                      </a:endParaRPr>
                    </a:p>
                  </a:txBody>
                  <a:tcPr marL="76200" marR="76200" marT="38100" marB="38100" anchor="ctr"/>
                </a:tc>
                <a:tc>
                  <a:txBody>
                    <a:bodyPr/>
                    <a:lstStyle/>
                    <a:p>
                      <a:pPr>
                        <a:defRPr sz="1500">
                          <a:solidFill>
                            <a:srgbClr val="323232"/>
                          </a:solidFill>
                        </a:defRPr>
                      </a:pPr>
                      <a:r>
                        <a:rPr sz="1300" dirty="0"/>
                        <a:t>Often seamless (injection molded), preventing liquid pooling. Poor against most organic solvents. Cost-effective.</a:t>
                      </a:r>
                    </a:p>
                  </a:txBody>
                  <a:tcPr marL="76200" marR="76200" marT="38100" marB="38100" anchor="ctr"/>
                </a:tc>
                <a:extLst>
                  <a:ext uri="{0D108BD9-81ED-4DB2-BD59-A6C34878D82A}">
                    <a16:rowId xmlns:a16="http://schemas.microsoft.com/office/drawing/2014/main" val="10001"/>
                  </a:ext>
                </a:extLst>
              </a:tr>
              <a:tr h="914400">
                <a:tc>
                  <a:txBody>
                    <a:bodyPr/>
                    <a:lstStyle/>
                    <a:p>
                      <a:pPr>
                        <a:defRPr sz="1500" b="1">
                          <a:solidFill>
                            <a:srgbClr val="323232"/>
                          </a:solidFill>
                        </a:defRPr>
                      </a:pPr>
                      <a:r>
                        <a:rPr sz="1300"/>
                        <a:t>Neoprene / Polyurethane Blends</a:t>
                      </a:r>
                    </a:p>
                  </a:txBody>
                  <a:tcPr marL="76200" marR="76200" marT="38100" marB="38100" anchor="ctr"/>
                </a:tc>
                <a:tc>
                  <a:txBody>
                    <a:bodyPr/>
                    <a:lstStyle/>
                    <a:p>
                      <a:pPr>
                        <a:defRPr sz="1500">
                          <a:solidFill>
                            <a:srgbClr val="323232"/>
                          </a:solidFill>
                        </a:defRPr>
                      </a:pPr>
                      <a:r>
                        <a:rPr sz="1300" dirty="0"/>
                        <a:t>Broad-spectrum hazmat response, petrochemicals.</a:t>
                      </a:r>
                    </a:p>
                  </a:txBody>
                  <a:tcPr marL="76200" marR="76200" marT="38100" marB="38100" anchor="ctr"/>
                </a:tc>
                <a:tc>
                  <a:txBody>
                    <a:bodyPr/>
                    <a:lstStyle/>
                    <a:p>
                      <a:pPr>
                        <a:defRPr sz="1500">
                          <a:solidFill>
                            <a:srgbClr val="323232"/>
                          </a:solidFill>
                        </a:defRPr>
                      </a:pPr>
                      <a:r>
                        <a:rPr sz="1300" dirty="0"/>
                        <a:t>High durability, remains flexible in extreme cold, good </a:t>
                      </a:r>
                      <a:r>
                        <a:rPr sz="1300" kern="1200" dirty="0">
                          <a:solidFill>
                            <a:srgbClr val="323232"/>
                          </a:solidFill>
                          <a:latin typeface="+mn-lt"/>
                          <a:ea typeface="+mn-ea"/>
                          <a:cs typeface="+mn-cs"/>
                        </a:rPr>
                        <a:t>traction.</a:t>
                      </a:r>
                      <a:r>
                        <a:rPr lang="en-US" sz="1300" kern="1200" dirty="0">
                          <a:solidFill>
                            <a:srgbClr val="323232"/>
                          </a:solidFill>
                          <a:latin typeface="+mn-lt"/>
                          <a:ea typeface="+mn-ea"/>
                          <a:cs typeface="+mn-cs"/>
                        </a:rPr>
                        <a:t> Performance varies by formulation; chemical compatibility should be verified for specific hazards.</a:t>
                      </a:r>
                      <a:endParaRPr sz="1300" kern="1200" dirty="0">
                        <a:solidFill>
                          <a:srgbClr val="323232"/>
                        </a:solidFill>
                        <a:latin typeface="+mn-lt"/>
                        <a:ea typeface="+mn-ea"/>
                        <a:cs typeface="+mn-cs"/>
                      </a:endParaRPr>
                    </a:p>
                  </a:txBody>
                  <a:tcPr marL="76200" marR="76200" marT="38100" marB="38100" anchor="ctr"/>
                </a:tc>
                <a:extLst>
                  <a:ext uri="{0D108BD9-81ED-4DB2-BD59-A6C34878D82A}">
                    <a16:rowId xmlns:a16="http://schemas.microsoft.com/office/drawing/2014/main" val="10002"/>
                  </a:ext>
                </a:extLst>
              </a:tr>
              <a:tr h="914400">
                <a:tc>
                  <a:txBody>
                    <a:bodyPr/>
                    <a:lstStyle/>
                    <a:p>
                      <a:pPr>
                        <a:defRPr sz="1500" b="1">
                          <a:solidFill>
                            <a:srgbClr val="323232"/>
                          </a:solidFill>
                        </a:defRPr>
                      </a:pPr>
                      <a:r>
                        <a:rPr sz="1300" dirty="0"/>
                        <a:t>Specialty Elastomers (Viton</a:t>
                      </a:r>
                      <a:r>
                        <a:rPr lang="en-US" sz="1300" dirty="0"/>
                        <a:t>™</a:t>
                      </a:r>
                      <a:r>
                        <a:rPr sz="1300" dirty="0"/>
                        <a:t>/Butyl</a:t>
                      </a:r>
                      <a:r>
                        <a:rPr lang="en-US" sz="1300" dirty="0"/>
                        <a:t> rubber</a:t>
                      </a:r>
                      <a:r>
                        <a:rPr sz="1300" dirty="0"/>
                        <a:t>)</a:t>
                      </a:r>
                    </a:p>
                  </a:txBody>
                  <a:tcPr marL="76200" marR="76200" marT="38100" marB="38100" anchor="ctr"/>
                </a:tc>
                <a:tc>
                  <a:txBody>
                    <a:bodyPr/>
                    <a:lstStyle/>
                    <a:p>
                      <a:pPr marL="0" algn="l" defTabSz="914400" rtl="0" eaLnBrk="1" latinLnBrk="0" hangingPunct="1">
                        <a:defRPr sz="1500">
                          <a:solidFill>
                            <a:srgbClr val="323232"/>
                          </a:solidFill>
                        </a:defRPr>
                      </a:pPr>
                      <a:r>
                        <a:rPr lang="en-US" sz="1300" kern="1200" dirty="0">
                          <a:solidFill>
                            <a:srgbClr val="323232"/>
                          </a:solidFill>
                          <a:latin typeface="+mn-lt"/>
                          <a:ea typeface="+mn-ea"/>
                          <a:cs typeface="+mn-cs"/>
                        </a:rPr>
                        <a:t>High-hazard chemical response operations where maximum resistance to specific chemical classes is required. Common in vapor-protective ensemble systems.</a:t>
                      </a:r>
                      <a:endParaRPr sz="1300" kern="1200" dirty="0">
                        <a:solidFill>
                          <a:srgbClr val="323232"/>
                        </a:solidFill>
                        <a:latin typeface="+mn-lt"/>
                        <a:ea typeface="+mn-ea"/>
                        <a:cs typeface="+mn-cs"/>
                      </a:endParaRPr>
                    </a:p>
                  </a:txBody>
                  <a:tcPr marL="76200" marR="76200" marT="38100" marB="38100" anchor="ctr"/>
                </a:tc>
                <a:tc>
                  <a:txBody>
                    <a:bodyPr/>
                    <a:lstStyle/>
                    <a:p>
                      <a:pPr>
                        <a:defRPr sz="1500">
                          <a:solidFill>
                            <a:srgbClr val="323232"/>
                          </a:solidFill>
                        </a:defRPr>
                      </a:pPr>
                      <a:r>
                        <a:rPr sz="1300"/>
                        <a:t>Usually found as the primary boot or overboot on NFPA 1991 ensembles. Extreme chemical resistance.</a:t>
                      </a:r>
                    </a:p>
                  </a:txBody>
                  <a:tcPr marL="76200" marR="76200" marT="38100" marB="38100" anchor="ctr"/>
                </a:tc>
                <a:extLst>
                  <a:ext uri="{0D108BD9-81ED-4DB2-BD59-A6C34878D82A}">
                    <a16:rowId xmlns:a16="http://schemas.microsoft.com/office/drawing/2014/main" val="10003"/>
                  </a:ext>
                </a:extLst>
              </a:tr>
              <a:tr h="914400">
                <a:tc>
                  <a:txBody>
                    <a:bodyPr/>
                    <a:lstStyle/>
                    <a:p>
                      <a:pPr>
                        <a:defRPr sz="1500" b="1">
                          <a:solidFill>
                            <a:srgbClr val="323232"/>
                          </a:solidFill>
                        </a:defRPr>
                      </a:pPr>
                      <a:r>
                        <a:rPr sz="1300"/>
                        <a:t>The "Overboot" System</a:t>
                      </a:r>
                    </a:p>
                  </a:txBody>
                  <a:tcPr marL="76200" marR="76200" marT="38100" marB="38100" anchor="ctr"/>
                </a:tc>
                <a:tc>
                  <a:txBody>
                    <a:bodyPr/>
                    <a:lstStyle/>
                    <a:p>
                      <a:pPr>
                        <a:defRPr sz="1500">
                          <a:solidFill>
                            <a:srgbClr val="323232"/>
                          </a:solidFill>
                        </a:defRPr>
                      </a:pPr>
                      <a:r>
                        <a:rPr sz="1300"/>
                        <a:t>Protecting the attached sock-bootie of an encapsulating suit.</a:t>
                      </a:r>
                    </a:p>
                  </a:txBody>
                  <a:tcPr marL="76200" marR="76200" marT="38100" marB="38100" anchor="ctr"/>
                </a:tc>
                <a:tc>
                  <a:txBody>
                    <a:bodyPr/>
                    <a:lstStyle/>
                    <a:p>
                      <a:pPr>
                        <a:defRPr sz="1500">
                          <a:solidFill>
                            <a:srgbClr val="323232"/>
                          </a:solidFill>
                        </a:defRPr>
                      </a:pPr>
                      <a:r>
                        <a:rPr sz="1300" dirty="0"/>
                        <a:t>Encapsulating suits often end in a chemical-resistant fabric "sock." You must wear a durable outer boot over this sock to prevent the suit material from tearing on the ground.</a:t>
                      </a:r>
                    </a:p>
                  </a:txBody>
                  <a:tcPr marL="76200" marR="76200" marT="38100" marB="3810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1790813" y="6477000"/>
            <a:ext cx="248787" cy="220510"/>
          </a:xfrm>
          <a:prstGeom prst="rect">
            <a:avLst/>
          </a:prstGeom>
          <a:noFill/>
        </p:spPr>
        <p:txBody>
          <a:bodyPr wrap="none">
            <a:spAutoFit/>
          </a:bodyPr>
          <a:lstStyle/>
          <a:p>
            <a:pPr algn="r">
              <a:defRPr sz="1000">
                <a:solidFill>
                  <a:srgbClr val="808080"/>
                </a:solidFill>
              </a:defRPr>
            </a:pPr>
            <a:r>
              <a:rPr sz="833"/>
              <a:t>8</a:t>
            </a:r>
          </a:p>
        </p:txBody>
      </p:sp>
      <p:sp>
        <p:nvSpPr>
          <p:cNvPr id="5" name="TextBox 4">
            <a:extLst>
              <a:ext uri="{FF2B5EF4-FFF2-40B4-BE49-F238E27FC236}">
                <a16:creationId xmlns:a16="http://schemas.microsoft.com/office/drawing/2014/main" id="{3B602D80-F86E-95B2-ED17-A010F09E7B6C}"/>
              </a:ext>
            </a:extLst>
          </p:cNvPr>
          <p:cNvSpPr txBox="1"/>
          <p:nvPr/>
        </p:nvSpPr>
        <p:spPr>
          <a:xfrm>
            <a:off x="635479" y="6481374"/>
            <a:ext cx="10727739" cy="261610"/>
          </a:xfrm>
          <a:prstGeom prst="rect">
            <a:avLst/>
          </a:prstGeom>
          <a:noFill/>
        </p:spPr>
        <p:txBody>
          <a:bodyPr wrap="square">
            <a:spAutoFit/>
          </a:bodyPr>
          <a:lstStyle/>
          <a:p>
            <a:r>
              <a:rPr lang="en-US" sz="1050" dirty="0"/>
              <a:t>*General material trends only; verify chemical-specific permeation, penetration, and degradation data for the exact product and exposure conditions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BCD063-D8E5-87C1-7345-BB46F081E0A4}"/>
              </a:ext>
            </a:extLst>
          </p:cNvPr>
          <p:cNvSpPr>
            <a:spLocks noGrp="1"/>
          </p:cNvSpPr>
          <p:nvPr>
            <p:ph type="title"/>
          </p:nvPr>
        </p:nvSpPr>
        <p:spPr>
          <a:xfrm>
            <a:off x="5551024" y="1081548"/>
            <a:ext cx="5304002" cy="645231"/>
          </a:xfrm>
        </p:spPr>
        <p:txBody>
          <a:bodyPr wrap="square" anchor="ctr">
            <a:normAutofit/>
          </a:bodyPr>
          <a:lstStyle/>
          <a:p>
            <a:r>
              <a:rPr lang="en-US" dirty="0"/>
              <a:t>Conclusion</a:t>
            </a:r>
          </a:p>
        </p:txBody>
      </p:sp>
      <p:sp>
        <p:nvSpPr>
          <p:cNvPr id="8" name="Text Placeholder 2">
            <a:extLst>
              <a:ext uri="{FF2B5EF4-FFF2-40B4-BE49-F238E27FC236}">
                <a16:creationId xmlns:a16="http://schemas.microsoft.com/office/drawing/2014/main" id="{00168F62-ABC2-114B-F2CB-581306986302}"/>
              </a:ext>
            </a:extLst>
          </p:cNvPr>
          <p:cNvSpPr>
            <a:spLocks noGrp="1"/>
          </p:cNvSpPr>
          <p:nvPr>
            <p:ph type="body" sz="quarter" idx="11"/>
          </p:nvPr>
        </p:nvSpPr>
        <p:spPr>
          <a:xfrm>
            <a:off x="5551024" y="757234"/>
            <a:ext cx="5304002" cy="198987"/>
          </a:xfrm>
        </p:spPr>
        <p:txBody>
          <a:bodyPr>
            <a:normAutofit/>
          </a:bodyPr>
          <a:lstStyle/>
          <a:p>
            <a:pPr>
              <a:lnSpc>
                <a:spcPct val="90000"/>
              </a:lnSpc>
            </a:pPr>
            <a:r>
              <a:rPr lang="en-US" dirty="0"/>
              <a:t>KEY PRINCIPLES OF PPE selection</a:t>
            </a:r>
          </a:p>
        </p:txBody>
      </p:sp>
      <p:sp>
        <p:nvSpPr>
          <p:cNvPr id="10" name="Text Placeholder 3">
            <a:extLst>
              <a:ext uri="{FF2B5EF4-FFF2-40B4-BE49-F238E27FC236}">
                <a16:creationId xmlns:a16="http://schemas.microsoft.com/office/drawing/2014/main" id="{3DE218ED-94D2-6548-DBA0-8AF5725E5612}"/>
              </a:ext>
            </a:extLst>
          </p:cNvPr>
          <p:cNvSpPr>
            <a:spLocks noGrp="1"/>
          </p:cNvSpPr>
          <p:nvPr>
            <p:ph type="body" sz="quarter" idx="14"/>
          </p:nvPr>
        </p:nvSpPr>
        <p:spPr>
          <a:xfrm>
            <a:off x="5632561" y="1726779"/>
            <a:ext cx="6516728" cy="5131221"/>
          </a:xfrm>
        </p:spPr>
        <p:txBody>
          <a:bodyPr>
            <a:normAutofit/>
          </a:bodyPr>
          <a:lstStyle/>
          <a:p>
            <a:pPr marL="0" indent="0">
              <a:buNone/>
            </a:pPr>
            <a:r>
              <a:rPr lang="en-US" b="1" dirty="0"/>
              <a:t>Correct PPE Selection</a:t>
            </a:r>
          </a:p>
          <a:p>
            <a:pPr lvl="1"/>
            <a:r>
              <a:rPr lang="en-US" dirty="0"/>
              <a:t>Based on </a:t>
            </a:r>
            <a:r>
              <a:rPr lang="en-US" b="1" dirty="0"/>
              <a:t>hazard, exposure, task, and conditions</a:t>
            </a:r>
            <a:r>
              <a:rPr lang="en-US" dirty="0"/>
              <a:t> </a:t>
            </a:r>
          </a:p>
          <a:p>
            <a:pPr marL="0" indent="0">
              <a:buNone/>
            </a:pPr>
            <a:r>
              <a:rPr lang="en-US" b="1" dirty="0"/>
              <a:t>Standards Framework</a:t>
            </a:r>
          </a:p>
          <a:p>
            <a:pPr lvl="1"/>
            <a:r>
              <a:rPr lang="en-US" b="1" dirty="0"/>
              <a:t>OSHA</a:t>
            </a:r>
            <a:r>
              <a:rPr lang="en-US" dirty="0"/>
              <a:t> → Protection categories </a:t>
            </a:r>
          </a:p>
          <a:p>
            <a:pPr lvl="1"/>
            <a:r>
              <a:rPr lang="en-US" b="1" dirty="0"/>
              <a:t>NFPA</a:t>
            </a:r>
            <a:r>
              <a:rPr lang="en-US" dirty="0"/>
              <a:t> → Ensemble performance </a:t>
            </a:r>
          </a:p>
          <a:p>
            <a:pPr lvl="1"/>
            <a:r>
              <a:rPr lang="en-US" b="1" dirty="0"/>
              <a:t>ASTM</a:t>
            </a:r>
            <a:r>
              <a:rPr lang="en-US" dirty="0"/>
              <a:t> → Material performance </a:t>
            </a:r>
          </a:p>
          <a:p>
            <a:pPr marL="0" indent="0">
              <a:buNone/>
            </a:pPr>
            <a:r>
              <a:rPr lang="en-US" b="1" dirty="0"/>
              <a:t>Critical Risk Factors to Manage</a:t>
            </a:r>
          </a:p>
          <a:p>
            <a:pPr lvl="1"/>
            <a:r>
              <a:rPr lang="en-US" dirty="0"/>
              <a:t>Permeation, penetration, degradation </a:t>
            </a:r>
          </a:p>
          <a:p>
            <a:pPr lvl="1"/>
            <a:r>
              <a:rPr lang="en-US" dirty="0"/>
              <a:t>PPE interfaces and integration </a:t>
            </a:r>
          </a:p>
          <a:p>
            <a:pPr lvl="1"/>
            <a:r>
              <a:rPr lang="en-US" dirty="0"/>
              <a:t>Heat burden </a:t>
            </a:r>
          </a:p>
          <a:p>
            <a:pPr marL="0" indent="0">
              <a:buNone/>
            </a:pPr>
            <a:r>
              <a:rPr lang="en-US" b="1" dirty="0"/>
              <a:t>Operational Best Practices</a:t>
            </a:r>
          </a:p>
          <a:p>
            <a:pPr lvl="1"/>
            <a:r>
              <a:rPr lang="en-US" b="1" dirty="0"/>
              <a:t>Document</a:t>
            </a:r>
            <a:r>
              <a:rPr lang="en-US" dirty="0"/>
              <a:t> selection decisions </a:t>
            </a:r>
          </a:p>
          <a:p>
            <a:pPr lvl="1"/>
            <a:r>
              <a:rPr lang="en-US" b="1" dirty="0"/>
              <a:t>Train &amp; exercise</a:t>
            </a:r>
            <a:r>
              <a:rPr lang="en-US" dirty="0"/>
              <a:t> regularly </a:t>
            </a:r>
          </a:p>
          <a:p>
            <a:pPr lvl="1"/>
            <a:r>
              <a:rPr lang="en-US" b="1" dirty="0"/>
              <a:t>Reassess</a:t>
            </a:r>
            <a:r>
              <a:rPr lang="en-US" dirty="0"/>
              <a:t> as conditions change</a:t>
            </a:r>
          </a:p>
          <a:p>
            <a:endParaRPr lang="en-US" dirty="0"/>
          </a:p>
        </p:txBody>
      </p:sp>
      <p:pic>
        <p:nvPicPr>
          <p:cNvPr id="3" name="Picture 2">
            <a:extLst>
              <a:ext uri="{FF2B5EF4-FFF2-40B4-BE49-F238E27FC236}">
                <a16:creationId xmlns:a16="http://schemas.microsoft.com/office/drawing/2014/main" id="{2A760828-880F-E2D9-90B4-4FDE5BEB131F}"/>
              </a:ext>
            </a:extLst>
          </p:cNvPr>
          <p:cNvPicPr>
            <a:picLocks noChangeAspect="1"/>
          </p:cNvPicPr>
          <p:nvPr/>
        </p:nvPicPr>
        <p:blipFill>
          <a:blip r:embed="rId3">
            <a:extLst>
              <a:ext uri="{28A0092B-C50C-407E-A947-70E740481C1C}">
                <a14:useLocalDpi xmlns:a14="http://schemas.microsoft.com/office/drawing/2010/main" val="0"/>
              </a:ext>
            </a:extLst>
          </a:blip>
          <a:srcRect l="24299" r="24299"/>
          <a:stretch/>
        </p:blipFill>
        <p:spPr>
          <a:xfrm>
            <a:off x="888511" y="698127"/>
            <a:ext cx="4222464" cy="5461746"/>
          </a:xfrm>
          <a:custGeom>
            <a:avLst/>
            <a:gdLst>
              <a:gd name="connsiteX0" fmla="*/ 108625 w 2248970"/>
              <a:gd name="connsiteY0" fmla="*/ 0 h 2909037"/>
              <a:gd name="connsiteX1" fmla="*/ 2140345 w 2248970"/>
              <a:gd name="connsiteY1" fmla="*/ 0 h 2909037"/>
              <a:gd name="connsiteX2" fmla="*/ 2248970 w 2248970"/>
              <a:gd name="connsiteY2" fmla="*/ 108625 h 2909037"/>
              <a:gd name="connsiteX3" fmla="*/ 2248970 w 2248970"/>
              <a:gd name="connsiteY3" fmla="*/ 2800412 h 2909037"/>
              <a:gd name="connsiteX4" fmla="*/ 2140345 w 2248970"/>
              <a:gd name="connsiteY4" fmla="*/ 2909037 h 2909037"/>
              <a:gd name="connsiteX5" fmla="*/ 108625 w 2248970"/>
              <a:gd name="connsiteY5" fmla="*/ 2909037 h 2909037"/>
              <a:gd name="connsiteX6" fmla="*/ 0 w 2248970"/>
              <a:gd name="connsiteY6" fmla="*/ 2800412 h 2909037"/>
              <a:gd name="connsiteX7" fmla="*/ 0 w 2248970"/>
              <a:gd name="connsiteY7" fmla="*/ 108625 h 2909037"/>
              <a:gd name="connsiteX8" fmla="*/ 108625 w 2248970"/>
              <a:gd name="connsiteY8" fmla="*/ 0 h 290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970" h="2909037">
                <a:moveTo>
                  <a:pt x="108625" y="0"/>
                </a:moveTo>
                <a:lnTo>
                  <a:pt x="2140345" y="0"/>
                </a:lnTo>
                <a:cubicBezTo>
                  <a:pt x="2200337" y="0"/>
                  <a:pt x="2248970" y="48633"/>
                  <a:pt x="2248970" y="108625"/>
                </a:cubicBezTo>
                <a:lnTo>
                  <a:pt x="2248970" y="2800412"/>
                </a:lnTo>
                <a:cubicBezTo>
                  <a:pt x="2248970" y="2860404"/>
                  <a:pt x="2200337" y="2909037"/>
                  <a:pt x="2140345" y="2909037"/>
                </a:cubicBezTo>
                <a:lnTo>
                  <a:pt x="108625" y="2909037"/>
                </a:lnTo>
                <a:cubicBezTo>
                  <a:pt x="48633" y="2909037"/>
                  <a:pt x="0" y="2860404"/>
                  <a:pt x="0" y="2800412"/>
                </a:cubicBezTo>
                <a:lnTo>
                  <a:pt x="0" y="108625"/>
                </a:lnTo>
                <a:cubicBezTo>
                  <a:pt x="0" y="48633"/>
                  <a:pt x="48633" y="0"/>
                  <a:pt x="108625" y="0"/>
                </a:cubicBezTo>
                <a:close/>
              </a:path>
            </a:pathLst>
          </a:custGeom>
          <a:noFill/>
        </p:spPr>
      </p:pic>
      <p:sp>
        <p:nvSpPr>
          <p:cNvPr id="2" name="TextBox 1">
            <a:extLst>
              <a:ext uri="{FF2B5EF4-FFF2-40B4-BE49-F238E27FC236}">
                <a16:creationId xmlns:a16="http://schemas.microsoft.com/office/drawing/2014/main" id="{BB02CD87-CD34-577F-51FE-38E5B3BF0348}"/>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3722829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BF10-DDE1-74B7-8C09-21C951078954}"/>
              </a:ext>
            </a:extLst>
          </p:cNvPr>
          <p:cNvSpPr>
            <a:spLocks noGrp="1"/>
          </p:cNvSpPr>
          <p:nvPr>
            <p:ph type="title"/>
          </p:nvPr>
        </p:nvSpPr>
        <p:spPr/>
        <p:txBody>
          <a:bodyPr/>
          <a:lstStyle/>
          <a:p>
            <a:r>
              <a:rPr lang="en-US"/>
              <a:t>Contact Info:</a:t>
            </a:r>
          </a:p>
        </p:txBody>
      </p:sp>
      <p:sp>
        <p:nvSpPr>
          <p:cNvPr id="6" name="Text Placeholder 5">
            <a:extLst>
              <a:ext uri="{FF2B5EF4-FFF2-40B4-BE49-F238E27FC236}">
                <a16:creationId xmlns:a16="http://schemas.microsoft.com/office/drawing/2014/main" id="{0F6912A0-CD41-5991-AF67-16AC6343D9A3}"/>
              </a:ext>
            </a:extLst>
          </p:cNvPr>
          <p:cNvSpPr>
            <a:spLocks noGrp="1"/>
          </p:cNvSpPr>
          <p:nvPr>
            <p:ph type="body" sz="quarter" idx="14"/>
          </p:nvPr>
        </p:nvSpPr>
        <p:spPr>
          <a:xfrm>
            <a:off x="570529" y="2636757"/>
            <a:ext cx="5354134" cy="1876509"/>
          </a:xfrm>
        </p:spPr>
        <p:txBody>
          <a:bodyPr/>
          <a:lstStyle/>
          <a:p>
            <a:pPr lvl="0"/>
            <a:r>
              <a:rPr lang="en-US" dirty="0"/>
              <a:t>Selcen Kilinc-Balci</a:t>
            </a:r>
          </a:p>
          <a:p>
            <a:pPr lvl="0"/>
            <a:r>
              <a:rPr lang="en-US" b="0" dirty="0"/>
              <a:t>Department of Health and Human Services (HHS)</a:t>
            </a:r>
          </a:p>
          <a:p>
            <a:pPr lvl="0"/>
            <a:r>
              <a:rPr lang="en-US" b="0" dirty="0"/>
              <a:t>CDC/ NIOSH/NPPTL</a:t>
            </a:r>
          </a:p>
          <a:p>
            <a:pPr lvl="0"/>
            <a:r>
              <a:rPr lang="en-US" b="0" dirty="0"/>
              <a:t>jcq8@cdc.gov  |  (412) 386-4086</a:t>
            </a:r>
            <a:endParaRPr lang="en-US" dirty="0"/>
          </a:p>
        </p:txBody>
      </p:sp>
      <p:sp>
        <p:nvSpPr>
          <p:cNvPr id="4" name="Rectangle 3">
            <a:extLst>
              <a:ext uri="{FF2B5EF4-FFF2-40B4-BE49-F238E27FC236}">
                <a16:creationId xmlns:a16="http://schemas.microsoft.com/office/drawing/2014/main" id="{00AF9F84-CC55-9038-1EB0-CDC14BC50507}"/>
              </a:ext>
            </a:extLst>
          </p:cNvPr>
          <p:cNvSpPr/>
          <p:nvPr/>
        </p:nvSpPr>
        <p:spPr>
          <a:xfrm>
            <a:off x="7710985" y="327546"/>
            <a:ext cx="4271749" cy="444917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184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A7F9-5947-4697-6988-665DA34C84AB}"/>
              </a:ext>
            </a:extLst>
          </p:cNvPr>
          <p:cNvSpPr>
            <a:spLocks noGrp="1"/>
          </p:cNvSpPr>
          <p:nvPr>
            <p:ph type="title"/>
          </p:nvPr>
        </p:nvSpPr>
        <p:spPr/>
        <p:txBody>
          <a:bodyPr/>
          <a:lstStyle/>
          <a:p>
            <a:r>
              <a:rPr lang="en-US"/>
              <a:t>Thank you.</a:t>
            </a:r>
          </a:p>
        </p:txBody>
      </p:sp>
      <p:sp>
        <p:nvSpPr>
          <p:cNvPr id="5" name="Rectangle 4">
            <a:extLst>
              <a:ext uri="{FF2B5EF4-FFF2-40B4-BE49-F238E27FC236}">
                <a16:creationId xmlns:a16="http://schemas.microsoft.com/office/drawing/2014/main" id="{B2ED9CA2-CCEA-3647-327D-D7FDD2919678}"/>
              </a:ext>
            </a:extLst>
          </p:cNvPr>
          <p:cNvSpPr/>
          <p:nvPr/>
        </p:nvSpPr>
        <p:spPr>
          <a:xfrm>
            <a:off x="382137" y="5513696"/>
            <a:ext cx="8666329" cy="117370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62263D-F2E1-1CD2-EF92-AA44F501203A}"/>
              </a:ext>
            </a:extLst>
          </p:cNvPr>
          <p:cNvSpPr txBox="1"/>
          <p:nvPr/>
        </p:nvSpPr>
        <p:spPr>
          <a:xfrm>
            <a:off x="484051" y="5502068"/>
            <a:ext cx="9301394" cy="1272977"/>
          </a:xfrm>
          <a:prstGeom prst="rect">
            <a:avLst/>
          </a:prstGeom>
          <a:noFill/>
        </p:spPr>
        <p:txBody>
          <a:bodyPr wrap="square">
            <a:spAutoFit/>
          </a:bodyPr>
          <a:lstStyle/>
          <a:p>
            <a:pPr marL="0" marR="0">
              <a:lnSpc>
                <a:spcPct val="107000"/>
              </a:lnSpc>
              <a:spcAft>
                <a:spcPts val="800"/>
              </a:spcAft>
              <a:buNone/>
            </a:pPr>
            <a:r>
              <a:rPr lang="en-US" sz="1800" kern="100" dirty="0">
                <a:solidFill>
                  <a:schemeClr val="bg1"/>
                </a:solidFill>
                <a:effectLst/>
                <a:ea typeface="Aptos" panose="020B0004020202020204" pitchFamily="34" charset="0"/>
                <a:cs typeface="Times New Roman" panose="02020603050405020304" pitchFamily="18" charset="0"/>
              </a:rPr>
              <a:t>The findings and conclusions in this report are those of the authors and do not necessarily represent the official position of the National Institute for Occupational Safety and Health (NIOSH), Centers for Disease Control and Prevention (CDC). </a:t>
            </a:r>
            <a:r>
              <a:rPr lang="en-US" sz="1600" kern="100" dirty="0">
                <a:solidFill>
                  <a:schemeClr val="bg1"/>
                </a:solidFill>
                <a:effectLst/>
                <a:ea typeface="Aptos" panose="020B0004020202020204" pitchFamily="34" charset="0"/>
                <a:cs typeface="Times New Roman" panose="02020603050405020304" pitchFamily="18" charset="0"/>
              </a:rPr>
              <a:t> </a:t>
            </a:r>
            <a:r>
              <a:rPr lang="en-US" sz="1800" kern="100" dirty="0">
                <a:solidFill>
                  <a:schemeClr val="bg1"/>
                </a:solidFill>
                <a:effectLst/>
                <a:ea typeface="Aptos" panose="020B0004020202020204" pitchFamily="34" charset="0"/>
                <a:cs typeface="Times New Roman" panose="02020603050405020304" pitchFamily="18" charset="0"/>
              </a:rPr>
              <a:t>Mention of any company or product does not constitute endorsement by NIOSH or the CDC.</a:t>
            </a:r>
            <a:endParaRPr lang="en-US" sz="16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31053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018B-E2F3-DB99-32B2-C7D5E37924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DFF767-7D73-0E8A-4505-16FE93A21CFF}"/>
              </a:ext>
            </a:extLst>
          </p:cNvPr>
          <p:cNvSpPr>
            <a:spLocks noGrp="1"/>
          </p:cNvSpPr>
          <p:nvPr>
            <p:ph type="title"/>
          </p:nvPr>
        </p:nvSpPr>
        <p:spPr>
          <a:xfrm>
            <a:off x="637243" y="1804154"/>
            <a:ext cx="3004946" cy="994143"/>
          </a:xfrm>
        </p:spPr>
        <p:txBody>
          <a:bodyPr anchor="t"/>
          <a:lstStyle/>
          <a:p>
            <a:r>
              <a:rPr lang="en-US" dirty="0"/>
              <a:t>National Personal Protective Technology Laboratory (NPPTL)</a:t>
            </a:r>
          </a:p>
        </p:txBody>
      </p:sp>
      <p:sp>
        <p:nvSpPr>
          <p:cNvPr id="7" name="Text Placeholder 6">
            <a:extLst>
              <a:ext uri="{FF2B5EF4-FFF2-40B4-BE49-F238E27FC236}">
                <a16:creationId xmlns:a16="http://schemas.microsoft.com/office/drawing/2014/main" id="{95403E1E-3605-6F85-D2C5-6CF2095A0045}"/>
              </a:ext>
            </a:extLst>
          </p:cNvPr>
          <p:cNvSpPr>
            <a:spLocks noGrp="1"/>
          </p:cNvSpPr>
          <p:nvPr>
            <p:ph type="body" sz="quarter" idx="11"/>
          </p:nvPr>
        </p:nvSpPr>
        <p:spPr>
          <a:xfrm>
            <a:off x="637243" y="1435168"/>
            <a:ext cx="3439930" cy="198987"/>
          </a:xfrm>
        </p:spPr>
        <p:txBody>
          <a:bodyPr/>
          <a:lstStyle/>
          <a:p>
            <a:r>
              <a:rPr lang="en-US" dirty="0"/>
              <a:t>DHHS/CDC/NIOSH </a:t>
            </a:r>
          </a:p>
          <a:p>
            <a:endParaRPr lang="en-US" dirty="0"/>
          </a:p>
        </p:txBody>
      </p:sp>
      <p:sp>
        <p:nvSpPr>
          <p:cNvPr id="3" name="Text Placeholder 7">
            <a:extLst>
              <a:ext uri="{FF2B5EF4-FFF2-40B4-BE49-F238E27FC236}">
                <a16:creationId xmlns:a16="http://schemas.microsoft.com/office/drawing/2014/main" id="{F3F27D9F-1CFA-AD06-C198-7C2D97F469FC}"/>
              </a:ext>
            </a:extLst>
          </p:cNvPr>
          <p:cNvSpPr txBox="1">
            <a:spLocks/>
          </p:cNvSpPr>
          <p:nvPr/>
        </p:nvSpPr>
        <p:spPr>
          <a:xfrm>
            <a:off x="4845151" y="953190"/>
            <a:ext cx="6838699" cy="4711280"/>
          </a:xfrm>
          <a:prstGeom prst="rect">
            <a:avLst/>
          </a:prstGeom>
        </p:spPr>
        <p:txBody>
          <a:bodyPr vert="horz" lIns="0" tIns="0" rIns="0" bIns="0" numCol="1" rtlCol="0">
            <a:noAutofit/>
          </a:bodyPr>
          <a:lstStyle>
            <a:lvl1pPr marL="285750" indent="-285750" algn="l" defTabSz="914400" rtl="0" eaLnBrk="1" latinLnBrk="0" hangingPunct="1">
              <a:lnSpc>
                <a:spcPts val="2400"/>
              </a:lnSpc>
              <a:spcBef>
                <a:spcPts val="12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2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NPPTL is the division of NIOSH responsible for advancing the science and effective use of personal protective equipment (PPE) to protect workers. </a:t>
            </a:r>
            <a:endParaRPr kumimoji="0" lang="en-US" sz="1600" b="1"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endParaRPr>
          </a:p>
          <a:p>
            <a:pPr marL="0" marR="0" lvl="0" indent="0" algn="l" defTabSz="914400" rtl="0" eaLnBrk="1" fontAlgn="auto" latinLnBrk="0" hangingPunct="1">
              <a:lnSpc>
                <a:spcPts val="2400"/>
              </a:lnSpc>
              <a:spcBef>
                <a:spcPts val="12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Core Laboratory Activities</a:t>
            </a:r>
          </a:p>
          <a:p>
            <a:pPr marL="285750" marR="0" lvl="0" indent="-285750" algn="l" defTabSz="914400" rtl="0" eaLnBrk="1" fontAlgn="auto" latinLnBrk="0" hangingPunct="1">
              <a:lnSpc>
                <a:spcPts val="24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Testing and approving respirators against minimum performance standards for occupational use</a:t>
            </a:r>
          </a:p>
          <a:p>
            <a:pPr marL="285750" marR="0" lvl="0" indent="-2857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Developing science-based national recommendations for respirators and other PPE</a:t>
            </a:r>
          </a:p>
          <a:p>
            <a:pPr marL="285750" marR="0" lvl="0" indent="-2857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Developing new methods to test PPE effectiveness</a:t>
            </a:r>
          </a:p>
          <a:p>
            <a:pPr marL="285750" marR="0" lvl="0" indent="-2857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Creating tools to help employers and workers use PPE as effectively and economically as possible</a:t>
            </a:r>
          </a:p>
          <a:p>
            <a:pPr marL="285750" marR="0" lvl="0" indent="-285750" algn="l" defTabSz="914400" rtl="0" eaLnBrk="1" fontAlgn="auto" latinLnBrk="0" hangingPunct="1">
              <a:lnSpc>
                <a:spcPts val="24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rPr>
              <a:t>Developing and evaluating innovative PPE designs and test methods to improve comfort, fit, and usability</a:t>
            </a:r>
            <a:endParaRPr kumimoji="0" lang="en-US" sz="1800" b="1" i="0" u="none" strike="noStrike" kern="1200" cap="none" spc="0" normalizeH="0" baseline="0" noProof="0" dirty="0">
              <a:ln>
                <a:noFill/>
              </a:ln>
              <a:solidFill>
                <a:srgbClr val="032659"/>
              </a:solidFill>
              <a:effectLst/>
              <a:uLnTx/>
              <a:uFillTx/>
              <a:latin typeface="Nunito Sans Normal" pitchFamily="2" charset="77"/>
              <a:ea typeface="+mn-ea"/>
              <a:cs typeface="Arial" panose="020B0604020202020204" pitchFamily="34" charset="0"/>
            </a:endParaRPr>
          </a:p>
        </p:txBody>
      </p:sp>
    </p:spTree>
    <p:extLst>
      <p:ext uri="{BB962C8B-B14F-4D97-AF65-F5344CB8AC3E}">
        <p14:creationId xmlns:p14="http://schemas.microsoft.com/office/powerpoint/2010/main" val="360190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7E3B9D9-FA3C-950E-E4DA-D4AE6C1B24FE}"/>
              </a:ext>
            </a:extLst>
          </p:cNvPr>
          <p:cNvSpPr txBox="1">
            <a:spLocks/>
          </p:cNvSpPr>
          <p:nvPr/>
        </p:nvSpPr>
        <p:spPr>
          <a:xfrm>
            <a:off x="4782312" y="694944"/>
            <a:ext cx="6464808" cy="1307592"/>
          </a:xfrm>
          <a:prstGeom prst="rect">
            <a:avLst/>
          </a:prstGeom>
        </p:spPr>
        <p:txBody>
          <a:bodyPr vert="horz" wrap="square" lIns="0" tIns="0" rIns="0" bIns="0" rtlCol="0" anchor="ctr">
            <a:normAutofit/>
          </a:bodyPr>
          <a:lstStyle>
            <a:lvl1pPr algn="l" defTabSz="914400" rtl="0" eaLnBrk="1" latinLnBrk="0" hangingPunct="1">
              <a:lnSpc>
                <a:spcPct val="90000"/>
              </a:lnSpc>
              <a:spcBef>
                <a:spcPct val="0"/>
              </a:spcBef>
              <a:buNone/>
              <a:defRPr lang="en-US" sz="26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pPr>
              <a:lnSpc>
                <a:spcPct val="120000"/>
              </a:lnSpc>
              <a:spcAft>
                <a:spcPts val="600"/>
              </a:spcAft>
            </a:pPr>
            <a:r>
              <a:rPr lang="en-US" b="1" kern="1200" dirty="0">
                <a:latin typeface="Roboto" panose="02000000000000000000" pitchFamily="2" charset="0"/>
                <a:ea typeface="Roboto" panose="02000000000000000000" pitchFamily="2" charset="0"/>
                <a:cs typeface="Arial" panose="020B0604020202020204" pitchFamily="34" charset="0"/>
              </a:rPr>
              <a:t>Understanding Emergency Response Environments</a:t>
            </a:r>
          </a:p>
        </p:txBody>
      </p:sp>
      <p:pic>
        <p:nvPicPr>
          <p:cNvPr id="7" name="Picture Placeholder 4">
            <a:extLst>
              <a:ext uri="{FF2B5EF4-FFF2-40B4-BE49-F238E27FC236}">
                <a16:creationId xmlns:a16="http://schemas.microsoft.com/office/drawing/2014/main" id="{9436A716-4690-0AC1-DA83-42778BB8DE42}"/>
              </a:ext>
            </a:extLst>
          </p:cNvPr>
          <p:cNvPicPr>
            <a:picLocks noChangeAspect="1"/>
          </p:cNvPicPr>
          <p:nvPr/>
        </p:nvPicPr>
        <p:blipFill>
          <a:blip r:embed="rId3">
            <a:extLst>
              <a:ext uri="{28A0092B-C50C-407E-A947-70E740481C1C}">
                <a14:useLocalDpi xmlns:a14="http://schemas.microsoft.com/office/drawing/2010/main" val="0"/>
              </a:ext>
            </a:extLst>
          </a:blip>
          <a:srcRect l="9677" r="14597"/>
          <a:stretch>
            <a:fillRect/>
          </a:stretch>
        </p:blipFill>
        <p:spPr>
          <a:xfrm>
            <a:off x="-504947" y="-97557"/>
            <a:ext cx="4050772" cy="6857990"/>
          </a:xfrm>
          <a:prstGeom prst="rect">
            <a:avLst/>
          </a:prstGeom>
          <a:noFill/>
        </p:spPr>
      </p:pic>
      <p:sp>
        <p:nvSpPr>
          <p:cNvPr id="4" name="Content Placeholder 3">
            <a:extLst>
              <a:ext uri="{FF2B5EF4-FFF2-40B4-BE49-F238E27FC236}">
                <a16:creationId xmlns:a16="http://schemas.microsoft.com/office/drawing/2014/main" id="{0949D9B4-1048-7927-8143-5BEB0DB3BD1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82312" y="2258568"/>
            <a:ext cx="6464808" cy="3995928"/>
          </a:xfrm>
        </p:spPr>
        <p:txBody>
          <a:bodyPr>
            <a:normAutofit/>
          </a:bodyPr>
          <a:lstStyle/>
          <a:p>
            <a:pPr marL="0" indent="0">
              <a:spcBef>
                <a:spcPts val="2500"/>
              </a:spcBef>
              <a:buFont typeface="Arial" panose="020B0604020202020204" pitchFamily="34" charset="0"/>
              <a:buNone/>
            </a:pPr>
            <a:r>
              <a:rPr lang="en-US" sz="1500" b="1" dirty="0"/>
              <a:t>Rapidly Evolving Environments</a:t>
            </a:r>
          </a:p>
          <a:p>
            <a:pPr marL="0" lvl="1" indent="0">
              <a:buFont typeface="Arial" panose="020B0604020202020204" pitchFamily="34" charset="0"/>
              <a:buNone/>
            </a:pPr>
            <a:r>
              <a:rPr lang="en-US" sz="1500" dirty="0"/>
              <a:t>Emergency scenes are unpredictable, requiring responders to adapt as chemical hazards are initially unknown.</a:t>
            </a:r>
          </a:p>
          <a:p>
            <a:pPr marL="0" indent="0">
              <a:spcBef>
                <a:spcPts val="2500"/>
              </a:spcBef>
              <a:buFont typeface="Arial" panose="020B0604020202020204" pitchFamily="34" charset="0"/>
              <a:buNone/>
            </a:pPr>
            <a:r>
              <a:rPr lang="en-US" sz="1500" b="1" dirty="0"/>
              <a:t>Key Protective Principles</a:t>
            </a:r>
          </a:p>
          <a:p>
            <a:pPr marL="0" lvl="1" indent="0">
              <a:buFont typeface="Arial" panose="020B0604020202020204" pitchFamily="34" charset="0"/>
              <a:buNone/>
            </a:pPr>
            <a:r>
              <a:rPr lang="en-US" sz="1500" dirty="0"/>
              <a:t>Identifying hazards, assessing exposure routes, selecting protective equipment, and ongoing risk reassessment are essential.</a:t>
            </a:r>
          </a:p>
          <a:p>
            <a:pPr marL="0" indent="0">
              <a:spcBef>
                <a:spcPts val="2500"/>
              </a:spcBef>
              <a:buFont typeface="Arial" panose="020B0604020202020204" pitchFamily="34" charset="0"/>
              <a:buNone/>
            </a:pPr>
            <a:r>
              <a:rPr lang="en-US" sz="1500" b="1" dirty="0"/>
              <a:t>Role of Chemical Protective Ensembles </a:t>
            </a:r>
          </a:p>
          <a:p>
            <a:pPr marL="0" lvl="1" indent="0">
              <a:buFont typeface="Arial" panose="020B0604020202020204" pitchFamily="34" charset="0"/>
              <a:buNone/>
            </a:pPr>
            <a:r>
              <a:rPr lang="en-US" sz="1500" dirty="0"/>
              <a:t>Chemical protective clothing (CPC) and ensembles act as a vital barrier against vapors, aerosols, and liquid chemical exposure to keep responders safe.</a:t>
            </a:r>
          </a:p>
          <a:p>
            <a:pPr marL="0" indent="0">
              <a:spcBef>
                <a:spcPts val="2500"/>
              </a:spcBef>
              <a:buFont typeface="Arial" panose="020B0604020202020204" pitchFamily="34" charset="0"/>
              <a:buNone/>
            </a:pPr>
            <a:r>
              <a:rPr lang="en-US" sz="1500" b="1" dirty="0"/>
              <a:t>Structured Decision-Making</a:t>
            </a:r>
          </a:p>
          <a:p>
            <a:pPr marL="0" lvl="1" indent="0">
              <a:buFont typeface="Arial" panose="020B0604020202020204" pitchFamily="34" charset="0"/>
              <a:buNone/>
            </a:pPr>
            <a:r>
              <a:rPr lang="en-US" sz="1500" dirty="0"/>
              <a:t>A clear decision framework helps responders adapt protection choices as new information emerges.</a:t>
            </a:r>
          </a:p>
        </p:txBody>
      </p:sp>
      <p:sp>
        <p:nvSpPr>
          <p:cNvPr id="15" name="TextBox 14">
            <a:extLst>
              <a:ext uri="{FF2B5EF4-FFF2-40B4-BE49-F238E27FC236}">
                <a16:creationId xmlns:a16="http://schemas.microsoft.com/office/drawing/2014/main" id="{2ECD6B33-4492-C5C6-311B-5F60041881D7}"/>
              </a:ext>
            </a:extLst>
          </p:cNvPr>
          <p:cNvSpPr txBox="1"/>
          <p:nvPr/>
        </p:nvSpPr>
        <p:spPr>
          <a:xfrm>
            <a:off x="2410703" y="6395156"/>
            <a:ext cx="1168910" cy="246221"/>
          </a:xfrm>
          <a:prstGeom prst="rect">
            <a:avLst/>
          </a:prstGeom>
          <a:noFill/>
        </p:spPr>
        <p:txBody>
          <a:bodyPr wrap="none" rtlCol="0">
            <a:spAutoFit/>
          </a:bodyPr>
          <a:lstStyle/>
          <a:p>
            <a:pPr algn="l"/>
            <a:r>
              <a:rPr lang="en-US" sz="1000" dirty="0">
                <a:solidFill>
                  <a:schemeClr val="bg1"/>
                </a:solidFill>
              </a:rPr>
              <a:t>Photo by DuPont</a:t>
            </a:r>
          </a:p>
        </p:txBody>
      </p:sp>
    </p:spTree>
    <p:extLst>
      <p:ext uri="{BB962C8B-B14F-4D97-AF65-F5344CB8AC3E}">
        <p14:creationId xmlns:p14="http://schemas.microsoft.com/office/powerpoint/2010/main" val="3253297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AC4F9-66B1-C6B4-10CF-60D1FC97C8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6A68B4-A88E-1409-D2FE-750D7311C61B}"/>
              </a:ext>
            </a:extLst>
          </p:cNvPr>
          <p:cNvSpPr>
            <a:spLocks noGrp="1"/>
          </p:cNvSpPr>
          <p:nvPr>
            <p:ph type="title"/>
          </p:nvPr>
        </p:nvSpPr>
        <p:spPr>
          <a:xfrm>
            <a:off x="706883" y="1557415"/>
            <a:ext cx="5418111" cy="645231"/>
          </a:xfrm>
        </p:spPr>
        <p:txBody>
          <a:bodyPr/>
          <a:lstStyle/>
          <a:p>
            <a:r>
              <a:rPr lang="en-US" dirty="0"/>
              <a:t>Real Incidents, Real Tragedies Shape Today's Standards</a:t>
            </a:r>
          </a:p>
        </p:txBody>
      </p:sp>
      <p:sp>
        <p:nvSpPr>
          <p:cNvPr id="2" name="Text Placeholder 1">
            <a:extLst>
              <a:ext uri="{FF2B5EF4-FFF2-40B4-BE49-F238E27FC236}">
                <a16:creationId xmlns:a16="http://schemas.microsoft.com/office/drawing/2014/main" id="{F40E7231-1DBF-8ACA-229E-37E7B9F8FE4B}"/>
              </a:ext>
            </a:extLst>
          </p:cNvPr>
          <p:cNvSpPr>
            <a:spLocks noGrp="1"/>
          </p:cNvSpPr>
          <p:nvPr>
            <p:ph type="body" sz="quarter" idx="11"/>
          </p:nvPr>
        </p:nvSpPr>
        <p:spPr>
          <a:xfrm>
            <a:off x="706883" y="1057120"/>
            <a:ext cx="5418111" cy="198987"/>
          </a:xfrm>
        </p:spPr>
        <p:txBody>
          <a:bodyPr/>
          <a:lstStyle/>
          <a:p>
            <a:pPr lvl="0"/>
            <a:r>
              <a:rPr lang="en-US" dirty="0"/>
              <a:t>Why this matters: lessons from the field</a:t>
            </a:r>
          </a:p>
        </p:txBody>
      </p:sp>
      <p:sp>
        <p:nvSpPr>
          <p:cNvPr id="4" name="Text Placeholder 3">
            <a:extLst>
              <a:ext uri="{FF2B5EF4-FFF2-40B4-BE49-F238E27FC236}">
                <a16:creationId xmlns:a16="http://schemas.microsoft.com/office/drawing/2014/main" id="{6ECC45BA-3F08-975B-0E8E-33FB25BE6FE4}"/>
              </a:ext>
            </a:extLst>
          </p:cNvPr>
          <p:cNvSpPr>
            <a:spLocks noGrp="1"/>
          </p:cNvSpPr>
          <p:nvPr>
            <p:ph type="body" sz="quarter" idx="14"/>
          </p:nvPr>
        </p:nvSpPr>
        <p:spPr>
          <a:xfrm>
            <a:off x="349843" y="2661294"/>
            <a:ext cx="6721873" cy="1930591"/>
          </a:xfrm>
        </p:spPr>
        <p:txBody>
          <a:bodyPr/>
          <a:lstStyle/>
          <a:p>
            <a:pPr marL="457200" lvl="1" indent="0">
              <a:buNone/>
              <a:defRPr sz="2400">
                <a:solidFill>
                  <a:srgbClr val="323232"/>
                </a:solidFill>
              </a:defRPr>
            </a:pPr>
            <a:r>
              <a:rPr lang="en-US" sz="2000" i="1" dirty="0"/>
              <a:t>Benicia, CA (1983)</a:t>
            </a:r>
          </a:p>
          <a:p>
            <a:pPr marL="800100" lvl="1" indent="-342900">
              <a:buFont typeface="Arial" panose="020B0604020202020204" pitchFamily="34" charset="0"/>
              <a:buChar char="•"/>
              <a:defRPr sz="2400">
                <a:solidFill>
                  <a:srgbClr val="323232"/>
                </a:solidFill>
              </a:defRPr>
            </a:pPr>
            <a:r>
              <a:rPr lang="en-US" sz="2000" dirty="0">
                <a:solidFill>
                  <a:srgbClr val="323232"/>
                </a:solidFill>
              </a:rPr>
              <a:t>Hazmat response to anhydrous dimethylamine leak. </a:t>
            </a:r>
          </a:p>
          <a:p>
            <a:pPr lvl="2">
              <a:buFont typeface="Courier New" panose="02070309020205020404" pitchFamily="49" charset="0"/>
              <a:buChar char="o"/>
              <a:defRPr sz="2400">
                <a:solidFill>
                  <a:srgbClr val="323232"/>
                </a:solidFill>
              </a:defRPr>
            </a:pPr>
            <a:r>
              <a:rPr lang="en-US" sz="2000" dirty="0"/>
              <a:t>Suit material was rated for the threat, but the visor was not.</a:t>
            </a:r>
          </a:p>
          <a:p>
            <a:pPr lvl="2">
              <a:buFont typeface="Courier New" panose="02070309020205020404" pitchFamily="49" charset="0"/>
              <a:buChar char="o"/>
              <a:defRPr sz="2400">
                <a:solidFill>
                  <a:srgbClr val="323232"/>
                </a:solidFill>
              </a:defRPr>
            </a:pPr>
            <a:r>
              <a:rPr lang="en-US" sz="2000" dirty="0">
                <a:solidFill>
                  <a:srgbClr val="323232"/>
                </a:solidFill>
              </a:rPr>
              <a:t>The visor cracked, causing severe dermatitis.</a:t>
            </a:r>
          </a:p>
        </p:txBody>
      </p:sp>
      <p:pic>
        <p:nvPicPr>
          <p:cNvPr id="10" name="Picture Placeholder 6">
            <a:extLst>
              <a:ext uri="{FF2B5EF4-FFF2-40B4-BE49-F238E27FC236}">
                <a16:creationId xmlns:a16="http://schemas.microsoft.com/office/drawing/2014/main" id="{785A1639-2797-9C34-A1D7-4E5EDC6582E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37" r="24237"/>
          <a:stretch/>
        </p:blipFill>
        <p:spPr>
          <a:xfrm>
            <a:off x="7254276" y="698127"/>
            <a:ext cx="4128959" cy="5340797"/>
          </a:xfrm>
        </p:spPr>
      </p:pic>
      <p:sp>
        <p:nvSpPr>
          <p:cNvPr id="23" name="Rectangle: Rounded Corners 22">
            <a:extLst>
              <a:ext uri="{FF2B5EF4-FFF2-40B4-BE49-F238E27FC236}">
                <a16:creationId xmlns:a16="http://schemas.microsoft.com/office/drawing/2014/main" id="{7387314C-C2B9-8CBF-31F9-1C56CBEA4C15}"/>
              </a:ext>
            </a:extLst>
          </p:cNvPr>
          <p:cNvSpPr/>
          <p:nvPr/>
        </p:nvSpPr>
        <p:spPr>
          <a:xfrm>
            <a:off x="104836" y="5016050"/>
            <a:ext cx="7017192" cy="1284484"/>
          </a:xfrm>
          <a:prstGeom prst="roundRect">
            <a:avLst/>
          </a:prstGeom>
          <a:solidFill>
            <a:srgbClr val="EA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4B84E6-1116-BDB9-0364-F50C573E92A6}"/>
              </a:ext>
            </a:extLst>
          </p:cNvPr>
          <p:cNvSpPr txBox="1"/>
          <p:nvPr/>
        </p:nvSpPr>
        <p:spPr>
          <a:xfrm>
            <a:off x="1200805" y="5016050"/>
            <a:ext cx="6094476" cy="784830"/>
          </a:xfrm>
          <a:prstGeom prst="rect">
            <a:avLst/>
          </a:prstGeom>
          <a:noFill/>
        </p:spPr>
        <p:txBody>
          <a:bodyPr wrap="square" rtlCol="0">
            <a:spAutoFit/>
          </a:bodyPr>
          <a:lstStyle/>
          <a:p>
            <a:pPr>
              <a:spcAft>
                <a:spcPts val="600"/>
              </a:spcAft>
            </a:pPr>
            <a:r>
              <a:rPr lang="en-US" sz="2000" b="1" dirty="0">
                <a:solidFill>
                  <a:srgbClr val="FFC000"/>
                </a:solidFill>
              </a:rPr>
              <a:t>KEY LESSON:</a:t>
            </a:r>
          </a:p>
          <a:p>
            <a:r>
              <a:rPr lang="en-US" sz="2000" b="1" dirty="0">
                <a:solidFill>
                  <a:srgbClr val="002060"/>
                </a:solidFill>
              </a:rPr>
              <a:t>Every single component of an ensemble </a:t>
            </a:r>
            <a:r>
              <a:rPr lang="en-US" sz="2000" b="1" dirty="0">
                <a:solidFill>
                  <a:srgbClr val="FFC000"/>
                </a:solidFill>
              </a:rPr>
              <a:t>matters.</a:t>
            </a:r>
            <a:r>
              <a:rPr lang="en-US" sz="2000" b="1" dirty="0">
                <a:solidFill>
                  <a:srgbClr val="002060"/>
                </a:solidFill>
              </a:rPr>
              <a:t> </a:t>
            </a:r>
          </a:p>
        </p:txBody>
      </p:sp>
      <p:sp>
        <p:nvSpPr>
          <p:cNvPr id="8" name="TextBox 7">
            <a:extLst>
              <a:ext uri="{FF2B5EF4-FFF2-40B4-BE49-F238E27FC236}">
                <a16:creationId xmlns:a16="http://schemas.microsoft.com/office/drawing/2014/main" id="{3DD0694D-4522-2A10-3FA2-4CD7C151374A}"/>
              </a:ext>
            </a:extLst>
          </p:cNvPr>
          <p:cNvSpPr txBox="1"/>
          <p:nvPr/>
        </p:nvSpPr>
        <p:spPr>
          <a:xfrm>
            <a:off x="1212933" y="5838869"/>
            <a:ext cx="5929598" cy="400110"/>
          </a:xfrm>
          <a:prstGeom prst="rect">
            <a:avLst/>
          </a:prstGeom>
          <a:noFill/>
        </p:spPr>
        <p:txBody>
          <a:bodyPr wrap="square">
            <a:spAutoFit/>
          </a:bodyPr>
          <a:lstStyle/>
          <a:p>
            <a:r>
              <a:rPr lang="en-US" sz="2000" b="1" dirty="0">
                <a:solidFill>
                  <a:srgbClr val="002060"/>
                </a:solidFill>
              </a:rPr>
              <a:t>Unverified manufacturer claims are </a:t>
            </a:r>
            <a:r>
              <a:rPr lang="en-US" sz="2000" b="1" dirty="0">
                <a:solidFill>
                  <a:srgbClr val="FFC000"/>
                </a:solidFill>
              </a:rPr>
              <a:t>not enough.</a:t>
            </a:r>
          </a:p>
        </p:txBody>
      </p:sp>
      <p:grpSp>
        <p:nvGrpSpPr>
          <p:cNvPr id="11" name="Group 10" descr="Puzzle Piece Icon.">
            <a:extLst>
              <a:ext uri="{FF2B5EF4-FFF2-40B4-BE49-F238E27FC236}">
                <a16:creationId xmlns:a16="http://schemas.microsoft.com/office/drawing/2014/main" id="{173E9205-22C1-405D-5137-6DEA37CD813C}"/>
              </a:ext>
            </a:extLst>
          </p:cNvPr>
          <p:cNvGrpSpPr/>
          <p:nvPr/>
        </p:nvGrpSpPr>
        <p:grpSpPr>
          <a:xfrm>
            <a:off x="180332" y="5136415"/>
            <a:ext cx="1053103" cy="1088630"/>
            <a:chOff x="774402" y="1465351"/>
            <a:chExt cx="1250576" cy="1250576"/>
          </a:xfrm>
        </p:grpSpPr>
        <p:sp>
          <p:nvSpPr>
            <p:cNvPr id="12" name="Oval 11">
              <a:extLst>
                <a:ext uri="{FF2B5EF4-FFF2-40B4-BE49-F238E27FC236}">
                  <a16:creationId xmlns:a16="http://schemas.microsoft.com/office/drawing/2014/main" id="{9015858F-7698-C401-CE0C-A942C2292729}"/>
                </a:ext>
              </a:extLst>
            </p:cNvPr>
            <p:cNvSpPr/>
            <p:nvPr/>
          </p:nvSpPr>
          <p:spPr>
            <a:xfrm>
              <a:off x="774402" y="1465351"/>
              <a:ext cx="1250576" cy="125057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Puzzle with solid fill">
              <a:extLst>
                <a:ext uri="{FF2B5EF4-FFF2-40B4-BE49-F238E27FC236}">
                  <a16:creationId xmlns:a16="http://schemas.microsoft.com/office/drawing/2014/main" id="{2386CF01-9844-1313-83FE-33E34F7D57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8210" y="1679159"/>
              <a:ext cx="822960" cy="822960"/>
            </a:xfrm>
            <a:prstGeom prst="rect">
              <a:avLst/>
            </a:prstGeom>
          </p:spPr>
        </p:pic>
      </p:grpSp>
      <p:sp>
        <p:nvSpPr>
          <p:cNvPr id="5" name="TextBox 4">
            <a:extLst>
              <a:ext uri="{FF2B5EF4-FFF2-40B4-BE49-F238E27FC236}">
                <a16:creationId xmlns:a16="http://schemas.microsoft.com/office/drawing/2014/main" id="{F562826D-EB3A-E78D-6CB5-E0DD3E918543}"/>
              </a:ext>
            </a:extLst>
          </p:cNvPr>
          <p:cNvSpPr txBox="1"/>
          <p:nvPr/>
        </p:nvSpPr>
        <p:spPr>
          <a:xfrm>
            <a:off x="9592898" y="6038924"/>
            <a:ext cx="1922585" cy="261610"/>
          </a:xfrm>
          <a:prstGeom prst="rect">
            <a:avLst/>
          </a:prstGeom>
          <a:noFill/>
        </p:spPr>
        <p:txBody>
          <a:bodyPr wrap="square">
            <a:spAutoFit/>
          </a:bodyPr>
          <a:lstStyle/>
          <a:p>
            <a:r>
              <a:rPr lang="en-US" sz="1100" dirty="0">
                <a:solidFill>
                  <a:schemeClr val="bg1"/>
                </a:solidFill>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solidFill>
                <a:schemeClr val="bg1"/>
              </a:solidFill>
            </a:endParaRPr>
          </a:p>
        </p:txBody>
      </p:sp>
    </p:spTree>
    <p:extLst>
      <p:ext uri="{BB962C8B-B14F-4D97-AF65-F5344CB8AC3E}">
        <p14:creationId xmlns:p14="http://schemas.microsoft.com/office/powerpoint/2010/main" val="113216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412E-E661-C829-B681-FAFC0A9048FF}"/>
              </a:ext>
            </a:extLst>
          </p:cNvPr>
          <p:cNvSpPr>
            <a:spLocks noGrp="1"/>
          </p:cNvSpPr>
          <p:nvPr>
            <p:ph type="title"/>
          </p:nvPr>
        </p:nvSpPr>
        <p:spPr>
          <a:xfrm>
            <a:off x="557784" y="616077"/>
            <a:ext cx="10515600" cy="1325563"/>
          </a:xfrm>
        </p:spPr>
        <p:txBody>
          <a:bodyPr wrap="square" anchor="ctr">
            <a:normAutofit/>
          </a:bodyPr>
          <a:lstStyle/>
          <a:p>
            <a:r>
              <a:rPr lang="en-US" dirty="0">
                <a:solidFill>
                  <a:schemeClr val="accent3"/>
                </a:solidFill>
              </a:rPr>
              <a:t>Understanding</a:t>
            </a:r>
            <a:r>
              <a:rPr lang="en-US" dirty="0"/>
              <a:t> </a:t>
            </a:r>
            <a:r>
              <a:rPr lang="en-US" dirty="0">
                <a:solidFill>
                  <a:schemeClr val="accent3"/>
                </a:solidFill>
              </a:rPr>
              <a:t>Regulatory</a:t>
            </a:r>
            <a:r>
              <a:rPr lang="en-US" dirty="0"/>
              <a:t> </a:t>
            </a:r>
            <a:r>
              <a:rPr lang="en-US" dirty="0">
                <a:solidFill>
                  <a:schemeClr val="accent3"/>
                </a:solidFill>
              </a:rPr>
              <a:t>Framework</a:t>
            </a:r>
          </a:p>
        </p:txBody>
      </p:sp>
      <p:sp>
        <p:nvSpPr>
          <p:cNvPr id="5" name="Content Placeholder 4">
            <a:extLst>
              <a:ext uri="{FF2B5EF4-FFF2-40B4-BE49-F238E27FC236}">
                <a16:creationId xmlns:a16="http://schemas.microsoft.com/office/drawing/2014/main" id="{A7066DB8-5C2F-5D81-3E17-E2451AD2CB7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7784" y="1825625"/>
            <a:ext cx="5442966" cy="4351338"/>
          </a:xfrm>
        </p:spPr>
        <p:txBody>
          <a:bodyPr>
            <a:normAutofit/>
          </a:bodyPr>
          <a:lstStyle/>
          <a:p>
            <a:pPr marL="0" indent="0">
              <a:spcBef>
                <a:spcPts val="2500"/>
              </a:spcBef>
              <a:buFont typeface="Arial" panose="020B0604020202020204" pitchFamily="34" charset="0"/>
              <a:buNone/>
            </a:pPr>
            <a:r>
              <a:rPr lang="en-US" b="1" kern="1200" dirty="0"/>
              <a:t>OSHA Legal Requirements</a:t>
            </a:r>
          </a:p>
          <a:p>
            <a:pPr marL="0" lvl="1" indent="0">
              <a:buFont typeface="Arial" panose="020B0604020202020204" pitchFamily="34" charset="0"/>
              <a:buNone/>
            </a:pPr>
            <a:r>
              <a:rPr lang="en-US" dirty="0"/>
              <a:t>OSHA, including HAZWOPER, sets essential regulatory requirements for hazardous waste and emergency response safety.</a:t>
            </a:r>
          </a:p>
          <a:p>
            <a:pPr marL="0" indent="0">
              <a:spcBef>
                <a:spcPts val="2500"/>
              </a:spcBef>
              <a:buFont typeface="Arial" panose="020B0604020202020204" pitchFamily="34" charset="0"/>
              <a:buNone/>
            </a:pPr>
            <a:r>
              <a:rPr lang="en-US" b="1" kern="1200" dirty="0"/>
              <a:t>NFPA Performance Standards</a:t>
            </a:r>
          </a:p>
          <a:p>
            <a:pPr marL="0" lvl="1" indent="0">
              <a:buNone/>
            </a:pPr>
            <a:r>
              <a:rPr lang="en-US" dirty="0"/>
              <a:t>NFPA standards specify protective clothing and gloves for vapor, splash, and medical emergency scenarios.</a:t>
            </a:r>
          </a:p>
          <a:p>
            <a:pPr marL="0" indent="0">
              <a:spcBef>
                <a:spcPts val="2500"/>
              </a:spcBef>
              <a:buFont typeface="Arial" panose="020B0604020202020204" pitchFamily="34" charset="0"/>
              <a:buNone/>
            </a:pPr>
            <a:r>
              <a:rPr lang="en-US" b="1" kern="1200" dirty="0"/>
              <a:t>ASTM </a:t>
            </a:r>
            <a:r>
              <a:rPr lang="en-US" b="1" dirty="0"/>
              <a:t>Testing Procedures</a:t>
            </a:r>
            <a:endParaRPr lang="en-US" b="1" kern="1200" dirty="0"/>
          </a:p>
          <a:p>
            <a:pPr marL="0" lvl="1" indent="0">
              <a:buNone/>
            </a:pPr>
            <a:r>
              <a:rPr lang="en-US" dirty="0"/>
              <a:t>ASTM standards provide rigorous testing methods for chemical permeation and viral penetration resistance.</a:t>
            </a:r>
          </a:p>
          <a:p>
            <a:pPr marL="0" lvl="1" indent="0">
              <a:buFont typeface="Arial" panose="020B0604020202020204" pitchFamily="34" charset="0"/>
              <a:buNone/>
            </a:pPr>
            <a:endParaRPr lang="en-US" kern="1200" dirty="0"/>
          </a:p>
        </p:txBody>
      </p:sp>
      <p:pic>
        <p:nvPicPr>
          <p:cNvPr id="11" name="Picture 10">
            <a:extLst>
              <a:ext uri="{FF2B5EF4-FFF2-40B4-BE49-F238E27FC236}">
                <a16:creationId xmlns:a16="http://schemas.microsoft.com/office/drawing/2014/main" id="{AEA748E9-226D-B941-AE20-EFD509A23970}"/>
              </a:ext>
            </a:extLst>
          </p:cNvPr>
          <p:cNvPicPr>
            <a:picLocks noChangeAspect="1"/>
          </p:cNvPicPr>
          <p:nvPr/>
        </p:nvPicPr>
        <p:blipFill>
          <a:blip r:embed="rId3">
            <a:extLst>
              <a:ext uri="{28A0092B-C50C-407E-A947-70E740481C1C}">
                <a14:useLocalDpi xmlns:a14="http://schemas.microsoft.com/office/drawing/2010/main" val="0"/>
              </a:ext>
            </a:extLst>
          </a:blip>
          <a:srcRect l="20319" r="20319"/>
          <a:stretch/>
        </p:blipFill>
        <p:spPr>
          <a:xfrm>
            <a:off x="6191250" y="1690688"/>
            <a:ext cx="5162550" cy="4351338"/>
          </a:xfrm>
          <a:prstGeom prst="rect">
            <a:avLst/>
          </a:prstGeom>
          <a:noFill/>
        </p:spPr>
      </p:pic>
      <p:sp>
        <p:nvSpPr>
          <p:cNvPr id="6" name="Date Placeholder 5" hidden="1">
            <a:extLst>
              <a:ext uri="{FF2B5EF4-FFF2-40B4-BE49-F238E27FC236}">
                <a16:creationId xmlns:a16="http://schemas.microsoft.com/office/drawing/2014/main" id="{58F23D08-6A48-1B61-DDC2-E01889E89434}"/>
              </a:ext>
            </a:extLst>
          </p:cNvPr>
          <p:cNvSpPr>
            <a:spLocks noGrp="1"/>
          </p:cNvSpPr>
          <p:nvPr>
            <p:ph type="dt" sz="half" idx="4294967295"/>
          </p:nvPr>
        </p:nvSpPr>
        <p:spPr>
          <a:xfrm rot="5400000">
            <a:off x="10425981" y="4687095"/>
            <a:ext cx="2706690" cy="365125"/>
          </a:xfrm>
        </p:spPr>
        <p:txBody>
          <a:bodyPr anchor="ctr">
            <a:normAutofit/>
          </a:bodyPr>
          <a:lstStyle/>
          <a:p>
            <a:pPr>
              <a:spcAft>
                <a:spcPts val="600"/>
              </a:spcAft>
            </a:pPr>
            <a:fld id="{9E765B10-D26A-480A-9509-A9831C5E60D8}" type="datetime1">
              <a:rPr lang="en-US" smtClean="0"/>
              <a:pPr>
                <a:spcAft>
                  <a:spcPts val="600"/>
                </a:spcAft>
              </a:pPr>
              <a:t>6/12/2026</a:t>
            </a:fld>
            <a:endParaRPr lang="en-US"/>
          </a:p>
        </p:txBody>
      </p:sp>
      <p:sp>
        <p:nvSpPr>
          <p:cNvPr id="7" name="Slide Number Placeholder 6" hidden="1">
            <a:extLst>
              <a:ext uri="{FF2B5EF4-FFF2-40B4-BE49-F238E27FC236}">
                <a16:creationId xmlns:a16="http://schemas.microsoft.com/office/drawing/2014/main" id="{43C7534C-DA88-02FC-A72A-4DDEDE705CCB}"/>
              </a:ext>
            </a:extLst>
          </p:cNvPr>
          <p:cNvSpPr>
            <a:spLocks noGrp="1"/>
          </p:cNvSpPr>
          <p:nvPr>
            <p:ph type="sldNum" sz="quarter" idx="4294967295"/>
          </p:nvPr>
        </p:nvSpPr>
        <p:spPr>
          <a:xfrm>
            <a:off x="11512296" y="6356350"/>
            <a:ext cx="574620" cy="365125"/>
          </a:xfrm>
        </p:spPr>
        <p:txBody>
          <a:bodyPr anchor="ctr">
            <a:normAutofit/>
          </a:bodyPr>
          <a:lstStyle/>
          <a:p>
            <a:pPr>
              <a:spcAft>
                <a:spcPts val="600"/>
              </a:spcAft>
            </a:pPr>
            <a:fld id="{CC057153-B650-4DEB-B370-79DDCFDCE934}" type="slidenum">
              <a:rPr lang="en-US" smtClean="0"/>
              <a:pPr>
                <a:spcAft>
                  <a:spcPts val="600"/>
                </a:spcAft>
              </a:pPr>
              <a:t>6</a:t>
            </a:fld>
            <a:endParaRPr lang="en-US"/>
          </a:p>
        </p:txBody>
      </p:sp>
      <p:sp>
        <p:nvSpPr>
          <p:cNvPr id="3" name="TextBox 2">
            <a:extLst>
              <a:ext uri="{FF2B5EF4-FFF2-40B4-BE49-F238E27FC236}">
                <a16:creationId xmlns:a16="http://schemas.microsoft.com/office/drawing/2014/main" id="{EAD2298C-080B-EFA4-690C-A7A4562A179A}"/>
              </a:ext>
            </a:extLst>
          </p:cNvPr>
          <p:cNvSpPr txBox="1"/>
          <p:nvPr/>
        </p:nvSpPr>
        <p:spPr>
          <a:xfrm>
            <a:off x="9564686" y="6111118"/>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2279493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A5E0BF4-5612-375C-01E5-B02A0201A191}"/>
              </a:ext>
            </a:extLst>
          </p:cNvPr>
          <p:cNvSpPr>
            <a:spLocks noGrp="1"/>
          </p:cNvSpPr>
          <p:nvPr>
            <p:ph type="title"/>
          </p:nvPr>
        </p:nvSpPr>
        <p:spPr>
          <a:xfrm>
            <a:off x="4328001" y="453888"/>
            <a:ext cx="7372134" cy="907849"/>
          </a:xfrm>
        </p:spPr>
        <p:txBody>
          <a:bodyPr/>
          <a:lstStyle/>
          <a:p>
            <a:r>
              <a:rPr lang="en-US" dirty="0"/>
              <a:t>Protection Levels</a:t>
            </a:r>
          </a:p>
        </p:txBody>
      </p:sp>
      <p:pic>
        <p:nvPicPr>
          <p:cNvPr id="4" name="Picture Placeholder 3">
            <a:extLst>
              <a:ext uri="{FF2B5EF4-FFF2-40B4-BE49-F238E27FC236}">
                <a16:creationId xmlns:a16="http://schemas.microsoft.com/office/drawing/2014/main" id="{47E8FB0E-8B3F-6A3B-F6F2-0092846F392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920" r="5920"/>
          <a:stretch/>
        </p:blipFill>
        <p:spPr>
          <a:prstGeom prst="rect">
            <a:avLst/>
          </a:prstGeom>
          <a:blipFill>
            <a:blip r:embed="rId4">
              <a:alphaModFix amt="70000"/>
              <a:extLst>
                <a:ext uri="{28A0092B-C50C-407E-A947-70E740481C1C}">
                  <a14:useLocalDpi xmlns:a14="http://schemas.microsoft.com/office/drawing/2010/main" val="0"/>
                </a:ext>
              </a:extLst>
            </a:blip>
            <a:stretch>
              <a:fillRect/>
            </a:stretch>
          </a:blipFill>
        </p:spPr>
      </p:pic>
      <p:graphicFrame>
        <p:nvGraphicFramePr>
          <p:cNvPr id="6" name="Table 5">
            <a:extLst>
              <a:ext uri="{FF2B5EF4-FFF2-40B4-BE49-F238E27FC236}">
                <a16:creationId xmlns:a16="http://schemas.microsoft.com/office/drawing/2014/main" id="{2C6E757A-48B8-1520-B18A-8867EB8AD110}"/>
              </a:ext>
            </a:extLst>
          </p:cNvPr>
          <p:cNvGraphicFramePr>
            <a:graphicFrameLocks noGrp="1"/>
          </p:cNvGraphicFramePr>
          <p:nvPr>
            <p:extLst>
              <p:ext uri="{D42A27DB-BD31-4B8C-83A1-F6EECF244321}">
                <p14:modId xmlns:p14="http://schemas.microsoft.com/office/powerpoint/2010/main" val="1978121611"/>
              </p:ext>
            </p:extLst>
          </p:nvPr>
        </p:nvGraphicFramePr>
        <p:xfrm>
          <a:off x="4328001" y="1471562"/>
          <a:ext cx="7372134" cy="4741230"/>
        </p:xfrm>
        <a:graphic>
          <a:graphicData uri="http://schemas.openxmlformats.org/drawingml/2006/table">
            <a:tbl>
              <a:tblPr firstRow="1" bandRow="1">
                <a:tableStyleId>{616DA210-FB5B-4158-B5E0-FEB733F419BA}</a:tableStyleId>
              </a:tblPr>
              <a:tblGrid>
                <a:gridCol w="756816">
                  <a:extLst>
                    <a:ext uri="{9D8B030D-6E8A-4147-A177-3AD203B41FA5}">
                      <a16:colId xmlns:a16="http://schemas.microsoft.com/office/drawing/2014/main" val="1982454313"/>
                    </a:ext>
                  </a:extLst>
                </a:gridCol>
                <a:gridCol w="1560163">
                  <a:extLst>
                    <a:ext uri="{9D8B030D-6E8A-4147-A177-3AD203B41FA5}">
                      <a16:colId xmlns:a16="http://schemas.microsoft.com/office/drawing/2014/main" val="2717393946"/>
                    </a:ext>
                  </a:extLst>
                </a:gridCol>
                <a:gridCol w="1400105">
                  <a:extLst>
                    <a:ext uri="{9D8B030D-6E8A-4147-A177-3AD203B41FA5}">
                      <a16:colId xmlns:a16="http://schemas.microsoft.com/office/drawing/2014/main" val="4128759434"/>
                    </a:ext>
                  </a:extLst>
                </a:gridCol>
                <a:gridCol w="2073372">
                  <a:extLst>
                    <a:ext uri="{9D8B030D-6E8A-4147-A177-3AD203B41FA5}">
                      <a16:colId xmlns:a16="http://schemas.microsoft.com/office/drawing/2014/main" val="829855367"/>
                    </a:ext>
                  </a:extLst>
                </a:gridCol>
                <a:gridCol w="1581678">
                  <a:extLst>
                    <a:ext uri="{9D8B030D-6E8A-4147-A177-3AD203B41FA5}">
                      <a16:colId xmlns:a16="http://schemas.microsoft.com/office/drawing/2014/main" val="3018189809"/>
                    </a:ext>
                  </a:extLst>
                </a:gridCol>
              </a:tblGrid>
              <a:tr h="394221">
                <a:tc>
                  <a:txBody>
                    <a:bodyPr/>
                    <a:lstStyle/>
                    <a:p>
                      <a:pPr marL="0" algn="ctr" defTabSz="914400" rtl="0" eaLnBrk="1" fontAlgn="b" latinLnBrk="0" hangingPunct="1">
                        <a:buNone/>
                      </a:pPr>
                      <a:r>
                        <a:rPr lang="en-US" sz="1200" b="1" kern="1200" dirty="0">
                          <a:solidFill>
                            <a:schemeClr val="lt1"/>
                          </a:solidFill>
                          <a:latin typeface="+mj-lt"/>
                          <a:ea typeface="+mn-ea"/>
                          <a:cs typeface="+mn-cs"/>
                        </a:rPr>
                        <a:t>Protection Level</a:t>
                      </a:r>
                    </a:p>
                  </a:txBody>
                  <a:tcPr marL="1671" marR="1671" marT="1671" marB="0" anchor="ctr">
                    <a:solidFill>
                      <a:schemeClr val="tx2"/>
                    </a:solidFill>
                  </a:tcPr>
                </a:tc>
                <a:tc>
                  <a:txBody>
                    <a:bodyPr/>
                    <a:lstStyle/>
                    <a:p>
                      <a:pPr marL="0" algn="ctr" defTabSz="914400" rtl="0" eaLnBrk="1" fontAlgn="b" latinLnBrk="0" hangingPunct="1">
                        <a:buNone/>
                      </a:pPr>
                      <a:r>
                        <a:rPr lang="en-US" sz="1200" b="1" kern="1200" dirty="0">
                          <a:solidFill>
                            <a:schemeClr val="lt1"/>
                          </a:solidFill>
                          <a:latin typeface="+mj-lt"/>
                          <a:ea typeface="+mn-ea"/>
                          <a:cs typeface="+mn-cs"/>
                        </a:rPr>
                        <a:t>Key Equipment Required</a:t>
                      </a:r>
                    </a:p>
                  </a:txBody>
                  <a:tcPr marL="1671" marR="1671" marT="1671" marB="0" anchor="ctr">
                    <a:solidFill>
                      <a:schemeClr val="tx2"/>
                    </a:solidFill>
                  </a:tcPr>
                </a:tc>
                <a:tc>
                  <a:txBody>
                    <a:bodyPr/>
                    <a:lstStyle/>
                    <a:p>
                      <a:pPr marL="0" algn="ctr" defTabSz="914400" rtl="0" eaLnBrk="1" fontAlgn="b" latinLnBrk="0" hangingPunct="1">
                        <a:buNone/>
                      </a:pPr>
                      <a:r>
                        <a:rPr lang="en-US" sz="1200" b="1" kern="1200" dirty="0">
                          <a:solidFill>
                            <a:schemeClr val="lt1"/>
                          </a:solidFill>
                          <a:latin typeface="+mj-lt"/>
                          <a:ea typeface="+mn-ea"/>
                          <a:cs typeface="+mn-cs"/>
                        </a:rPr>
                        <a:t>Protection Provided</a:t>
                      </a:r>
                    </a:p>
                  </a:txBody>
                  <a:tcPr marL="1671" marR="1671" marT="1671" marB="0" anchor="ctr">
                    <a:solidFill>
                      <a:schemeClr val="tx2"/>
                    </a:solidFill>
                  </a:tcPr>
                </a:tc>
                <a:tc>
                  <a:txBody>
                    <a:bodyPr/>
                    <a:lstStyle/>
                    <a:p>
                      <a:pPr marL="0" algn="ctr" defTabSz="914400" rtl="0" eaLnBrk="1" fontAlgn="b" latinLnBrk="0" hangingPunct="1">
                        <a:buNone/>
                      </a:pPr>
                      <a:r>
                        <a:rPr lang="en-US" sz="1200" b="1" kern="1200" dirty="0">
                          <a:solidFill>
                            <a:schemeClr val="lt1"/>
                          </a:solidFill>
                          <a:latin typeface="+mj-lt"/>
                          <a:ea typeface="+mn-ea"/>
                          <a:cs typeface="+mn-cs"/>
                        </a:rPr>
                        <a:t>When to Use</a:t>
                      </a:r>
                    </a:p>
                  </a:txBody>
                  <a:tcPr marL="1671" marR="1671" marT="1671" marB="0" anchor="ctr">
                    <a:solidFill>
                      <a:schemeClr val="tx2"/>
                    </a:solidFill>
                  </a:tcPr>
                </a:tc>
                <a:tc>
                  <a:txBody>
                    <a:bodyPr/>
                    <a:lstStyle/>
                    <a:p>
                      <a:pPr marL="0" algn="ctr" defTabSz="914400" rtl="0" eaLnBrk="1" fontAlgn="b" latinLnBrk="0" hangingPunct="1">
                        <a:buNone/>
                      </a:pPr>
                      <a:r>
                        <a:rPr lang="en-US" sz="1200" b="1" kern="1200">
                          <a:solidFill>
                            <a:schemeClr val="lt1"/>
                          </a:solidFill>
                          <a:latin typeface="+mj-lt"/>
                          <a:ea typeface="+mn-ea"/>
                          <a:cs typeface="+mn-cs"/>
                        </a:rPr>
                        <a:t>Limiting Criteria</a:t>
                      </a:r>
                    </a:p>
                  </a:txBody>
                  <a:tcPr marL="1671" marR="1671" marT="1671" marB="0" anchor="ctr">
                    <a:solidFill>
                      <a:schemeClr val="tx2"/>
                    </a:solidFill>
                  </a:tcPr>
                </a:tc>
                <a:extLst>
                  <a:ext uri="{0D108BD9-81ED-4DB2-BD59-A6C34878D82A}">
                    <a16:rowId xmlns:a16="http://schemas.microsoft.com/office/drawing/2014/main" val="3224919353"/>
                  </a:ext>
                </a:extLst>
              </a:tr>
              <a:tr h="1116887">
                <a:tc>
                  <a:txBody>
                    <a:bodyPr/>
                    <a:lstStyle/>
                    <a:p>
                      <a:pPr marL="0" algn="ctr" defTabSz="914400" rtl="0" eaLnBrk="1" fontAlgn="b" latinLnBrk="0" hangingPunct="1">
                        <a:buNone/>
                      </a:pPr>
                      <a:r>
                        <a:rPr lang="en-US" sz="1200" kern="1200" dirty="0">
                          <a:solidFill>
                            <a:schemeClr val="dk1"/>
                          </a:solidFill>
                          <a:latin typeface="+mn-lt"/>
                          <a:ea typeface="+mn-ea"/>
                          <a:cs typeface="+mn-cs"/>
                        </a:rPr>
                        <a:t>Level A</a:t>
                      </a:r>
                    </a:p>
                  </a:txBody>
                  <a:tcPr marL="1671" marR="1671" marT="1671" marB="0" anchor="ctr">
                    <a:solidFill>
                      <a:schemeClr val="tx1">
                        <a:lumMod val="50000"/>
                        <a:lumOff val="50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SCBA (Full Facepiece)  Fully Encapsulating Suit </a:t>
                      </a:r>
                    </a:p>
                    <a:p>
                      <a:pPr marL="0" algn="ctr" defTabSz="914400" rtl="0" eaLnBrk="1" fontAlgn="b" latinLnBrk="0" hangingPunct="1">
                        <a:buNone/>
                      </a:pPr>
                      <a:r>
                        <a:rPr lang="en-US" sz="1200" kern="1200" dirty="0">
                          <a:solidFill>
                            <a:schemeClr val="dk1"/>
                          </a:solidFill>
                          <a:latin typeface="+mn-lt"/>
                          <a:ea typeface="+mn-ea"/>
                          <a:cs typeface="+mn-cs"/>
                        </a:rPr>
                        <a:t>Chem-Resistant Gloves &amp; Boots</a:t>
                      </a:r>
                    </a:p>
                  </a:txBody>
                  <a:tcPr marL="1671" marR="1671" marT="1671" marB="0" anchor="ctr">
                    <a:solidFill>
                      <a:schemeClr val="tx1">
                        <a:lumMod val="50000"/>
                        <a:lumOff val="50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Highest available for Respiratory, Skin, and Eye</a:t>
                      </a:r>
                    </a:p>
                  </a:txBody>
                  <a:tcPr marL="1671" marR="1671" marT="1671" marB="0" anchor="ctr">
                    <a:solidFill>
                      <a:schemeClr val="tx1">
                        <a:lumMod val="50000"/>
                        <a:lumOff val="50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High vapor/splash hazard from skin-absorbing/harmful chemicals; Confined or poorly ventilated spaces.</a:t>
                      </a:r>
                    </a:p>
                  </a:txBody>
                  <a:tcPr marL="1671" marR="1671" marT="1671" marB="0" anchor="ctr">
                    <a:solidFill>
                      <a:schemeClr val="tx1">
                        <a:lumMod val="50000"/>
                        <a:lumOff val="50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Suit material must be strictly compatible with the specific substances involved.</a:t>
                      </a:r>
                    </a:p>
                  </a:txBody>
                  <a:tcPr marL="1671" marR="1671" marT="1671" marB="0" anchor="ctr">
                    <a:solidFill>
                      <a:schemeClr val="tx1">
                        <a:lumMod val="50000"/>
                        <a:lumOff val="50000"/>
                      </a:schemeClr>
                    </a:solidFill>
                  </a:tcPr>
                </a:tc>
                <a:extLst>
                  <a:ext uri="{0D108BD9-81ED-4DB2-BD59-A6C34878D82A}">
                    <a16:rowId xmlns:a16="http://schemas.microsoft.com/office/drawing/2014/main" val="615440490"/>
                  </a:ext>
                </a:extLst>
              </a:tr>
              <a:tr h="936220">
                <a:tc>
                  <a:txBody>
                    <a:bodyPr/>
                    <a:lstStyle/>
                    <a:p>
                      <a:pPr marL="0" algn="ctr" defTabSz="914400" rtl="0" eaLnBrk="1" fontAlgn="b" latinLnBrk="0" hangingPunct="1">
                        <a:buNone/>
                      </a:pPr>
                      <a:r>
                        <a:rPr lang="en-US" sz="1200" kern="1200" dirty="0">
                          <a:solidFill>
                            <a:schemeClr val="dk1"/>
                          </a:solidFill>
                          <a:latin typeface="+mn-lt"/>
                          <a:ea typeface="+mn-ea"/>
                          <a:cs typeface="+mn-cs"/>
                        </a:rPr>
                        <a:t>Level B</a:t>
                      </a:r>
                    </a:p>
                  </a:txBody>
                  <a:tcPr marL="1671" marR="1671" marT="1671" marB="0" anchor="ctr">
                    <a:solidFill>
                      <a:schemeClr val="tx1">
                        <a:lumMod val="25000"/>
                        <a:lumOff val="75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SCBA (Full Facepiece)  Chem-Resistant Splash Suit  </a:t>
                      </a:r>
                    </a:p>
                    <a:p>
                      <a:pPr marL="0" algn="ctr" defTabSz="914400" rtl="0" eaLnBrk="1" fontAlgn="b" latinLnBrk="0" hangingPunct="1">
                        <a:buNone/>
                      </a:pPr>
                      <a:r>
                        <a:rPr lang="en-US" sz="1200" kern="1200" dirty="0">
                          <a:solidFill>
                            <a:schemeClr val="dk1"/>
                          </a:solidFill>
                          <a:latin typeface="+mn-lt"/>
                          <a:ea typeface="+mn-ea"/>
                          <a:cs typeface="+mn-cs"/>
                        </a:rPr>
                        <a:t>Chem-Resistant Gloves &amp; Boots</a:t>
                      </a:r>
                    </a:p>
                  </a:txBody>
                  <a:tcPr marL="1671" marR="1671" marT="1671" marB="0" anchor="ctr">
                    <a:solidFill>
                      <a:schemeClr val="tx1">
                        <a:lumMod val="25000"/>
                        <a:lumOff val="75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Highest Respiratory.  Lesser Skin Protection</a:t>
                      </a:r>
                    </a:p>
                  </a:txBody>
                  <a:tcPr marL="1671" marR="1671" marT="1671" marB="0" anchor="ctr">
                    <a:solidFill>
                      <a:schemeClr val="tx1">
                        <a:lumMod val="25000"/>
                        <a:lumOff val="75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Minimum for initial site entries; &lt;19.5% Oxygen; Known IDLH lacking severe skin hazards.</a:t>
                      </a:r>
                    </a:p>
                  </a:txBody>
                  <a:tcPr marL="1671" marR="1671" marT="1671" marB="0" anchor="ctr">
                    <a:solidFill>
                      <a:schemeClr val="tx1">
                        <a:lumMod val="25000"/>
                        <a:lumOff val="75000"/>
                      </a:schemeClr>
                    </a:solidFill>
                  </a:tcPr>
                </a:tc>
                <a:tc>
                  <a:txBody>
                    <a:bodyPr/>
                    <a:lstStyle/>
                    <a:p>
                      <a:pPr marL="0" algn="ctr" defTabSz="914400" rtl="0" eaLnBrk="1" fontAlgn="b" latinLnBrk="0" hangingPunct="1">
                        <a:buNone/>
                      </a:pPr>
                      <a:r>
                        <a:rPr lang="en-US" sz="1200" kern="1200" dirty="0">
                          <a:solidFill>
                            <a:schemeClr val="dk1"/>
                          </a:solidFill>
                          <a:latin typeface="+mn-lt"/>
                          <a:ea typeface="+mn-ea"/>
                          <a:cs typeface="+mn-cs"/>
                        </a:rPr>
                        <a:t>Do not use if vapors or splashes contain high concentrations of skin-absorbing/harmful chemicals.</a:t>
                      </a:r>
                    </a:p>
                  </a:txBody>
                  <a:tcPr marL="1671" marR="1671" marT="1671" marB="0" anchor="ctr">
                    <a:solidFill>
                      <a:schemeClr val="tx1">
                        <a:lumMod val="25000"/>
                        <a:lumOff val="75000"/>
                      </a:schemeClr>
                    </a:solidFill>
                  </a:tcPr>
                </a:tc>
                <a:extLst>
                  <a:ext uri="{0D108BD9-81ED-4DB2-BD59-A6C34878D82A}">
                    <a16:rowId xmlns:a16="http://schemas.microsoft.com/office/drawing/2014/main" val="1337138196"/>
                  </a:ext>
                </a:extLst>
              </a:tr>
              <a:tr h="1146951">
                <a:tc>
                  <a:txBody>
                    <a:bodyPr/>
                    <a:lstStyle/>
                    <a:p>
                      <a:pPr marL="0" algn="ctr" defTabSz="914400" rtl="0" eaLnBrk="1" fontAlgn="t" latinLnBrk="0" hangingPunct="1">
                        <a:buNone/>
                      </a:pPr>
                      <a:r>
                        <a:rPr lang="en-US" sz="1200" kern="1200" dirty="0">
                          <a:solidFill>
                            <a:schemeClr val="dk1"/>
                          </a:solidFill>
                          <a:latin typeface="+mn-lt"/>
                          <a:ea typeface="+mn-ea"/>
                          <a:cs typeface="+mn-cs"/>
                        </a:rPr>
                        <a:t>Level C</a:t>
                      </a:r>
                    </a:p>
                  </a:txBody>
                  <a:tcPr marL="13956" marR="13956" marT="13956" marB="13956" anchor="ctr">
                    <a:solidFill>
                      <a:schemeClr val="tx1">
                        <a:lumMod val="10000"/>
                        <a:lumOff val="90000"/>
                        <a:alpha val="20000"/>
                      </a:schemeClr>
                    </a:solidFill>
                  </a:tcPr>
                </a:tc>
                <a:tc>
                  <a:txBody>
                    <a:bodyPr/>
                    <a:lstStyle/>
                    <a:p>
                      <a:pPr marL="0" algn="ctr" defTabSz="914400" rtl="0" eaLnBrk="1" fontAlgn="t" latinLnBrk="0" hangingPunct="1">
                        <a:buNone/>
                      </a:pPr>
                      <a:r>
                        <a:rPr lang="en-US" sz="1200" kern="1200" dirty="0">
                          <a:solidFill>
                            <a:schemeClr val="dk1"/>
                          </a:solidFill>
                          <a:latin typeface="+mn-lt"/>
                          <a:ea typeface="+mn-ea"/>
                          <a:cs typeface="+mn-cs"/>
                        </a:rPr>
                        <a:t>Air-Purifying Respirator (APR) </a:t>
                      </a:r>
                    </a:p>
                    <a:p>
                      <a:pPr marL="0" algn="ctr" defTabSz="914400" rtl="0" eaLnBrk="1" fontAlgn="t" latinLnBrk="0" hangingPunct="1">
                        <a:buNone/>
                      </a:pPr>
                      <a:r>
                        <a:rPr lang="en-US" sz="1200" kern="1200" dirty="0">
                          <a:solidFill>
                            <a:schemeClr val="dk1"/>
                          </a:solidFill>
                          <a:latin typeface="+mn-lt"/>
                          <a:ea typeface="+mn-ea"/>
                          <a:cs typeface="+mn-cs"/>
                        </a:rPr>
                        <a:t>Chem-Resistant Splash Suit </a:t>
                      </a:r>
                    </a:p>
                    <a:p>
                      <a:pPr marL="0" algn="ctr" defTabSz="914400" rtl="0" eaLnBrk="1" fontAlgn="t" latinLnBrk="0" hangingPunct="1">
                        <a:buNone/>
                      </a:pPr>
                      <a:r>
                        <a:rPr lang="en-US" sz="1200" kern="1200" dirty="0">
                          <a:solidFill>
                            <a:schemeClr val="dk1"/>
                          </a:solidFill>
                          <a:latin typeface="+mn-lt"/>
                          <a:ea typeface="+mn-ea"/>
                          <a:cs typeface="+mn-cs"/>
                        </a:rPr>
                        <a:t>Chem-Resistant Gloves &amp; Boots</a:t>
                      </a:r>
                    </a:p>
                  </a:txBody>
                  <a:tcPr marL="13956" marR="13956" marT="13956" marB="13956" anchor="ctr">
                    <a:solidFill>
                      <a:schemeClr val="tx1">
                        <a:lumMod val="10000"/>
                        <a:lumOff val="90000"/>
                        <a:alpha val="20000"/>
                      </a:schemeClr>
                    </a:solidFill>
                  </a:tcPr>
                </a:tc>
                <a:tc>
                  <a:txBody>
                    <a:bodyPr/>
                    <a:lstStyle/>
                    <a:p>
                      <a:pPr marL="0" algn="ctr" defTabSz="914400" rtl="0" eaLnBrk="1" fontAlgn="t" latinLnBrk="0" hangingPunct="1">
                        <a:buNone/>
                      </a:pPr>
                      <a:r>
                        <a:rPr lang="en-US" sz="1200" kern="1200" dirty="0">
                          <a:solidFill>
                            <a:schemeClr val="dk1"/>
                          </a:solidFill>
                          <a:latin typeface="+mn-lt"/>
                          <a:ea typeface="+mn-ea"/>
                          <a:cs typeface="+mn-cs"/>
                        </a:rPr>
                        <a:t>Lower Respiratory. </a:t>
                      </a:r>
                    </a:p>
                    <a:p>
                      <a:pPr marL="0" algn="ctr" defTabSz="914400" rtl="0" eaLnBrk="1" fontAlgn="t" latinLnBrk="0" hangingPunct="1">
                        <a:buNone/>
                      </a:pPr>
                      <a:r>
                        <a:rPr lang="en-US" sz="1200" kern="1200" dirty="0">
                          <a:solidFill>
                            <a:schemeClr val="dk1"/>
                          </a:solidFill>
                          <a:latin typeface="+mn-lt"/>
                          <a:ea typeface="+mn-ea"/>
                          <a:cs typeface="+mn-cs"/>
                        </a:rPr>
                        <a:t>Same Skin as Level B</a:t>
                      </a:r>
                    </a:p>
                  </a:txBody>
                  <a:tcPr marL="13956" marR="13956" marT="13956" marB="13956" anchor="ctr">
                    <a:solidFill>
                      <a:schemeClr val="tx1">
                        <a:lumMod val="10000"/>
                        <a:lumOff val="90000"/>
                        <a:alpha val="20000"/>
                      </a:schemeClr>
                    </a:solidFill>
                  </a:tcPr>
                </a:tc>
                <a:tc>
                  <a:txBody>
                    <a:bodyPr/>
                    <a:lstStyle/>
                    <a:p>
                      <a:pPr marL="0" algn="ctr" defTabSz="914400" rtl="0" eaLnBrk="1" fontAlgn="t" latinLnBrk="0" hangingPunct="1">
                        <a:buNone/>
                      </a:pPr>
                      <a:r>
                        <a:rPr lang="en-US" sz="1200" kern="1200" dirty="0">
                          <a:solidFill>
                            <a:schemeClr val="dk1"/>
                          </a:solidFill>
                          <a:latin typeface="+mn-lt"/>
                          <a:ea typeface="+mn-ea"/>
                          <a:cs typeface="+mn-cs"/>
                        </a:rPr>
                        <a:t>Airborne hazards are strictly identified and measured; Appropriate canister is available; No exposed skin hazard.</a:t>
                      </a:r>
                    </a:p>
                  </a:txBody>
                  <a:tcPr marL="13956" marR="13956" marT="13956" marB="13956" anchor="ctr">
                    <a:solidFill>
                      <a:schemeClr val="tx1">
                        <a:lumMod val="10000"/>
                        <a:lumOff val="90000"/>
                        <a:alpha val="20000"/>
                      </a:schemeClr>
                    </a:solidFill>
                  </a:tcPr>
                </a:tc>
                <a:tc>
                  <a:txBody>
                    <a:bodyPr/>
                    <a:lstStyle/>
                    <a:p>
                      <a:pPr marL="0" algn="ctr" defTabSz="914400" rtl="0" eaLnBrk="1" fontAlgn="t" latinLnBrk="0" hangingPunct="1">
                        <a:buNone/>
                      </a:pPr>
                      <a:r>
                        <a:rPr lang="en-US" sz="1200" kern="1200" dirty="0">
                          <a:solidFill>
                            <a:schemeClr val="dk1"/>
                          </a:solidFill>
                          <a:latin typeface="+mn-lt"/>
                          <a:ea typeface="+mn-ea"/>
                          <a:cs typeface="+mn-cs"/>
                        </a:rPr>
                        <a:t>Must not exceed IDLH levels; Atmosphere must contain at least 19.5% oxygen.</a:t>
                      </a:r>
                    </a:p>
                  </a:txBody>
                  <a:tcPr marL="13956" marR="13956" marT="13956" marB="13956" anchor="ctr">
                    <a:solidFill>
                      <a:schemeClr val="tx1">
                        <a:lumMod val="10000"/>
                        <a:lumOff val="90000"/>
                        <a:alpha val="20000"/>
                      </a:schemeClr>
                    </a:solidFill>
                  </a:tcPr>
                </a:tc>
                <a:extLst>
                  <a:ext uri="{0D108BD9-81ED-4DB2-BD59-A6C34878D82A}">
                    <a16:rowId xmlns:a16="http://schemas.microsoft.com/office/drawing/2014/main" val="88686921"/>
                  </a:ext>
                </a:extLst>
              </a:tr>
              <a:tr h="1146951">
                <a:tc>
                  <a:txBody>
                    <a:bodyPr/>
                    <a:lstStyle/>
                    <a:p>
                      <a:pPr marL="0" algn="ctr" defTabSz="914400" rtl="0" eaLnBrk="1" fontAlgn="t" latinLnBrk="0" hangingPunct="1">
                        <a:buNone/>
                      </a:pPr>
                      <a:r>
                        <a:rPr lang="en-US" sz="1200" kern="1200" dirty="0">
                          <a:solidFill>
                            <a:schemeClr val="dk1"/>
                          </a:solidFill>
                          <a:latin typeface="+mn-lt"/>
                          <a:ea typeface="+mn-ea"/>
                          <a:cs typeface="+mn-cs"/>
                        </a:rPr>
                        <a:t>Level D</a:t>
                      </a:r>
                    </a:p>
                  </a:txBody>
                  <a:tcPr marL="13956" marR="13956" marT="13956" marB="13956" anchor="ctr"/>
                </a:tc>
                <a:tc>
                  <a:txBody>
                    <a:bodyPr/>
                    <a:lstStyle/>
                    <a:p>
                      <a:pPr marL="0" algn="ctr" defTabSz="914400" rtl="0" eaLnBrk="1" fontAlgn="t" latinLnBrk="0" hangingPunct="1">
                        <a:buNone/>
                      </a:pPr>
                      <a:r>
                        <a:rPr lang="en-US" sz="1200" kern="1200" dirty="0">
                          <a:solidFill>
                            <a:schemeClr val="dk1"/>
                          </a:solidFill>
                          <a:latin typeface="+mn-lt"/>
                          <a:ea typeface="+mn-ea"/>
                          <a:cs typeface="+mn-cs"/>
                        </a:rPr>
                        <a:t>Standard Coveralls Safety Boots/Shoes Safety Glasses or Goggles Hard Hat</a:t>
                      </a:r>
                    </a:p>
                  </a:txBody>
                  <a:tcPr marL="13956" marR="13956" marT="13956" marB="13956" anchor="ctr"/>
                </a:tc>
                <a:tc>
                  <a:txBody>
                    <a:bodyPr/>
                    <a:lstStyle/>
                    <a:p>
                      <a:pPr marL="0" algn="ctr" defTabSz="914400" rtl="0" eaLnBrk="1" fontAlgn="t" latinLnBrk="0" hangingPunct="1">
                        <a:buNone/>
                      </a:pPr>
                      <a:r>
                        <a:rPr lang="en-US" sz="1200" kern="1200" dirty="0">
                          <a:solidFill>
                            <a:schemeClr val="dk1"/>
                          </a:solidFill>
                          <a:latin typeface="+mn-lt"/>
                          <a:ea typeface="+mn-ea"/>
                          <a:cs typeface="+mn-cs"/>
                        </a:rPr>
                        <a:t>No Respiratory. </a:t>
                      </a:r>
                    </a:p>
                    <a:p>
                      <a:pPr marL="0" algn="ctr" defTabSz="914400" rtl="0" eaLnBrk="1" fontAlgn="t" latinLnBrk="0" hangingPunct="1">
                        <a:buNone/>
                      </a:pPr>
                      <a:r>
                        <a:rPr lang="en-US" sz="1200" kern="1200" dirty="0">
                          <a:solidFill>
                            <a:schemeClr val="dk1"/>
                          </a:solidFill>
                          <a:latin typeface="+mn-lt"/>
                          <a:ea typeface="+mn-ea"/>
                          <a:cs typeface="+mn-cs"/>
                        </a:rPr>
                        <a:t>Minimal Skin</a:t>
                      </a:r>
                    </a:p>
                  </a:txBody>
                  <a:tcPr marL="13956" marR="13956" marT="13956" marB="13956" anchor="ctr"/>
                </a:tc>
                <a:tc>
                  <a:txBody>
                    <a:bodyPr/>
                    <a:lstStyle/>
                    <a:p>
                      <a:pPr marL="0" algn="ctr" defTabSz="914400" rtl="0" eaLnBrk="1" fontAlgn="t" latinLnBrk="0" hangingPunct="1">
                        <a:buNone/>
                      </a:pPr>
                      <a:r>
                        <a:rPr lang="en-US" sz="1200" kern="1200" dirty="0">
                          <a:solidFill>
                            <a:schemeClr val="dk1"/>
                          </a:solidFill>
                          <a:latin typeface="+mn-lt"/>
                          <a:ea typeface="+mn-ea"/>
                          <a:cs typeface="+mn-cs"/>
                        </a:rPr>
                        <a:t>Atmosphere has no known hazards; Operations preclude any unexpected splashes or inhalation risks.</a:t>
                      </a:r>
                    </a:p>
                  </a:txBody>
                  <a:tcPr marL="13956" marR="13956" marT="13956" marB="13956" anchor="ctr"/>
                </a:tc>
                <a:tc>
                  <a:txBody>
                    <a:bodyPr/>
                    <a:lstStyle/>
                    <a:p>
                      <a:pPr marL="0" algn="ctr" defTabSz="914400" rtl="0" eaLnBrk="1" fontAlgn="t" latinLnBrk="0" hangingPunct="1">
                        <a:buNone/>
                      </a:pPr>
                      <a:r>
                        <a:rPr lang="en-US" sz="1200" kern="1200" dirty="0">
                          <a:solidFill>
                            <a:schemeClr val="dk1"/>
                          </a:solidFill>
                          <a:latin typeface="+mn-lt"/>
                          <a:ea typeface="+mn-ea"/>
                          <a:cs typeface="+mn-cs"/>
                        </a:rPr>
                        <a:t>Do not wear in hot or warm zones; Atmosphere must contain at least 19.5% oxygen.</a:t>
                      </a:r>
                    </a:p>
                  </a:txBody>
                  <a:tcPr marL="13956" marR="13956" marT="13956" marB="13956" anchor="ctr"/>
                </a:tc>
                <a:extLst>
                  <a:ext uri="{0D108BD9-81ED-4DB2-BD59-A6C34878D82A}">
                    <a16:rowId xmlns:a16="http://schemas.microsoft.com/office/drawing/2014/main" val="595325285"/>
                  </a:ext>
                </a:extLst>
              </a:tr>
            </a:tbl>
          </a:graphicData>
        </a:graphic>
      </p:graphicFrame>
      <p:sp>
        <p:nvSpPr>
          <p:cNvPr id="2" name="Text Placeholder 2">
            <a:extLst>
              <a:ext uri="{FF2B5EF4-FFF2-40B4-BE49-F238E27FC236}">
                <a16:creationId xmlns:a16="http://schemas.microsoft.com/office/drawing/2014/main" id="{F3F60D8A-00ED-52D3-2717-6FCCD87DF128}"/>
              </a:ext>
            </a:extLst>
          </p:cNvPr>
          <p:cNvSpPr txBox="1">
            <a:spLocks/>
          </p:cNvSpPr>
          <p:nvPr/>
        </p:nvSpPr>
        <p:spPr>
          <a:xfrm>
            <a:off x="4287057" y="610077"/>
            <a:ext cx="2365613" cy="297736"/>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Nunito Sans Normal"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unito Sans Normal"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Tx/>
              <a:buChar char="›"/>
              <a:defRPr sz="1800" kern="1200">
                <a:solidFill>
                  <a:schemeClr val="tx1"/>
                </a:solidFill>
                <a:latin typeface="Nunito Sans Normal"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cap="all" spc="200" dirty="0">
                <a:solidFill>
                  <a:schemeClr val="tx2"/>
                </a:solidFill>
                <a:latin typeface="Roboto Medium" panose="02000000000000000000" pitchFamily="2" charset="0"/>
                <a:ea typeface="Roboto Medium" panose="02000000000000000000" pitchFamily="2" charset="0"/>
              </a:rPr>
              <a:t>The foundation</a:t>
            </a:r>
          </a:p>
        </p:txBody>
      </p:sp>
      <p:sp>
        <p:nvSpPr>
          <p:cNvPr id="3" name="TextBox 2">
            <a:extLst>
              <a:ext uri="{FF2B5EF4-FFF2-40B4-BE49-F238E27FC236}">
                <a16:creationId xmlns:a16="http://schemas.microsoft.com/office/drawing/2014/main" id="{E7B49CE5-8489-1CC7-618D-DB10E748A85F}"/>
              </a:ext>
            </a:extLst>
          </p:cNvPr>
          <p:cNvSpPr txBox="1"/>
          <p:nvPr/>
        </p:nvSpPr>
        <p:spPr>
          <a:xfrm>
            <a:off x="2175802" y="6596389"/>
            <a:ext cx="1922585" cy="261610"/>
          </a:xfrm>
          <a:prstGeom prst="rect">
            <a:avLst/>
          </a:prstGeom>
          <a:noFill/>
        </p:spPr>
        <p:txBody>
          <a:bodyPr wrap="square">
            <a:spAutoFit/>
          </a:bodyPr>
          <a:lstStyle/>
          <a:p>
            <a:r>
              <a:rPr lang="en-US" sz="1100" dirty="0">
                <a:solidFill>
                  <a:schemeClr val="bg2"/>
                </a:solidFill>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solidFill>
                <a:schemeClr val="bg2"/>
              </a:solidFill>
            </a:endParaRPr>
          </a:p>
        </p:txBody>
      </p:sp>
      <p:sp>
        <p:nvSpPr>
          <p:cNvPr id="7" name="TextBox 6">
            <a:extLst>
              <a:ext uri="{FF2B5EF4-FFF2-40B4-BE49-F238E27FC236}">
                <a16:creationId xmlns:a16="http://schemas.microsoft.com/office/drawing/2014/main" id="{95AA3B12-E078-827E-A2A9-D8EF8A23EBDA}"/>
              </a:ext>
            </a:extLst>
          </p:cNvPr>
          <p:cNvSpPr txBox="1"/>
          <p:nvPr/>
        </p:nvSpPr>
        <p:spPr>
          <a:xfrm>
            <a:off x="4328001" y="6365556"/>
            <a:ext cx="7372134" cy="461665"/>
          </a:xfrm>
          <a:prstGeom prst="rect">
            <a:avLst/>
          </a:prstGeom>
          <a:noFill/>
        </p:spPr>
        <p:txBody>
          <a:bodyPr wrap="square">
            <a:spAutoFit/>
          </a:bodyPr>
          <a:lstStyle/>
          <a:p>
            <a:r>
              <a:rPr lang="en-US" sz="1200" dirty="0"/>
              <a:t>Source: National Fire Protection Association. (2018, April). </a:t>
            </a:r>
            <a:r>
              <a:rPr lang="en-US" sz="1200" i="1" dirty="0"/>
              <a:t>Risk-based selection of chemical-protective clothing</a:t>
            </a:r>
            <a:r>
              <a:rPr lang="en-US" sz="1200" dirty="0"/>
              <a:t> (White paper). National Fire Protection Association.</a:t>
            </a:r>
          </a:p>
        </p:txBody>
      </p:sp>
    </p:spTree>
    <p:extLst>
      <p:ext uri="{BB962C8B-B14F-4D97-AF65-F5344CB8AC3E}">
        <p14:creationId xmlns:p14="http://schemas.microsoft.com/office/powerpoint/2010/main" val="8905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35270-61EE-7EE5-8213-F59EABA714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6AFE7D-FEA1-D877-D644-BB0EAF09C118}"/>
              </a:ext>
            </a:extLst>
          </p:cNvPr>
          <p:cNvSpPr>
            <a:spLocks noGrp="1"/>
          </p:cNvSpPr>
          <p:nvPr>
            <p:ph type="title"/>
          </p:nvPr>
        </p:nvSpPr>
        <p:spPr>
          <a:xfrm>
            <a:off x="5779516" y="1188360"/>
            <a:ext cx="5663427" cy="645231"/>
          </a:xfrm>
        </p:spPr>
        <p:txBody>
          <a:bodyPr/>
          <a:lstStyle/>
          <a:p>
            <a:r>
              <a:rPr lang="en-US" dirty="0"/>
              <a:t>NFPA 1990</a:t>
            </a:r>
          </a:p>
        </p:txBody>
      </p:sp>
      <p:pic>
        <p:nvPicPr>
          <p:cNvPr id="7" name="Picture Placeholder 6">
            <a:extLst>
              <a:ext uri="{FF2B5EF4-FFF2-40B4-BE49-F238E27FC236}">
                <a16:creationId xmlns:a16="http://schemas.microsoft.com/office/drawing/2014/main" id="{1547B308-58F9-A94A-2E79-8596180740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54" r="24254"/>
          <a:stretch/>
        </p:blipFill>
        <p:spPr/>
      </p:pic>
      <p:sp>
        <p:nvSpPr>
          <p:cNvPr id="2" name="Text Placeholder 1">
            <a:extLst>
              <a:ext uri="{FF2B5EF4-FFF2-40B4-BE49-F238E27FC236}">
                <a16:creationId xmlns:a16="http://schemas.microsoft.com/office/drawing/2014/main" id="{DEA2A001-F446-7D07-42C1-B3ED20E5B04C}"/>
              </a:ext>
            </a:extLst>
          </p:cNvPr>
          <p:cNvSpPr>
            <a:spLocks noGrp="1"/>
          </p:cNvSpPr>
          <p:nvPr>
            <p:ph type="body" sz="quarter" idx="11"/>
          </p:nvPr>
        </p:nvSpPr>
        <p:spPr>
          <a:xfrm>
            <a:off x="5779516" y="982080"/>
            <a:ext cx="5304002" cy="198987"/>
          </a:xfrm>
        </p:spPr>
        <p:txBody>
          <a:bodyPr/>
          <a:lstStyle/>
          <a:p>
            <a:r>
              <a:rPr lang="en-US" sz="1400" b="1" dirty="0">
                <a:solidFill>
                  <a:srgbClr val="0056BD"/>
                </a:solidFill>
                <a:effectLst/>
                <a:latin typeface="Roboto Medium" panose="02000000000000000000" pitchFamily="2" charset="0"/>
              </a:rPr>
              <a:t>CONSOLIDATION of NFPA standards</a:t>
            </a:r>
            <a:endParaRPr lang="en-US" sz="2600" dirty="0">
              <a:latin typeface="Roboto" panose="02000000000000000000" pitchFamily="2" charset="0"/>
              <a:ea typeface="Roboto" panose="02000000000000000000" pitchFamily="2" charset="0"/>
            </a:endParaRPr>
          </a:p>
        </p:txBody>
      </p:sp>
      <p:graphicFrame>
        <p:nvGraphicFramePr>
          <p:cNvPr id="4" name="Table 3">
            <a:extLst>
              <a:ext uri="{FF2B5EF4-FFF2-40B4-BE49-F238E27FC236}">
                <a16:creationId xmlns:a16="http://schemas.microsoft.com/office/drawing/2014/main" id="{E0661B44-7828-BE35-1239-2646E4538F6B}"/>
              </a:ext>
            </a:extLst>
          </p:cNvPr>
          <p:cNvGraphicFramePr>
            <a:graphicFrameLocks noGrp="1"/>
          </p:cNvGraphicFramePr>
          <p:nvPr>
            <p:extLst>
              <p:ext uri="{D42A27DB-BD31-4B8C-83A1-F6EECF244321}">
                <p14:modId xmlns:p14="http://schemas.microsoft.com/office/powerpoint/2010/main" val="4118786287"/>
              </p:ext>
            </p:extLst>
          </p:nvPr>
        </p:nvGraphicFramePr>
        <p:xfrm>
          <a:off x="5720376" y="1986530"/>
          <a:ext cx="5663427" cy="3889390"/>
        </p:xfrm>
        <a:graphic>
          <a:graphicData uri="http://schemas.openxmlformats.org/drawingml/2006/table">
            <a:tbl>
              <a:tblPr firstRow="1" bandRow="1">
                <a:tableStyleId>{21E4AEA4-8DFA-4A89-87EB-49C32662AFE0}</a:tableStyleId>
              </a:tblPr>
              <a:tblGrid>
                <a:gridCol w="1887377">
                  <a:extLst>
                    <a:ext uri="{9D8B030D-6E8A-4147-A177-3AD203B41FA5}">
                      <a16:colId xmlns:a16="http://schemas.microsoft.com/office/drawing/2014/main" val="2165759081"/>
                    </a:ext>
                  </a:extLst>
                </a:gridCol>
                <a:gridCol w="1887377">
                  <a:extLst>
                    <a:ext uri="{9D8B030D-6E8A-4147-A177-3AD203B41FA5}">
                      <a16:colId xmlns:a16="http://schemas.microsoft.com/office/drawing/2014/main" val="3700014684"/>
                    </a:ext>
                  </a:extLst>
                </a:gridCol>
                <a:gridCol w="1888673">
                  <a:extLst>
                    <a:ext uri="{9D8B030D-6E8A-4147-A177-3AD203B41FA5}">
                      <a16:colId xmlns:a16="http://schemas.microsoft.com/office/drawing/2014/main" val="528977673"/>
                    </a:ext>
                  </a:extLst>
                </a:gridCol>
              </a:tblGrid>
              <a:tr h="157970">
                <a:tc>
                  <a:txBody>
                    <a:bodyPr/>
                    <a:lstStyle/>
                    <a:p>
                      <a:pPr algn="ctr" fontAlgn="t">
                        <a:buNone/>
                      </a:pPr>
                      <a:r>
                        <a:rPr lang="en-US" sz="2000" b="1" kern="1200" dirty="0">
                          <a:solidFill>
                            <a:schemeClr val="lt1"/>
                          </a:solidFill>
                          <a:latin typeface="+mn-lt"/>
                          <a:ea typeface="+mn-ea"/>
                          <a:cs typeface="+mn-cs"/>
                        </a:rPr>
                        <a:t>NFPA 1990</a:t>
                      </a:r>
                    </a:p>
                  </a:txBody>
                  <a:tcPr anchor="ctr">
                    <a:solidFill>
                      <a:schemeClr val="accent2">
                        <a:lumMod val="75000"/>
                      </a:schemeClr>
                    </a:solidFill>
                  </a:tcPr>
                </a:tc>
                <a:tc>
                  <a:txBody>
                    <a:bodyPr/>
                    <a:lstStyle/>
                    <a:p>
                      <a:pPr algn="ctr" fontAlgn="t">
                        <a:buNone/>
                      </a:pPr>
                      <a:r>
                        <a:rPr lang="en-US" sz="2000" b="1" kern="1200" dirty="0">
                          <a:solidFill>
                            <a:schemeClr val="lt1"/>
                          </a:solidFill>
                          <a:latin typeface="+mn-lt"/>
                          <a:ea typeface="+mn-ea"/>
                          <a:cs typeface="+mn-cs"/>
                        </a:rPr>
                        <a:t>Type</a:t>
                      </a:r>
                    </a:p>
                  </a:txBody>
                  <a:tcPr marL="31015" marR="31015" marT="31015" marB="31015" anchor="ctr">
                    <a:solidFill>
                      <a:schemeClr val="accent2">
                        <a:lumMod val="75000"/>
                      </a:schemeClr>
                    </a:solidFill>
                  </a:tcPr>
                </a:tc>
                <a:tc>
                  <a:txBody>
                    <a:bodyPr/>
                    <a:lstStyle/>
                    <a:p>
                      <a:pPr algn="ctr" fontAlgn="t">
                        <a:buNone/>
                      </a:pPr>
                      <a:r>
                        <a:rPr lang="en-US" sz="2000" b="1" kern="1200" dirty="0">
                          <a:solidFill>
                            <a:schemeClr val="lt1"/>
                          </a:solidFill>
                          <a:latin typeface="+mn-lt"/>
                          <a:ea typeface="+mn-ea"/>
                          <a:cs typeface="+mn-cs"/>
                        </a:rPr>
                        <a:t>Field Application</a:t>
                      </a:r>
                    </a:p>
                  </a:txBody>
                  <a:tcPr marL="31015" marR="31015" marT="31015" marB="31015" anchor="ctr">
                    <a:solidFill>
                      <a:schemeClr val="accent2">
                        <a:lumMod val="75000"/>
                      </a:schemeClr>
                    </a:solidFill>
                  </a:tcPr>
                </a:tc>
                <a:extLst>
                  <a:ext uri="{0D108BD9-81ED-4DB2-BD59-A6C34878D82A}">
                    <a16:rowId xmlns:a16="http://schemas.microsoft.com/office/drawing/2014/main" val="871559550"/>
                  </a:ext>
                </a:extLst>
              </a:tr>
              <a:tr h="1110582">
                <a:tc>
                  <a:txBody>
                    <a:bodyPr/>
                    <a:lstStyle/>
                    <a:p>
                      <a:pPr algn="ctr" fontAlgn="t">
                        <a:buNone/>
                      </a:pPr>
                      <a:r>
                        <a:rPr lang="en-US" sz="1400" kern="1200" dirty="0">
                          <a:solidFill>
                            <a:schemeClr val="dk1"/>
                          </a:solidFill>
                          <a:latin typeface="+mn-lt"/>
                          <a:ea typeface="+mn-ea"/>
                          <a:cs typeface="+mn-cs"/>
                        </a:rPr>
                        <a:t>NFPA 1991</a:t>
                      </a:r>
                    </a:p>
                  </a:txBody>
                  <a:tcPr marL="31015" marR="31015" marT="31015" marB="31015" anchor="ctr"/>
                </a:tc>
                <a:tc>
                  <a:txBody>
                    <a:bodyPr/>
                    <a:lstStyle/>
                    <a:p>
                      <a:pPr algn="ctr" fontAlgn="t">
                        <a:buNone/>
                      </a:pPr>
                      <a:r>
                        <a:rPr lang="en-US" sz="1400" kern="1200" dirty="0">
                          <a:solidFill>
                            <a:schemeClr val="dk1"/>
                          </a:solidFill>
                          <a:latin typeface="+mn-lt"/>
                          <a:ea typeface="+mn-ea"/>
                          <a:cs typeface="+mn-cs"/>
                        </a:rPr>
                        <a:t>Vapor-Protective</a:t>
                      </a:r>
                    </a:p>
                  </a:txBody>
                  <a:tcPr marL="31015" marR="31015" marT="31015" marB="31015" anchor="ctr"/>
                </a:tc>
                <a:tc>
                  <a:txBody>
                    <a:bodyPr/>
                    <a:lstStyle/>
                    <a:p>
                      <a:pPr algn="ctr" fontAlgn="t">
                        <a:buNone/>
                      </a:pPr>
                      <a:r>
                        <a:rPr lang="en-US" sz="1400" kern="1200" dirty="0">
                          <a:solidFill>
                            <a:schemeClr val="dk1"/>
                          </a:solidFill>
                          <a:latin typeface="+mn-lt"/>
                          <a:ea typeface="+mn-ea"/>
                          <a:cs typeface="+mn-cs"/>
                        </a:rPr>
                        <a:t>Level A requirements. High-threat vapor protection</a:t>
                      </a:r>
                    </a:p>
                  </a:txBody>
                  <a:tcPr marL="31015" marR="31015" marT="31015" marB="31015" anchor="ctr"/>
                </a:tc>
                <a:extLst>
                  <a:ext uri="{0D108BD9-81ED-4DB2-BD59-A6C34878D82A}">
                    <a16:rowId xmlns:a16="http://schemas.microsoft.com/office/drawing/2014/main" val="3816422523"/>
                  </a:ext>
                </a:extLst>
              </a:tr>
              <a:tr h="1110582">
                <a:tc>
                  <a:txBody>
                    <a:bodyPr/>
                    <a:lstStyle/>
                    <a:p>
                      <a:pPr algn="ctr" fontAlgn="t">
                        <a:buNone/>
                      </a:pPr>
                      <a:r>
                        <a:rPr lang="en-US" sz="1400" kern="1200" dirty="0">
                          <a:solidFill>
                            <a:schemeClr val="dk1"/>
                          </a:solidFill>
                          <a:latin typeface="+mn-lt"/>
                          <a:ea typeface="+mn-ea"/>
                          <a:cs typeface="+mn-cs"/>
                        </a:rPr>
                        <a:t>NFPA 1992</a:t>
                      </a:r>
                    </a:p>
                  </a:txBody>
                  <a:tcPr marL="31015" marR="31015" marT="31015" marB="31015" anchor="ctr"/>
                </a:tc>
                <a:tc>
                  <a:txBody>
                    <a:bodyPr/>
                    <a:lstStyle/>
                    <a:p>
                      <a:pPr algn="ctr" fontAlgn="t">
                        <a:buNone/>
                      </a:pPr>
                      <a:r>
                        <a:rPr lang="en-US" sz="1400" kern="1200" dirty="0">
                          <a:solidFill>
                            <a:schemeClr val="dk1"/>
                          </a:solidFill>
                          <a:latin typeface="+mn-lt"/>
                          <a:ea typeface="+mn-ea"/>
                          <a:cs typeface="+mn-cs"/>
                        </a:rPr>
                        <a:t>Liquid Splash</a:t>
                      </a:r>
                    </a:p>
                  </a:txBody>
                  <a:tcPr marL="31015" marR="31015" marT="31015" marB="31015" anchor="ctr"/>
                </a:tc>
                <a:tc>
                  <a:txBody>
                    <a:bodyPr/>
                    <a:lstStyle/>
                    <a:p>
                      <a:pPr algn="ctr" fontAlgn="t">
                        <a:buNone/>
                      </a:pPr>
                      <a:r>
                        <a:rPr lang="en-US" sz="1400" kern="1200" dirty="0">
                          <a:solidFill>
                            <a:schemeClr val="dk1"/>
                          </a:solidFill>
                          <a:latin typeface="+mn-lt"/>
                          <a:ea typeface="+mn-ea"/>
                          <a:cs typeface="+mn-cs"/>
                        </a:rPr>
                        <a:t>Level B requirements. Liquid splash protection only</a:t>
                      </a:r>
                    </a:p>
                  </a:txBody>
                  <a:tcPr marL="31015" marR="31015" marT="31015" marB="31015" anchor="ctr"/>
                </a:tc>
                <a:extLst>
                  <a:ext uri="{0D108BD9-81ED-4DB2-BD59-A6C34878D82A}">
                    <a16:rowId xmlns:a16="http://schemas.microsoft.com/office/drawing/2014/main" val="1009756051"/>
                  </a:ext>
                </a:extLst>
              </a:tr>
              <a:tr h="996596">
                <a:tc>
                  <a:txBody>
                    <a:bodyPr/>
                    <a:lstStyle/>
                    <a:p>
                      <a:pPr algn="ctr" fontAlgn="t">
                        <a:buNone/>
                      </a:pPr>
                      <a:r>
                        <a:rPr lang="en-US" sz="1400" kern="1200" dirty="0">
                          <a:solidFill>
                            <a:schemeClr val="dk1"/>
                          </a:solidFill>
                          <a:latin typeface="+mn-lt"/>
                          <a:ea typeface="+mn-ea"/>
                          <a:cs typeface="+mn-cs"/>
                        </a:rPr>
                        <a:t>NFPA 1994</a:t>
                      </a:r>
                    </a:p>
                  </a:txBody>
                  <a:tcPr marL="31015" marR="31015" marT="31015" marB="31015" anchor="ctr"/>
                </a:tc>
                <a:tc>
                  <a:txBody>
                    <a:bodyPr/>
                    <a:lstStyle/>
                    <a:p>
                      <a:pPr algn="ctr" fontAlgn="t">
                        <a:buNone/>
                      </a:pPr>
                      <a:r>
                        <a:rPr lang="en-US" sz="1400" kern="1200" dirty="0">
                          <a:solidFill>
                            <a:schemeClr val="dk1"/>
                          </a:solidFill>
                          <a:latin typeface="+mn-lt"/>
                          <a:ea typeface="+mn-ea"/>
                          <a:cs typeface="+mn-cs"/>
                        </a:rPr>
                        <a:t>Hazmat/CBRN</a:t>
                      </a:r>
                    </a:p>
                  </a:txBody>
                  <a:tcPr marL="31015" marR="31015" marT="31015" marB="31015" anchor="ctr"/>
                </a:tc>
                <a:tc>
                  <a:txBody>
                    <a:bodyPr/>
                    <a:lstStyle/>
                    <a:p>
                      <a:pPr algn="ctr" fontAlgn="t">
                        <a:buNone/>
                      </a:pPr>
                      <a:r>
                        <a:rPr lang="en-US" sz="1400" kern="1200" dirty="0">
                          <a:solidFill>
                            <a:schemeClr val="dk1"/>
                          </a:solidFill>
                          <a:latin typeface="+mn-lt"/>
                          <a:ea typeface="+mn-ea"/>
                          <a:cs typeface="+mn-cs"/>
                        </a:rPr>
                        <a:t>Tiered protection.  (Classes 1-4) for CBRN incidents</a:t>
                      </a:r>
                    </a:p>
                  </a:txBody>
                  <a:tcPr marL="31015" marR="31015" marT="31015" marB="31015" anchor="ctr"/>
                </a:tc>
                <a:extLst>
                  <a:ext uri="{0D108BD9-81ED-4DB2-BD59-A6C34878D82A}">
                    <a16:rowId xmlns:a16="http://schemas.microsoft.com/office/drawing/2014/main" val="2191063792"/>
                  </a:ext>
                </a:extLst>
              </a:tr>
            </a:tbl>
          </a:graphicData>
        </a:graphic>
      </p:graphicFrame>
      <p:sp>
        <p:nvSpPr>
          <p:cNvPr id="5" name="TextBox 4">
            <a:extLst>
              <a:ext uri="{FF2B5EF4-FFF2-40B4-BE49-F238E27FC236}">
                <a16:creationId xmlns:a16="http://schemas.microsoft.com/office/drawing/2014/main" id="{C2612BD3-4F4B-01AF-764A-4F5117062AD4}"/>
              </a:ext>
            </a:extLst>
          </p:cNvPr>
          <p:cNvSpPr txBox="1"/>
          <p:nvPr/>
        </p:nvSpPr>
        <p:spPr>
          <a:xfrm>
            <a:off x="3188390" y="6227151"/>
            <a:ext cx="1922585" cy="261610"/>
          </a:xfrm>
          <a:prstGeom prst="rect">
            <a:avLst/>
          </a:prstGeom>
          <a:noFill/>
        </p:spPr>
        <p:txBody>
          <a:bodyPr wrap="square">
            <a:spAutoFit/>
          </a:bodyPr>
          <a:lstStyle/>
          <a:p>
            <a:r>
              <a:rPr lang="en-US" sz="1100" dirty="0">
                <a:effectLst/>
                <a:latin typeface="Aptos" panose="020B0004020202020204" pitchFamily="34" charset="0"/>
                <a:ea typeface="Aptos" panose="020B0004020202020204" pitchFamily="34" charset="0"/>
                <a:cs typeface="Aptos" panose="020B0004020202020204" pitchFamily="34" charset="0"/>
              </a:rPr>
              <a:t>Photo by stock.adobe.com</a:t>
            </a:r>
            <a:endParaRPr lang="en-US" sz="1100" dirty="0"/>
          </a:p>
        </p:txBody>
      </p:sp>
    </p:spTree>
    <p:extLst>
      <p:ext uri="{BB962C8B-B14F-4D97-AF65-F5344CB8AC3E}">
        <p14:creationId xmlns:p14="http://schemas.microsoft.com/office/powerpoint/2010/main" val="2322788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4DDB42-9088-2BB7-4F0D-320C716A8DDD}"/>
              </a:ext>
            </a:extLst>
          </p:cNvPr>
          <p:cNvSpPr>
            <a:spLocks noGrp="1"/>
          </p:cNvSpPr>
          <p:nvPr>
            <p:ph type="title"/>
          </p:nvPr>
        </p:nvSpPr>
        <p:spPr>
          <a:xfrm>
            <a:off x="540588" y="260289"/>
            <a:ext cx="11110824" cy="1325563"/>
          </a:xfrm>
        </p:spPr>
        <p:txBody>
          <a:bodyPr wrap="square" anchor="ctr">
            <a:normAutofit/>
          </a:bodyPr>
          <a:lstStyle/>
          <a:p>
            <a:r>
              <a:rPr lang="en-US" dirty="0"/>
              <a:t>NFPA 1990, Standard for Protective Ensembles for Hazardous Materials and CBRN Operations</a:t>
            </a:r>
          </a:p>
        </p:txBody>
      </p:sp>
      <p:graphicFrame>
        <p:nvGraphicFramePr>
          <p:cNvPr id="6" name="Table 5">
            <a:extLst>
              <a:ext uri="{FF2B5EF4-FFF2-40B4-BE49-F238E27FC236}">
                <a16:creationId xmlns:a16="http://schemas.microsoft.com/office/drawing/2014/main" id="{03064EFE-521A-4905-8002-057568CCA34C}"/>
              </a:ext>
            </a:extLst>
          </p:cNvPr>
          <p:cNvGraphicFramePr>
            <a:graphicFrameLocks noGrp="1"/>
          </p:cNvGraphicFramePr>
          <p:nvPr>
            <p:extLst>
              <p:ext uri="{D42A27DB-BD31-4B8C-83A1-F6EECF244321}">
                <p14:modId xmlns:p14="http://schemas.microsoft.com/office/powerpoint/2010/main" val="991375428"/>
              </p:ext>
            </p:extLst>
          </p:nvPr>
        </p:nvGraphicFramePr>
        <p:xfrm>
          <a:off x="540588" y="1521031"/>
          <a:ext cx="11110824" cy="4544561"/>
        </p:xfrm>
        <a:graphic>
          <a:graphicData uri="http://schemas.openxmlformats.org/drawingml/2006/table">
            <a:tbl>
              <a:tblPr firstRow="1" firstCol="1" bandRow="1">
                <a:tableStyleId>{1E171933-4619-4E11-9A3F-F7608DF75F80}</a:tableStyleId>
              </a:tblPr>
              <a:tblGrid>
                <a:gridCol w="5825709">
                  <a:extLst>
                    <a:ext uri="{9D8B030D-6E8A-4147-A177-3AD203B41FA5}">
                      <a16:colId xmlns:a16="http://schemas.microsoft.com/office/drawing/2014/main" val="1181411283"/>
                    </a:ext>
                  </a:extLst>
                </a:gridCol>
                <a:gridCol w="1570008">
                  <a:extLst>
                    <a:ext uri="{9D8B030D-6E8A-4147-A177-3AD203B41FA5}">
                      <a16:colId xmlns:a16="http://schemas.microsoft.com/office/drawing/2014/main" val="2078479075"/>
                    </a:ext>
                  </a:extLst>
                </a:gridCol>
                <a:gridCol w="2083580">
                  <a:extLst>
                    <a:ext uri="{9D8B030D-6E8A-4147-A177-3AD203B41FA5}">
                      <a16:colId xmlns:a16="http://schemas.microsoft.com/office/drawing/2014/main" val="2760388524"/>
                    </a:ext>
                  </a:extLst>
                </a:gridCol>
                <a:gridCol w="1631527">
                  <a:extLst>
                    <a:ext uri="{9D8B030D-6E8A-4147-A177-3AD203B41FA5}">
                      <a16:colId xmlns:a16="http://schemas.microsoft.com/office/drawing/2014/main" val="3590844607"/>
                    </a:ext>
                  </a:extLst>
                </a:gridCol>
              </a:tblGrid>
              <a:tr h="353931">
                <a:tc>
                  <a:txBody>
                    <a:bodyPr/>
                    <a:lstStyle/>
                    <a:p>
                      <a:pPr marL="0" marR="0">
                        <a:buNone/>
                      </a:pPr>
                      <a:r>
                        <a:rPr lang="en-US" sz="1800" b="0" cap="none" spc="0" dirty="0">
                          <a:solidFill>
                            <a:schemeClr val="bg1"/>
                          </a:solidFill>
                          <a:effectLst/>
                        </a:rPr>
                        <a:t>Ensemble Description Using Performance-Based Standard(s)</a:t>
                      </a:r>
                      <a:endParaRPr lang="en-US" sz="1800" b="0" cap="none" spc="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ctr"/>
                </a:tc>
                <a:tc>
                  <a:txBody>
                    <a:bodyPr/>
                    <a:lstStyle/>
                    <a:p>
                      <a:pPr marL="0" marR="0" algn="ctr">
                        <a:buNone/>
                      </a:pPr>
                      <a:r>
                        <a:rPr lang="en-US" sz="1800" b="0" cap="none" spc="0" dirty="0">
                          <a:solidFill>
                            <a:schemeClr val="bg1"/>
                          </a:solidFill>
                          <a:effectLst/>
                        </a:rPr>
                        <a:t>Integrity†</a:t>
                      </a:r>
                      <a:endParaRPr lang="en-US" sz="1800" b="0" cap="none" spc="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ctr"/>
                </a:tc>
                <a:tc>
                  <a:txBody>
                    <a:bodyPr/>
                    <a:lstStyle/>
                    <a:p>
                      <a:pPr marL="0" marR="0" algn="ctr">
                        <a:buNone/>
                      </a:pPr>
                      <a:r>
                        <a:rPr lang="en-US" sz="1800" b="0" cap="none" spc="0" dirty="0">
                          <a:solidFill>
                            <a:schemeClr val="bg1"/>
                          </a:solidFill>
                          <a:effectLst/>
                        </a:rPr>
                        <a:t>Material Barrier†</a:t>
                      </a:r>
                      <a:endParaRPr lang="en-US" sz="1800" b="0" cap="none" spc="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ctr"/>
                </a:tc>
                <a:tc>
                  <a:txBody>
                    <a:bodyPr/>
                    <a:lstStyle/>
                    <a:p>
                      <a:pPr marL="0" marR="0" algn="ctr">
                        <a:buNone/>
                      </a:pPr>
                      <a:r>
                        <a:rPr lang="en-US" sz="1800" b="0" cap="none" spc="0" dirty="0">
                          <a:solidFill>
                            <a:schemeClr val="bg1"/>
                          </a:solidFill>
                          <a:effectLst/>
                        </a:rPr>
                        <a:t>Protection Level</a:t>
                      </a:r>
                      <a:endParaRPr lang="en-US" sz="1800" b="0" cap="none" spc="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ctr"/>
                </a:tc>
                <a:extLst>
                  <a:ext uri="{0D108BD9-81ED-4DB2-BD59-A6C34878D82A}">
                    <a16:rowId xmlns:a16="http://schemas.microsoft.com/office/drawing/2014/main" val="433213627"/>
                  </a:ext>
                </a:extLst>
              </a:tr>
              <a:tr h="353931">
                <a:tc>
                  <a:txBody>
                    <a:bodyPr/>
                    <a:lstStyle/>
                    <a:p>
                      <a:pPr marL="0" marR="0">
                        <a:buNone/>
                      </a:pPr>
                      <a:r>
                        <a:rPr lang="en-US" sz="1400" b="1" cap="none" spc="0" dirty="0">
                          <a:solidFill>
                            <a:schemeClr val="tx1"/>
                          </a:solidFill>
                          <a:effectLst/>
                        </a:rPr>
                        <a:t>NFPA 1991 worn with NFPA 1981 or NFPA 1986 SCBA</a:t>
                      </a:r>
                      <a:endParaRPr lang="en-US" sz="14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dirty="0">
                          <a:solidFill>
                            <a:schemeClr val="tx1"/>
                          </a:solidFill>
                          <a:effectLst/>
                        </a:rPr>
                        <a:t>Vapor – Ultrahigh</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Permeation – Ultrahigh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A</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4144771618"/>
                  </a:ext>
                </a:extLst>
              </a:tr>
              <a:tr h="353931">
                <a:tc>
                  <a:txBody>
                    <a:bodyPr/>
                    <a:lstStyle/>
                    <a:p>
                      <a:pPr marL="0" marR="0">
                        <a:buNone/>
                      </a:pPr>
                      <a:r>
                        <a:rPr lang="en-US" sz="1400" b="1" cap="none" spc="0" dirty="0">
                          <a:solidFill>
                            <a:schemeClr val="tx1"/>
                          </a:solidFill>
                          <a:effectLst/>
                        </a:rPr>
                        <a:t>NFPA 1994 Class 1 worn with NFPA 1981 or NFPA 1986 SCBA</a:t>
                      </a:r>
                      <a:endParaRPr lang="en-US" sz="14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dirty="0">
                          <a:solidFill>
                            <a:schemeClr val="tx1"/>
                          </a:solidFill>
                          <a:effectLst/>
                        </a:rPr>
                        <a:t>Vapor – High </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Permeation – High</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A</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2407819413"/>
                  </a:ext>
                </a:extLst>
              </a:tr>
              <a:tr h="353931">
                <a:tc>
                  <a:txBody>
                    <a:bodyPr/>
                    <a:lstStyle/>
                    <a:p>
                      <a:pPr marL="0" marR="0">
                        <a:buNone/>
                      </a:pPr>
                      <a:r>
                        <a:rPr lang="en-US" sz="1400" b="1" cap="none" spc="0">
                          <a:solidFill>
                            <a:schemeClr val="tx1"/>
                          </a:solidFill>
                          <a:effectLst/>
                        </a:rPr>
                        <a:t>NFPA 1994 Class 2/2R worn with NFPA 1981 or NFPA 1986 SCBA</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dirty="0">
                          <a:solidFill>
                            <a:schemeClr val="tx1"/>
                          </a:solidFill>
                          <a:effectLst/>
                        </a:rPr>
                        <a:t>Vapor – Moderate</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Permeation – Moderate </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B</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1793455478"/>
                  </a:ext>
                </a:extLst>
              </a:tr>
              <a:tr h="353931">
                <a:tc>
                  <a:txBody>
                    <a:bodyPr/>
                    <a:lstStyle/>
                    <a:p>
                      <a:pPr marL="0" marR="0">
                        <a:buNone/>
                      </a:pPr>
                      <a:r>
                        <a:rPr lang="en-US" sz="1400" b="1" cap="none" spc="0">
                          <a:solidFill>
                            <a:schemeClr val="tx1"/>
                          </a:solidFill>
                          <a:effectLst/>
                        </a:rPr>
                        <a:t>NFPA 1992 worn with NFPA 1981 or NFPA 1986 SCBA</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dirty="0">
                          <a:solidFill>
                            <a:schemeClr val="tx1"/>
                          </a:solidFill>
                          <a:effectLst/>
                        </a:rPr>
                        <a:t>Liquid – High</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Penetration</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B</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1179502310"/>
                  </a:ext>
                </a:extLst>
              </a:tr>
              <a:tr h="353931">
                <a:tc>
                  <a:txBody>
                    <a:bodyPr/>
                    <a:lstStyle/>
                    <a:p>
                      <a:pPr marL="0" marR="0">
                        <a:buNone/>
                      </a:pPr>
                      <a:r>
                        <a:rPr lang="en-US" sz="1400" b="1" cap="none" spc="0" dirty="0">
                          <a:solidFill>
                            <a:schemeClr val="tx1"/>
                          </a:solidFill>
                          <a:effectLst/>
                        </a:rPr>
                        <a:t>NFPA 1994 Class 2/2R worn with NIOSH CBRN APR or PAPR**</a:t>
                      </a:r>
                      <a:endParaRPr lang="en-US" sz="14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Vapor - Moderate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Permeation – Moderate </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C</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1170283915"/>
                  </a:ext>
                </a:extLst>
              </a:tr>
              <a:tr h="353931">
                <a:tc>
                  <a:txBody>
                    <a:bodyPr/>
                    <a:lstStyle/>
                    <a:p>
                      <a:pPr marL="0" marR="0">
                        <a:buNone/>
                      </a:pPr>
                      <a:r>
                        <a:rPr lang="en-US" sz="1400" b="1" cap="none" spc="0" dirty="0">
                          <a:solidFill>
                            <a:schemeClr val="tx1"/>
                          </a:solidFill>
                          <a:effectLst/>
                        </a:rPr>
                        <a:t>NFPA 1992 worn with NIOSH CBRN APR or PAPR</a:t>
                      </a:r>
                      <a:endParaRPr lang="en-US" sz="14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Liquid - High</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Penetration</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C</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3430791591"/>
                  </a:ext>
                </a:extLst>
              </a:tr>
              <a:tr h="353931">
                <a:tc>
                  <a:txBody>
                    <a:bodyPr/>
                    <a:lstStyle/>
                    <a:p>
                      <a:pPr marL="0" marR="0">
                        <a:buNone/>
                      </a:pPr>
                      <a:r>
                        <a:rPr lang="en-US" sz="1400" b="1" cap="none" spc="0">
                          <a:solidFill>
                            <a:schemeClr val="tx1"/>
                          </a:solidFill>
                          <a:effectLst/>
                        </a:rPr>
                        <a:t>NFPA 1994 Class 3/3R worn with NFPA 1981 or NFPA 1986 SCBA*</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Vapor – Low</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Permeation – Low </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B</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1167371261"/>
                  </a:ext>
                </a:extLst>
              </a:tr>
              <a:tr h="353931">
                <a:tc>
                  <a:txBody>
                    <a:bodyPr/>
                    <a:lstStyle/>
                    <a:p>
                      <a:pPr marL="0" marR="0">
                        <a:buNone/>
                      </a:pPr>
                      <a:r>
                        <a:rPr lang="en-US" sz="1400" b="1" cap="none" spc="0" dirty="0">
                          <a:solidFill>
                            <a:schemeClr val="tx1"/>
                          </a:solidFill>
                          <a:effectLst/>
                        </a:rPr>
                        <a:t>NFPA 1994 Class 3/3R worn with NIOSH CBRN APR or PAPR</a:t>
                      </a:r>
                      <a:endParaRPr lang="en-US" sz="1400" b="1"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Vapor – Low</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Permeation – Low</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C</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2362868617"/>
                  </a:ext>
                </a:extLst>
              </a:tr>
              <a:tr h="353931">
                <a:tc>
                  <a:txBody>
                    <a:bodyPr/>
                    <a:lstStyle/>
                    <a:p>
                      <a:pPr marL="0" marR="0">
                        <a:buNone/>
                      </a:pPr>
                      <a:r>
                        <a:rPr lang="en-US" sz="1400" b="1" cap="none" spc="0">
                          <a:solidFill>
                            <a:schemeClr val="tx1"/>
                          </a:solidFill>
                          <a:effectLst/>
                        </a:rPr>
                        <a:t>NFPA 1994 Class 4/4R worn with NFPA 1981 or NFPA 1986 SCBA*</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Particle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Viral Penetration</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a:solidFill>
                            <a:schemeClr val="tx1"/>
                          </a:solidFill>
                          <a:effectLst/>
                        </a:rPr>
                        <a:t>B</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3636644165"/>
                  </a:ext>
                </a:extLst>
              </a:tr>
              <a:tr h="353931">
                <a:tc>
                  <a:txBody>
                    <a:bodyPr/>
                    <a:lstStyle/>
                    <a:p>
                      <a:pPr marL="0" marR="0">
                        <a:buNone/>
                      </a:pPr>
                      <a:r>
                        <a:rPr lang="en-US" sz="1400" b="1" cap="none" spc="0">
                          <a:solidFill>
                            <a:schemeClr val="tx1"/>
                          </a:solidFill>
                          <a:effectLst/>
                        </a:rPr>
                        <a:t>NFPA 1994 Class 4/4R worn with NIOSH CBRN APR or PAPR</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Particle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Viral Penetration</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C</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443031929"/>
                  </a:ext>
                </a:extLst>
              </a:tr>
              <a:tr h="353931">
                <a:tc>
                  <a:txBody>
                    <a:bodyPr/>
                    <a:lstStyle/>
                    <a:p>
                      <a:pPr marL="0" marR="0">
                        <a:buNone/>
                      </a:pPr>
                      <a:r>
                        <a:rPr lang="en-US" sz="1400" b="1" cap="none" spc="0">
                          <a:solidFill>
                            <a:schemeClr val="tx1"/>
                          </a:solidFill>
                          <a:effectLst/>
                        </a:rPr>
                        <a:t>NFPA 1994 Class 5 worn with NFPA 1981 or NFPA 1986 SCBA</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tc>
                  <a:txBody>
                    <a:bodyPr/>
                    <a:lstStyle/>
                    <a:p>
                      <a:pPr marL="0" marR="0" algn="ctr">
                        <a:buNone/>
                      </a:pPr>
                      <a:r>
                        <a:rPr lang="en-US" sz="1400" cap="none" spc="0">
                          <a:solidFill>
                            <a:schemeClr val="tx1"/>
                          </a:solidFill>
                          <a:effectLst/>
                        </a:rPr>
                        <a:t>None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Repellency/Absorption</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tc>
                <a:tc>
                  <a:txBody>
                    <a:bodyPr/>
                    <a:lstStyle/>
                    <a:p>
                      <a:pPr marL="0" marR="0" algn="ctr">
                        <a:buNone/>
                      </a:pPr>
                      <a:r>
                        <a:rPr lang="en-US" sz="1400" cap="none" spc="0" dirty="0">
                          <a:solidFill>
                            <a:schemeClr val="tx1"/>
                          </a:solidFill>
                          <a:effectLst/>
                        </a:rPr>
                        <a:t>B</a:t>
                      </a:r>
                      <a:endParaRPr lang="en-US" sz="1400" cap="none" spc="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35" marR="8735" marT="51340" marB="51340" anchor="b"/>
                </a:tc>
                <a:extLst>
                  <a:ext uri="{0D108BD9-81ED-4DB2-BD59-A6C34878D82A}">
                    <a16:rowId xmlns:a16="http://schemas.microsoft.com/office/drawing/2014/main" val="2449476694"/>
                  </a:ext>
                </a:extLst>
              </a:tr>
            </a:tbl>
          </a:graphicData>
        </a:graphic>
      </p:graphicFrame>
      <p:sp>
        <p:nvSpPr>
          <p:cNvPr id="7" name="Rectangle 1">
            <a:extLst>
              <a:ext uri="{FF2B5EF4-FFF2-40B4-BE49-F238E27FC236}">
                <a16:creationId xmlns:a16="http://schemas.microsoft.com/office/drawing/2014/main" id="{B1FC8333-5057-38D0-0CD3-07D5C4512DDA}"/>
              </a:ext>
            </a:extLst>
          </p:cNvPr>
          <p:cNvSpPr>
            <a:spLocks noChangeArrowheads="1"/>
          </p:cNvSpPr>
          <p:nvPr/>
        </p:nvSpPr>
        <p:spPr bwMode="auto">
          <a:xfrm>
            <a:off x="454326" y="6065592"/>
            <a:ext cx="11800936" cy="79240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en-US" sz="1100" b="0" i="0" u="none" strike="noStrike" cap="none" normalizeH="0" baseline="0" dirty="0">
                <a:ln>
                  <a:noFill/>
                </a:ln>
                <a:effectLst/>
              </a:rPr>
              <a:t>†    Levels for integrity and material barrier defined by specific test criteria in standard</a:t>
            </a:r>
          </a:p>
          <a:p>
            <a:pPr marR="0" lvl="0" fontAlgn="base">
              <a:lnSpc>
                <a:spcPct val="90000"/>
              </a:lnSpc>
              <a:spcBef>
                <a:spcPct val="0"/>
              </a:spcBef>
              <a:spcAft>
                <a:spcPts val="600"/>
              </a:spcAft>
              <a:buClrTx/>
              <a:buSzTx/>
              <a:tabLst/>
            </a:pPr>
            <a:r>
              <a:rPr lang="en-US" altLang="en-US" sz="1100" dirty="0"/>
              <a:t>*   </a:t>
            </a:r>
            <a:r>
              <a:rPr kumimoji="0" lang="en-US" altLang="en-US" sz="1100" b="0" i="0" u="none" strike="noStrike" cap="none" normalizeH="0" baseline="0" dirty="0">
                <a:ln>
                  <a:noFill/>
                </a:ln>
                <a:effectLst/>
              </a:rPr>
              <a:t>Respirator combination above minimum requirement </a:t>
            </a:r>
          </a:p>
          <a:p>
            <a:pPr marR="0" lvl="0" fontAlgn="base">
              <a:lnSpc>
                <a:spcPct val="90000"/>
              </a:lnSpc>
              <a:spcBef>
                <a:spcPct val="0"/>
              </a:spcBef>
              <a:spcAft>
                <a:spcPts val="600"/>
              </a:spcAft>
              <a:buClrTx/>
              <a:buSzTx/>
              <a:tabLst/>
            </a:pPr>
            <a:r>
              <a:rPr kumimoji="0" lang="en-US" altLang="en-US" sz="1100" b="0" i="0" u="none" strike="noStrike" cap="none" normalizeH="0" baseline="0" dirty="0">
                <a:ln>
                  <a:noFill/>
                </a:ln>
                <a:effectLst/>
              </a:rPr>
              <a:t>** Respirator combination below minimum requirement</a:t>
            </a:r>
          </a:p>
        </p:txBody>
      </p:sp>
    </p:spTree>
    <p:extLst>
      <p:ext uri="{BB962C8B-B14F-4D97-AF65-F5344CB8AC3E}">
        <p14:creationId xmlns:p14="http://schemas.microsoft.com/office/powerpoint/2010/main" val="3410003661"/>
      </p:ext>
    </p:extLst>
  </p:cSld>
  <p:clrMapOvr>
    <a:masterClrMapping/>
  </p:clrMapOvr>
</p:sld>
</file>

<file path=ppt/theme/theme1.xml><?xml version="1.0" encoding="utf-8"?>
<a:theme xmlns:a="http://schemas.openxmlformats.org/drawingml/2006/main" name="CDC New Visual Identity">
  <a:themeElements>
    <a:clrScheme name="CDC New Visual Identity">
      <a:dk1>
        <a:srgbClr val="032659"/>
      </a:dk1>
      <a:lt1>
        <a:srgbClr val="FFFFFF"/>
      </a:lt1>
      <a:dk2>
        <a:srgbClr val="0056BD"/>
      </a:dk2>
      <a:lt2>
        <a:srgbClr val="FFFFFF"/>
      </a:lt2>
      <a:accent1>
        <a:srgbClr val="0056BD"/>
      </a:accent1>
      <a:accent2>
        <a:srgbClr val="00B1CE"/>
      </a:accent2>
      <a:accent3>
        <a:srgbClr val="712061"/>
      </a:accent3>
      <a:accent4>
        <a:srgbClr val="CC1B22"/>
      </a:accent4>
      <a:accent5>
        <a:srgbClr val="FB7E38"/>
      </a:accent5>
      <a:accent6>
        <a:srgbClr val="FFB24D"/>
      </a:accent6>
      <a:hlink>
        <a:srgbClr val="0056BD"/>
      </a:hlink>
      <a:folHlink>
        <a:srgbClr val="712061"/>
      </a:folHlink>
    </a:clrScheme>
    <a:fontScheme name="CDC_VI">
      <a:majorFont>
        <a:latin typeface="Roboto 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CDC New Visual Identity" id="{13DDE324-1CC2-9340-80D9-B14BC373689B}" vid="{835B0B58-4A59-4B46-BDC0-AAA8685F20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e04e334-c804-4871-b86c-4e7e57baecf8" xsi:nil="true"/>
    <lcf76f155ced4ddcb4097134ff3c332f xmlns="9ee041eb-7053-4b3e-949d-2bd8717fd47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D466310B242943850B80BB1671279E" ma:contentTypeVersion="12" ma:contentTypeDescription="Create a new document." ma:contentTypeScope="" ma:versionID="7f800cac740f589fddc80a18db56086b">
  <xsd:schema xmlns:xsd="http://www.w3.org/2001/XMLSchema" xmlns:xs="http://www.w3.org/2001/XMLSchema" xmlns:p="http://schemas.microsoft.com/office/2006/metadata/properties" xmlns:ns2="fe04e334-c804-4871-b86c-4e7e57baecf8" xmlns:ns3="9ee041eb-7053-4b3e-949d-2bd8717fd47c" targetNamespace="http://schemas.microsoft.com/office/2006/metadata/properties" ma:root="true" ma:fieldsID="51934036e87ccdea5ab87a8734d71acb" ns2:_="" ns3:_="">
    <xsd:import namespace="fe04e334-c804-4871-b86c-4e7e57baecf8"/>
    <xsd:import namespace="9ee041eb-7053-4b3e-949d-2bd8717fd47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4e334-c804-4871-b86c-4e7e57baecf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1ea5c7f6-6784-49bb-a152-7f8c4b469deb}" ma:internalName="TaxCatchAll" ma:showField="CatchAllData" ma:web="fe04e334-c804-4871-b86c-4e7e57baecf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e041eb-7053-4b3e-949d-2bd8717fd47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C3A6659D-7BF7-4E10-BDF8-E806653B4665}">
  <ds:schemaRefs>
    <ds:schemaRef ds:uri="http://schemas.microsoft.com/sharepoint/v3/contenttype/forms"/>
  </ds:schemaRefs>
</ds:datastoreItem>
</file>

<file path=customXml/itemProps2.xml><?xml version="1.0" encoding="utf-8"?>
<ds:datastoreItem xmlns:ds="http://schemas.openxmlformats.org/officeDocument/2006/customXml" ds:itemID="{FD08F10C-B6EE-4A1D-B305-975B6D8B33F0}">
  <ds:schemaRefs>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http://www.w3.org/XML/1998/namespace"/>
    <ds:schemaRef ds:uri="fe04e334-c804-4871-b86c-4e7e57baecf8"/>
    <ds:schemaRef ds:uri="http://schemas.microsoft.com/office/2006/metadata/properties"/>
    <ds:schemaRef ds:uri="http://schemas.openxmlformats.org/package/2006/metadata/core-properties"/>
    <ds:schemaRef ds:uri="9ee041eb-7053-4b3e-949d-2bd8717fd47c"/>
  </ds:schemaRefs>
</ds:datastoreItem>
</file>

<file path=customXml/itemProps3.xml><?xml version="1.0" encoding="utf-8"?>
<ds:datastoreItem xmlns:ds="http://schemas.openxmlformats.org/officeDocument/2006/customXml" ds:itemID="{50F80FE8-0949-4D9A-A75E-5201E92CB8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4e334-c804-4871-b86c-4e7e57baecf8"/>
    <ds:schemaRef ds:uri="9ee041eb-7053-4b3e-949d-2bd8717fd4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D56C0A-D155-4C66-87A0-D2763D37173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Integral</Template>
  <TotalTime>2536</TotalTime>
  <Words>2930</Words>
  <Application>Microsoft Office PowerPoint</Application>
  <PresentationFormat>Widescreen</PresentationFormat>
  <Paragraphs>455</Paragraphs>
  <Slides>28</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Aptos Display</vt:lpstr>
      <vt:lpstr>Arial</vt:lpstr>
      <vt:lpstr>Calibri</vt:lpstr>
      <vt:lpstr>Courier New</vt:lpstr>
      <vt:lpstr>Nunito Sans Normal</vt:lpstr>
      <vt:lpstr>Roboto</vt:lpstr>
      <vt:lpstr>Roboto Medium</vt:lpstr>
      <vt:lpstr>Times New Roman</vt:lpstr>
      <vt:lpstr>Wingdings</vt:lpstr>
      <vt:lpstr>CDC New Visual Identity</vt:lpstr>
      <vt:lpstr>A Risk-Based Approach to Selecting Chemical PPE</vt:lpstr>
      <vt:lpstr>National Institute for Occupational Safety and Health (NIOSH)</vt:lpstr>
      <vt:lpstr>National Personal Protective Technology Laboratory (NPPTL)</vt:lpstr>
      <vt:lpstr>PowerPoint Presentation</vt:lpstr>
      <vt:lpstr>Real Incidents, Real Tragedies Shape Today's Standards</vt:lpstr>
      <vt:lpstr>Understanding Regulatory Framework</vt:lpstr>
      <vt:lpstr>Protection Levels</vt:lpstr>
      <vt:lpstr>NFPA 1990</vt:lpstr>
      <vt:lpstr>NFPA 1990, Standard for Protective Ensembles for Hazardous Materials and CBRN Operations</vt:lpstr>
      <vt:lpstr>Reading the Label under NFPA 1990</vt:lpstr>
      <vt:lpstr>Key Aspects to Consider</vt:lpstr>
      <vt:lpstr>Mechanisms of Chemical Attack</vt:lpstr>
      <vt:lpstr>Degradation</vt:lpstr>
      <vt:lpstr>Penetration</vt:lpstr>
      <vt:lpstr>Permeation</vt:lpstr>
      <vt:lpstr>Reading the Numbers: Breakthrough Time vs. Permeation Rate</vt:lpstr>
      <vt:lpstr>Interpreting Permeation Data</vt:lpstr>
      <vt:lpstr>Full-Scale CPC Testing</vt:lpstr>
      <vt:lpstr>Different Barrier Test Approaches</vt:lpstr>
      <vt:lpstr>Glove Selection Core Considerations</vt:lpstr>
      <vt:lpstr>Glove Materials: Rules of Thumb to Avoid </vt:lpstr>
      <vt:lpstr>Glove Layering</vt:lpstr>
      <vt:lpstr>The Chemistry of Protection: Selecting Glove Elastomers*</vt:lpstr>
      <vt:lpstr>Chemical + Physical Hazards </vt:lpstr>
      <vt:lpstr>Grounded in Safety: Boot Materials and Construction*</vt:lpstr>
      <vt:lpstr>Conclusion</vt:lpstr>
      <vt:lpstr>Contact Info: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PowerPoint Presentation</dc:title>
  <dc:creator>U.S. Centers for Disease Control and Prevention (CDC)</dc:creator>
  <cp:lastModifiedBy>Kilinc-Balci, F Selcen (CDC/NIOSH/NPPTL/RB)</cp:lastModifiedBy>
  <cp:revision>22</cp:revision>
  <dcterms:created xsi:type="dcterms:W3CDTF">2020-07-30T01:52:48Z</dcterms:created>
  <dcterms:modified xsi:type="dcterms:W3CDTF">2026-06-12T20:23:04Z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2024-10-15T15:42:10Z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224c312c-7187-43b0-8046-59113148a5e2</vt:lpwstr>
  </property>
  <property fmtid="{D5CDD505-2E9C-101B-9397-08002B2CF9AE}" pid="8" name="MSIP_Label_7b94a7b8-f06c-4dfe-bdcc-9b548fd58c31_ContentBits">
    <vt:lpwstr>0</vt:lpwstr>
  </property>
  <property fmtid="{D5CDD505-2E9C-101B-9397-08002B2CF9AE}" pid="9" name="ContentTypeId">
    <vt:lpwstr>0x0101002ED466310B242943850B80BB1671279E</vt:lpwstr>
  </property>
  <property fmtid="{D5CDD505-2E9C-101B-9397-08002B2CF9AE}" pid="10" name="MediaServiceImageTags">
    <vt:lpwstr/>
  </property>
</Properties>
</file>