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25"/>
  </p:notesMasterIdLst>
  <p:handoutMasterIdLst>
    <p:handoutMasterId r:id="rId26"/>
  </p:handoutMasterIdLst>
  <p:sldIdLst>
    <p:sldId id="277" r:id="rId3"/>
    <p:sldId id="6107" r:id="rId4"/>
    <p:sldId id="6110" r:id="rId5"/>
    <p:sldId id="6130" r:id="rId6"/>
    <p:sldId id="6104" r:id="rId7"/>
    <p:sldId id="2145706484" r:id="rId8"/>
    <p:sldId id="2145706490" r:id="rId9"/>
    <p:sldId id="2145706491" r:id="rId10"/>
    <p:sldId id="2145706492" r:id="rId11"/>
    <p:sldId id="2145706518" r:id="rId12"/>
    <p:sldId id="263" r:id="rId13"/>
    <p:sldId id="2145706332" r:id="rId14"/>
    <p:sldId id="2145706496" r:id="rId15"/>
    <p:sldId id="2145706497" r:id="rId16"/>
    <p:sldId id="2145706485" r:id="rId17"/>
    <p:sldId id="2147480353" r:id="rId18"/>
    <p:sldId id="2147480354" r:id="rId19"/>
    <p:sldId id="2145706574" r:id="rId20"/>
    <p:sldId id="2147480358" r:id="rId21"/>
    <p:sldId id="2147480356" r:id="rId22"/>
    <p:sldId id="2147480357" r:id="rId23"/>
    <p:sldId id="2147480355" r:id="rId24"/>
  </p:sldIdLst>
  <p:sldSz cx="12192000" cy="6858000"/>
  <p:notesSz cx="7019925" cy="930592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47BF43-9217-26D4-DA0D-D0232A4155F9}" name="Gaetz, Kim (NIH/NIEHS) [E]" initials="KG" userId="S::gaetzka@nih.gov::0ea5c996-bba8-493e-972e-04055387bf23" providerId="AD"/>
  <p188:author id="{26264061-3326-F694-FACE-4A6F5A2A49D4}" name="Persaud, Eric (NIH/NIEHS) [E]" initials="EP" userId="S::persaude2@nih.gov::73b77103-18e6-4c8f-b02b-10ed16c7416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B8474"/>
    <a:srgbClr val="1E4B70"/>
    <a:srgbClr val="648C28"/>
    <a:srgbClr val="286E43"/>
    <a:srgbClr val="00518E"/>
    <a:srgbClr val="338C55"/>
    <a:srgbClr val="00339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6" autoAdjust="0"/>
    <p:restoredTop sz="72222" autoAdjust="0"/>
  </p:normalViewPr>
  <p:slideViewPr>
    <p:cSldViewPr snapToGrid="0">
      <p:cViewPr varScale="1">
        <p:scale>
          <a:sx n="45" d="100"/>
          <a:sy n="45" d="100"/>
        </p:scale>
        <p:origin x="1384" y="5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86B2E7C4-355C-4FAD-B702-B2CAA49D2001}"/>
              </a:ext>
            </a:extLst>
          </p:cNvPr>
          <p:cNvSpPr>
            <a:spLocks noGrp="1" noChangeArrowheads="1"/>
          </p:cNvSpPr>
          <p:nvPr>
            <p:ph type="hdr" sz="quarter"/>
          </p:nvPr>
        </p:nvSpPr>
        <p:spPr bwMode="auto">
          <a:xfrm>
            <a:off x="0" y="0"/>
            <a:ext cx="3041650" cy="465138"/>
          </a:xfrm>
          <a:prstGeom prst="rect">
            <a:avLst/>
          </a:prstGeom>
          <a:noFill/>
          <a:ln w="9525">
            <a:noFill/>
            <a:miter lim="800000"/>
            <a:headEnd/>
            <a:tailEnd/>
          </a:ln>
          <a:effectLst/>
        </p:spPr>
        <p:txBody>
          <a:bodyPr vert="horz" wrap="square" lIns="92409" tIns="46205" rIns="92409" bIns="46205" numCol="1" anchor="t" anchorCtr="0" compatLnSpc="1">
            <a:prstTxWarp prst="textNoShape">
              <a:avLst/>
            </a:prstTxWarp>
          </a:bodyPr>
          <a:lstStyle>
            <a:lvl1pPr eaLnBrk="1" hangingPunct="1">
              <a:defRPr sz="1200">
                <a:latin typeface="Arial" charset="0"/>
                <a:ea typeface="ＭＳ Ｐゴシック" pitchFamily="-112" charset="-128"/>
                <a:cs typeface="+mn-cs"/>
              </a:defRPr>
            </a:lvl1pPr>
          </a:lstStyle>
          <a:p>
            <a:pPr>
              <a:defRPr/>
            </a:pPr>
            <a:endParaRPr lang="en-US"/>
          </a:p>
        </p:txBody>
      </p:sp>
      <p:sp>
        <p:nvSpPr>
          <p:cNvPr id="96259" name="Rectangle 3">
            <a:extLst>
              <a:ext uri="{FF2B5EF4-FFF2-40B4-BE49-F238E27FC236}">
                <a16:creationId xmlns:a16="http://schemas.microsoft.com/office/drawing/2014/main" id="{FED29377-E119-42DE-8177-590AB6099857}"/>
              </a:ext>
            </a:extLst>
          </p:cNvPr>
          <p:cNvSpPr>
            <a:spLocks noGrp="1" noChangeArrowheads="1"/>
          </p:cNvSpPr>
          <p:nvPr>
            <p:ph type="dt" sz="quarter" idx="1"/>
          </p:nvPr>
        </p:nvSpPr>
        <p:spPr bwMode="auto">
          <a:xfrm>
            <a:off x="3976688" y="0"/>
            <a:ext cx="3041650" cy="465138"/>
          </a:xfrm>
          <a:prstGeom prst="rect">
            <a:avLst/>
          </a:prstGeom>
          <a:noFill/>
          <a:ln w="9525">
            <a:noFill/>
            <a:miter lim="800000"/>
            <a:headEnd/>
            <a:tailEnd/>
          </a:ln>
          <a:effectLst/>
        </p:spPr>
        <p:txBody>
          <a:bodyPr vert="horz" wrap="square" lIns="92409" tIns="46205" rIns="92409" bIns="46205" numCol="1" anchor="t" anchorCtr="0" compatLnSpc="1">
            <a:prstTxWarp prst="textNoShape">
              <a:avLst/>
            </a:prstTxWarp>
          </a:bodyPr>
          <a:lstStyle>
            <a:lvl1pPr algn="r" eaLnBrk="1" hangingPunct="1">
              <a:defRPr sz="1200">
                <a:latin typeface="Arial" charset="0"/>
                <a:ea typeface="ＭＳ Ｐゴシック" pitchFamily="-112" charset="-128"/>
                <a:cs typeface="+mn-cs"/>
              </a:defRPr>
            </a:lvl1pPr>
          </a:lstStyle>
          <a:p>
            <a:pPr>
              <a:defRPr/>
            </a:pPr>
            <a:endParaRPr lang="en-US"/>
          </a:p>
        </p:txBody>
      </p:sp>
      <p:sp>
        <p:nvSpPr>
          <p:cNvPr id="96260" name="Rectangle 4">
            <a:extLst>
              <a:ext uri="{FF2B5EF4-FFF2-40B4-BE49-F238E27FC236}">
                <a16:creationId xmlns:a16="http://schemas.microsoft.com/office/drawing/2014/main" id="{3BDCD61F-EEDD-4D22-BE57-42A007F205C4}"/>
              </a:ext>
            </a:extLst>
          </p:cNvPr>
          <p:cNvSpPr>
            <a:spLocks noGrp="1" noChangeArrowheads="1"/>
          </p:cNvSpPr>
          <p:nvPr>
            <p:ph type="ftr" sz="quarter" idx="2"/>
          </p:nvPr>
        </p:nvSpPr>
        <p:spPr bwMode="auto">
          <a:xfrm>
            <a:off x="0" y="8839200"/>
            <a:ext cx="3041650" cy="465138"/>
          </a:xfrm>
          <a:prstGeom prst="rect">
            <a:avLst/>
          </a:prstGeom>
          <a:noFill/>
          <a:ln w="9525">
            <a:noFill/>
            <a:miter lim="800000"/>
            <a:headEnd/>
            <a:tailEnd/>
          </a:ln>
          <a:effectLst/>
        </p:spPr>
        <p:txBody>
          <a:bodyPr vert="horz" wrap="square" lIns="92409" tIns="46205" rIns="92409" bIns="46205" numCol="1" anchor="b" anchorCtr="0" compatLnSpc="1">
            <a:prstTxWarp prst="textNoShape">
              <a:avLst/>
            </a:prstTxWarp>
          </a:bodyPr>
          <a:lstStyle>
            <a:lvl1pPr eaLnBrk="1" hangingPunct="1">
              <a:defRPr sz="1200">
                <a:latin typeface="Arial" charset="0"/>
                <a:ea typeface="ＭＳ Ｐゴシック" pitchFamily="-112" charset="-128"/>
                <a:cs typeface="+mn-cs"/>
              </a:defRPr>
            </a:lvl1pPr>
          </a:lstStyle>
          <a:p>
            <a:pPr>
              <a:defRPr/>
            </a:pPr>
            <a:endParaRPr lang="en-US"/>
          </a:p>
        </p:txBody>
      </p:sp>
      <p:sp>
        <p:nvSpPr>
          <p:cNvPr id="96261" name="Rectangle 5">
            <a:extLst>
              <a:ext uri="{FF2B5EF4-FFF2-40B4-BE49-F238E27FC236}">
                <a16:creationId xmlns:a16="http://schemas.microsoft.com/office/drawing/2014/main" id="{D910C2EF-3147-4BB6-9C47-9CC26C316055}"/>
              </a:ext>
            </a:extLst>
          </p:cNvPr>
          <p:cNvSpPr>
            <a:spLocks noGrp="1" noChangeArrowheads="1"/>
          </p:cNvSpPr>
          <p:nvPr>
            <p:ph type="sldNum" sz="quarter" idx="3"/>
          </p:nvPr>
        </p:nvSpPr>
        <p:spPr bwMode="auto">
          <a:xfrm>
            <a:off x="3976688" y="8839200"/>
            <a:ext cx="3041650" cy="465138"/>
          </a:xfrm>
          <a:prstGeom prst="rect">
            <a:avLst/>
          </a:prstGeom>
          <a:noFill/>
          <a:ln w="9525">
            <a:noFill/>
            <a:miter lim="800000"/>
            <a:headEnd/>
            <a:tailEnd/>
          </a:ln>
          <a:effectLst/>
        </p:spPr>
        <p:txBody>
          <a:bodyPr vert="horz" wrap="square" lIns="92409" tIns="46205" rIns="92409" bIns="46205" numCol="1" anchor="b" anchorCtr="0" compatLnSpc="1">
            <a:prstTxWarp prst="textNoShape">
              <a:avLst/>
            </a:prstTxWarp>
          </a:bodyPr>
          <a:lstStyle>
            <a:lvl1pPr algn="r" eaLnBrk="1" hangingPunct="1">
              <a:defRPr sz="1200"/>
            </a:lvl1pPr>
          </a:lstStyle>
          <a:p>
            <a:fld id="{363209F4-D2A2-4021-AEF5-8B5C25B90046}"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720788DD-5E43-4E0E-A3A9-A24D83FFB1C7}"/>
              </a:ext>
            </a:extLst>
          </p:cNvPr>
          <p:cNvSpPr>
            <a:spLocks noGrp="1" noChangeArrowheads="1"/>
          </p:cNvSpPr>
          <p:nvPr>
            <p:ph type="hdr" sz="quarter"/>
          </p:nvPr>
        </p:nvSpPr>
        <p:spPr bwMode="auto">
          <a:xfrm>
            <a:off x="0" y="0"/>
            <a:ext cx="3041650" cy="465138"/>
          </a:xfrm>
          <a:prstGeom prst="rect">
            <a:avLst/>
          </a:prstGeom>
          <a:noFill/>
          <a:ln w="9525">
            <a:noFill/>
            <a:miter lim="800000"/>
            <a:headEnd/>
            <a:tailEnd/>
          </a:ln>
          <a:effectLst/>
        </p:spPr>
        <p:txBody>
          <a:bodyPr vert="horz" wrap="square" lIns="92409" tIns="46205" rIns="92409" bIns="46205" numCol="1" anchor="t" anchorCtr="0" compatLnSpc="1">
            <a:prstTxWarp prst="textNoShape">
              <a:avLst/>
            </a:prstTxWarp>
          </a:bodyPr>
          <a:lstStyle>
            <a:lvl1pPr eaLnBrk="1" hangingPunct="1">
              <a:defRPr sz="1200">
                <a:latin typeface="Arial" charset="0"/>
                <a:ea typeface="ＭＳ Ｐゴシック" pitchFamily="-112" charset="-128"/>
                <a:cs typeface="+mn-cs"/>
              </a:defRPr>
            </a:lvl1pPr>
          </a:lstStyle>
          <a:p>
            <a:pPr>
              <a:defRPr/>
            </a:pPr>
            <a:endParaRPr lang="en-US"/>
          </a:p>
        </p:txBody>
      </p:sp>
      <p:sp>
        <p:nvSpPr>
          <p:cNvPr id="114691" name="Rectangle 3">
            <a:extLst>
              <a:ext uri="{FF2B5EF4-FFF2-40B4-BE49-F238E27FC236}">
                <a16:creationId xmlns:a16="http://schemas.microsoft.com/office/drawing/2014/main" id="{B70415C7-DC76-4DDC-B8A3-23046AB93098}"/>
              </a:ext>
            </a:extLst>
          </p:cNvPr>
          <p:cNvSpPr>
            <a:spLocks noGrp="1" noChangeArrowheads="1"/>
          </p:cNvSpPr>
          <p:nvPr>
            <p:ph type="dt" idx="1"/>
          </p:nvPr>
        </p:nvSpPr>
        <p:spPr bwMode="auto">
          <a:xfrm>
            <a:off x="3976688" y="0"/>
            <a:ext cx="3041650" cy="465138"/>
          </a:xfrm>
          <a:prstGeom prst="rect">
            <a:avLst/>
          </a:prstGeom>
          <a:noFill/>
          <a:ln w="9525">
            <a:noFill/>
            <a:miter lim="800000"/>
            <a:headEnd/>
            <a:tailEnd/>
          </a:ln>
          <a:effectLst/>
        </p:spPr>
        <p:txBody>
          <a:bodyPr vert="horz" wrap="square" lIns="92409" tIns="46205" rIns="92409" bIns="46205" numCol="1" anchor="t" anchorCtr="0" compatLnSpc="1">
            <a:prstTxWarp prst="textNoShape">
              <a:avLst/>
            </a:prstTxWarp>
          </a:bodyPr>
          <a:lstStyle>
            <a:lvl1pPr algn="r" eaLnBrk="1" hangingPunct="1">
              <a:defRPr sz="1200">
                <a:latin typeface="Arial" charset="0"/>
                <a:ea typeface="ＭＳ Ｐゴシック" pitchFamily="-112" charset="-128"/>
                <a:cs typeface="+mn-cs"/>
              </a:defRPr>
            </a:lvl1pPr>
          </a:lstStyle>
          <a:p>
            <a:pPr>
              <a:defRPr/>
            </a:pPr>
            <a:fld id="{A36B8DBC-F36C-4634-BA22-298C416BB1BA}" type="datetime1">
              <a:rPr lang="en-US"/>
              <a:pPr>
                <a:defRPr/>
              </a:pPr>
              <a:t>6/16/2026</a:t>
            </a:fld>
            <a:endParaRPr lang="en-US"/>
          </a:p>
        </p:txBody>
      </p:sp>
      <p:sp>
        <p:nvSpPr>
          <p:cNvPr id="9220" name="Rectangle 4">
            <a:extLst>
              <a:ext uri="{FF2B5EF4-FFF2-40B4-BE49-F238E27FC236}">
                <a16:creationId xmlns:a16="http://schemas.microsoft.com/office/drawing/2014/main" id="{6B9EA770-212C-4B48-9B9F-F4CD01694C41}"/>
              </a:ext>
            </a:extLst>
          </p:cNvPr>
          <p:cNvSpPr>
            <a:spLocks noGrp="1" noRot="1" noChangeAspect="1" noChangeArrowheads="1" noTextEdit="1"/>
          </p:cNvSpPr>
          <p:nvPr>
            <p:ph type="sldImg" idx="2"/>
          </p:nvPr>
        </p:nvSpPr>
        <p:spPr bwMode="auto">
          <a:xfrm>
            <a:off x="-766763" y="533400"/>
            <a:ext cx="8553451" cy="48117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4" name="Rectangle 6">
            <a:extLst>
              <a:ext uri="{FF2B5EF4-FFF2-40B4-BE49-F238E27FC236}">
                <a16:creationId xmlns:a16="http://schemas.microsoft.com/office/drawing/2014/main" id="{DB183D6C-EDAE-4782-9E07-28784FD32FF5}"/>
              </a:ext>
            </a:extLst>
          </p:cNvPr>
          <p:cNvSpPr>
            <a:spLocks noGrp="1" noChangeArrowheads="1"/>
          </p:cNvSpPr>
          <p:nvPr>
            <p:ph type="ftr" sz="quarter" idx="4"/>
          </p:nvPr>
        </p:nvSpPr>
        <p:spPr bwMode="auto">
          <a:xfrm>
            <a:off x="0" y="8839200"/>
            <a:ext cx="3041650" cy="465138"/>
          </a:xfrm>
          <a:prstGeom prst="rect">
            <a:avLst/>
          </a:prstGeom>
          <a:noFill/>
          <a:ln w="9525">
            <a:noFill/>
            <a:miter lim="800000"/>
            <a:headEnd/>
            <a:tailEnd/>
          </a:ln>
          <a:effectLst/>
        </p:spPr>
        <p:txBody>
          <a:bodyPr vert="horz" wrap="square" lIns="92409" tIns="46205" rIns="92409" bIns="46205" numCol="1" anchor="b" anchorCtr="0" compatLnSpc="1">
            <a:prstTxWarp prst="textNoShape">
              <a:avLst/>
            </a:prstTxWarp>
          </a:bodyPr>
          <a:lstStyle>
            <a:lvl1pPr eaLnBrk="1" hangingPunct="1">
              <a:defRPr sz="1200">
                <a:latin typeface="Arial" charset="0"/>
                <a:ea typeface="ＭＳ Ｐゴシック" pitchFamily="-112" charset="-128"/>
                <a:cs typeface="+mn-cs"/>
              </a:defRPr>
            </a:lvl1pPr>
          </a:lstStyle>
          <a:p>
            <a:pPr>
              <a:defRPr/>
            </a:pPr>
            <a:endParaRPr lang="en-US"/>
          </a:p>
        </p:txBody>
      </p:sp>
      <p:sp>
        <p:nvSpPr>
          <p:cNvPr id="114695" name="Rectangle 7">
            <a:extLst>
              <a:ext uri="{FF2B5EF4-FFF2-40B4-BE49-F238E27FC236}">
                <a16:creationId xmlns:a16="http://schemas.microsoft.com/office/drawing/2014/main" id="{7F4DCC2B-451E-4B74-8DA7-3F06FAEE7879}"/>
              </a:ext>
            </a:extLst>
          </p:cNvPr>
          <p:cNvSpPr>
            <a:spLocks noGrp="1" noChangeArrowheads="1"/>
          </p:cNvSpPr>
          <p:nvPr>
            <p:ph type="sldNum" sz="quarter" idx="5"/>
          </p:nvPr>
        </p:nvSpPr>
        <p:spPr bwMode="auto">
          <a:xfrm>
            <a:off x="3976688" y="8839200"/>
            <a:ext cx="3041650" cy="465138"/>
          </a:xfrm>
          <a:prstGeom prst="rect">
            <a:avLst/>
          </a:prstGeom>
          <a:noFill/>
          <a:ln w="9525">
            <a:noFill/>
            <a:miter lim="800000"/>
            <a:headEnd/>
            <a:tailEnd/>
          </a:ln>
          <a:effectLst/>
        </p:spPr>
        <p:txBody>
          <a:bodyPr vert="horz" wrap="square" lIns="92409" tIns="46205" rIns="92409" bIns="46205" numCol="1" anchor="b" anchorCtr="0" compatLnSpc="1">
            <a:prstTxWarp prst="textNoShape">
              <a:avLst/>
            </a:prstTxWarp>
          </a:bodyPr>
          <a:lstStyle>
            <a:lvl1pPr algn="r" eaLnBrk="1" hangingPunct="1">
              <a:defRPr sz="1200"/>
            </a:lvl1pPr>
          </a:lstStyle>
          <a:p>
            <a:fld id="{73F37D3A-FDA1-4C59-A00B-2FCAA8780749}" type="slidenum">
              <a:rPr lang="en-US" altLang="en-US"/>
              <a:pPr/>
              <a:t>‹#›</a:t>
            </a:fld>
            <a:endParaRPr lang="en-US" altLang="en-US"/>
          </a:p>
        </p:txBody>
      </p:sp>
      <p:sp>
        <p:nvSpPr>
          <p:cNvPr id="114696" name="Rectangle 8">
            <a:extLst>
              <a:ext uri="{FF2B5EF4-FFF2-40B4-BE49-F238E27FC236}">
                <a16:creationId xmlns:a16="http://schemas.microsoft.com/office/drawing/2014/main" id="{2F24EE37-0364-48F5-B0DB-CD9E05A56297}"/>
              </a:ext>
            </a:extLst>
          </p:cNvPr>
          <p:cNvSpPr>
            <a:spLocks noGrp="1" noChangeArrowheads="1"/>
          </p:cNvSpPr>
          <p:nvPr>
            <p:ph type="body" sz="quarter" idx="3"/>
          </p:nvPr>
        </p:nvSpPr>
        <p:spPr bwMode="auto">
          <a:xfrm>
            <a:off x="304800" y="5492750"/>
            <a:ext cx="6410325" cy="3279775"/>
          </a:xfrm>
          <a:prstGeom prst="rect">
            <a:avLst/>
          </a:prstGeom>
          <a:noFill/>
          <a:ln w="9525">
            <a:noFill/>
            <a:miter lim="800000"/>
            <a:headEnd/>
            <a:tailEnd/>
          </a:ln>
          <a:effectLst/>
        </p:spPr>
        <p:txBody>
          <a:bodyPr vert="horz" wrap="square" lIns="92409" tIns="46205" rIns="92409" bIns="46205"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cSld>
  <p:clrMap bg1="lt1" tx1="dk1" bg2="lt2" tx2="dk2" accent1="accent1" accent2="accent2" accent3="accent3" accent4="accent4" accent5="accent5" accent6="accent6" hlink="hlink" folHlink="folHlink"/>
  <p:hf hdr="0" ftr="0"/>
  <p:notesStyle>
    <a:lvl1pPr marL="171450" indent="-171450"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charset="0"/>
        <a:ea typeface="MS PGothic" pitchFamily="34" charset="-128"/>
        <a:cs typeface="ＭＳ Ｐゴシック" pitchFamily="-112" charset="-128"/>
      </a:defRPr>
    </a:lvl1pPr>
    <a:lvl2pPr marL="628650" indent="-171450"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charset="0"/>
        <a:ea typeface="MS PGothic" pitchFamily="34" charset="-128"/>
        <a:cs typeface="+mn-cs"/>
      </a:defRPr>
    </a:lvl2pPr>
    <a:lvl3pPr marL="1085850" indent="-171450"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charset="0"/>
        <a:ea typeface="MS PGothic" pitchFamily="34" charset="-128"/>
        <a:cs typeface="+mn-cs"/>
      </a:defRPr>
    </a:lvl3pPr>
    <a:lvl4pPr marL="1543050" indent="-171450"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charset="0"/>
        <a:ea typeface="MS PGothic" pitchFamily="34" charset="-128"/>
        <a:cs typeface="+mn-cs"/>
      </a:defRPr>
    </a:lvl4pPr>
    <a:lvl5pPr marL="2000250" indent="-171450"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5ECD54C7-7BEB-4614-AFA5-E4004B4F85ED}"/>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F7939B00-47FE-4583-8126-7F584EF0F0F2}" type="datetime1">
              <a:rPr lang="en-US" altLang="en-US" smtClean="0"/>
              <a:pPr>
                <a:spcBef>
                  <a:spcPct val="0"/>
                </a:spcBef>
                <a:buFontTx/>
                <a:buNone/>
              </a:pPr>
              <a:t>6/16/2026</a:t>
            </a:fld>
            <a:endParaRPr lang="en-US" altLang="en-US"/>
          </a:p>
        </p:txBody>
      </p:sp>
      <p:sp>
        <p:nvSpPr>
          <p:cNvPr id="12291" name="Rectangle 7">
            <a:extLst>
              <a:ext uri="{FF2B5EF4-FFF2-40B4-BE49-F238E27FC236}">
                <a16:creationId xmlns:a16="http://schemas.microsoft.com/office/drawing/2014/main" id="{3FF45B81-F2F5-4835-AAF7-DBF7A8FBAA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1pPr>
            <a:lvl2pPr marL="742950" indent="-285750">
              <a:spcBef>
                <a:spcPct val="30000"/>
              </a:spcBef>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2pPr>
            <a:lvl3pPr marL="1143000" indent="-228600">
              <a:spcBef>
                <a:spcPct val="30000"/>
              </a:spcBef>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3pPr>
            <a:lvl4pPr marL="1600200" indent="-228600">
              <a:spcBef>
                <a:spcPct val="30000"/>
              </a:spcBef>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4pPr>
            <a:lvl5pPr marL="2057400" indent="-228600">
              <a:spcBef>
                <a:spcPct val="30000"/>
              </a:spcBef>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buFont typeface="Arial" panose="020B0604020202020204" pitchFamily="34" charset="0"/>
              <a:buChar char="•"/>
              <a:defRPr sz="1200">
                <a:solidFill>
                  <a:schemeClr val="tx1"/>
                </a:solidFill>
                <a:latin typeface="Arial" panose="020B0604020202020204" pitchFamily="34" charset="0"/>
                <a:ea typeface="MS PGothic" panose="020B0600070205080204" pitchFamily="34" charset="-128"/>
              </a:defRPr>
            </a:lvl9pPr>
          </a:lstStyle>
          <a:p>
            <a:pPr>
              <a:spcBef>
                <a:spcPct val="0"/>
              </a:spcBef>
              <a:buFontTx/>
              <a:buNone/>
            </a:pPr>
            <a:fld id="{1B833A4A-40F3-41F1-924C-DBBE8DBCFC3F}" type="slidenum">
              <a:rPr lang="en-US" altLang="en-US"/>
              <a:pPr>
                <a:spcBef>
                  <a:spcPct val="0"/>
                </a:spcBef>
                <a:buFontTx/>
                <a:buNone/>
              </a:pPr>
              <a:t>1</a:t>
            </a:fld>
            <a:endParaRPr lang="en-US" altLang="en-US"/>
          </a:p>
        </p:txBody>
      </p:sp>
      <p:sp>
        <p:nvSpPr>
          <p:cNvPr id="12292" name="Rectangle 2">
            <a:extLst>
              <a:ext uri="{FF2B5EF4-FFF2-40B4-BE49-F238E27FC236}">
                <a16:creationId xmlns:a16="http://schemas.microsoft.com/office/drawing/2014/main" id="{31CE079A-4522-4CA4-81F6-7C5EBB9C320E}"/>
              </a:ext>
            </a:extLst>
          </p:cNvPr>
          <p:cNvSpPr>
            <a:spLocks noGrp="1" noRot="1" noChangeAspect="1" noChangeArrowheads="1" noTextEdit="1"/>
          </p:cNvSpPr>
          <p:nvPr>
            <p:ph type="sldImg"/>
          </p:nvPr>
        </p:nvSpPr>
        <p:spPr>
          <a:xfrm>
            <a:off x="-765175" y="533400"/>
            <a:ext cx="8551863" cy="4811713"/>
          </a:xfrm>
          <a:ln/>
        </p:spPr>
      </p:sp>
      <p:sp>
        <p:nvSpPr>
          <p:cNvPr id="12293" name="Rectangle 3">
            <a:extLst>
              <a:ext uri="{FF2B5EF4-FFF2-40B4-BE49-F238E27FC236}">
                <a16:creationId xmlns:a16="http://schemas.microsoft.com/office/drawing/2014/main" id="{9B40CE4A-3C49-4DB6-840A-953CCB45B9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1F9CC14A-A805-A54D-BA01-C0871A7EBA10}" type="slidenum">
              <a:rPr lang="en-US" smtClean="0"/>
              <a:t>10</a:t>
            </a:fld>
            <a:endParaRPr lang="en-US"/>
          </a:p>
        </p:txBody>
      </p:sp>
    </p:spTree>
    <p:extLst>
      <p:ext uri="{BB962C8B-B14F-4D97-AF65-F5344CB8AC3E}">
        <p14:creationId xmlns:p14="http://schemas.microsoft.com/office/powerpoint/2010/main" val="312377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9CC14A-A805-A54D-BA01-C0871A7EBA10}" type="slidenum">
              <a:rPr lang="en-US" smtClean="0"/>
              <a:t>11</a:t>
            </a:fld>
            <a:endParaRPr lang="en-US"/>
          </a:p>
        </p:txBody>
      </p:sp>
    </p:spTree>
    <p:extLst>
      <p:ext uri="{BB962C8B-B14F-4D97-AF65-F5344CB8AC3E}">
        <p14:creationId xmlns:p14="http://schemas.microsoft.com/office/powerpoint/2010/main" val="3714454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WTP engages with other federal agencies and working groups on numerous initiatives. A sample of these agencies and working groups is presented on this slide. </a:t>
            </a:r>
          </a:p>
        </p:txBody>
      </p:sp>
      <p:sp>
        <p:nvSpPr>
          <p:cNvPr id="4" name="Date Placeholder 3"/>
          <p:cNvSpPr>
            <a:spLocks noGrp="1"/>
          </p:cNvSpPr>
          <p:nvPr>
            <p:ph type="dt" idx="1"/>
          </p:nvPr>
        </p:nvSpPr>
        <p:spPr/>
        <p:txBody>
          <a:bodyPr/>
          <a:lstStyle/>
          <a:p>
            <a:pPr>
              <a:defRPr/>
            </a:pPr>
            <a:fld id="{60E736AC-0D70-4741-A8FC-3B545E3D1AA2}" type="datetime1">
              <a:rPr lang="en-US" smtClean="0"/>
              <a:t>6/16/2026</a:t>
            </a:fld>
            <a:endParaRPr lang="en-US" dirty="0"/>
          </a:p>
        </p:txBody>
      </p:sp>
      <p:sp>
        <p:nvSpPr>
          <p:cNvPr id="5" name="Slide Number Placeholder 4"/>
          <p:cNvSpPr>
            <a:spLocks noGrp="1"/>
          </p:cNvSpPr>
          <p:nvPr>
            <p:ph type="sldNum" sz="quarter" idx="5"/>
          </p:nvPr>
        </p:nvSpPr>
        <p:spPr/>
        <p:txBody>
          <a:bodyPr/>
          <a:lstStyle/>
          <a:p>
            <a:pPr>
              <a:defRPr/>
            </a:pPr>
            <a:fld id="{379CD8BF-5C81-4ED7-B5FE-64C86D98C5BF}" type="slidenum">
              <a:rPr lang="en-US" altLang="en-US" smtClean="0"/>
              <a:pPr>
                <a:defRPr/>
              </a:pPr>
              <a:t>12</a:t>
            </a:fld>
            <a:endParaRPr lang="en-US" altLang="en-US" dirty="0"/>
          </a:p>
        </p:txBody>
      </p:sp>
    </p:spTree>
    <p:extLst>
      <p:ext uri="{BB962C8B-B14F-4D97-AF65-F5344CB8AC3E}">
        <p14:creationId xmlns:p14="http://schemas.microsoft.com/office/powerpoint/2010/main" val="1804058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br>
              <a:rPr lang="en-US" dirty="0">
                <a:ea typeface="Calibri"/>
                <a:cs typeface="+mn-lt"/>
              </a:rPr>
            </a:br>
            <a:endParaRPr lang="en-US" dirty="0">
              <a:ea typeface="Calibri"/>
              <a:cs typeface="Calibri"/>
            </a:endParaRPr>
          </a:p>
        </p:txBody>
      </p:sp>
      <p:sp>
        <p:nvSpPr>
          <p:cNvPr id="4" name="Slide Number Placeholder 3"/>
          <p:cNvSpPr>
            <a:spLocks noGrp="1"/>
          </p:cNvSpPr>
          <p:nvPr>
            <p:ph type="sldNum" sz="quarter" idx="5"/>
          </p:nvPr>
        </p:nvSpPr>
        <p:spPr/>
        <p:txBody>
          <a:bodyPr/>
          <a:lstStyle/>
          <a:p>
            <a:fld id="{1F9CC14A-A805-A54D-BA01-C0871A7EBA10}" type="slidenum">
              <a:rPr lang="en-US" smtClean="0"/>
              <a:t>14</a:t>
            </a:fld>
            <a:endParaRPr lang="en-US"/>
          </a:p>
        </p:txBody>
      </p:sp>
    </p:spTree>
    <p:extLst>
      <p:ext uri="{BB962C8B-B14F-4D97-AF65-F5344CB8AC3E}">
        <p14:creationId xmlns:p14="http://schemas.microsoft.com/office/powerpoint/2010/main" val="2807299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F9CC14A-A805-A54D-BA01-C0871A7EBA10}" type="slidenum">
              <a:rPr lang="en-US" smtClean="0"/>
              <a:t>15</a:t>
            </a:fld>
            <a:endParaRPr lang="en-US"/>
          </a:p>
        </p:txBody>
      </p:sp>
    </p:spTree>
    <p:extLst>
      <p:ext uri="{BB962C8B-B14F-4D97-AF65-F5344CB8AC3E}">
        <p14:creationId xmlns:p14="http://schemas.microsoft.com/office/powerpoint/2010/main" val="2459207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1987, the WTP has supported the development of curricula and the initiation of training programs throughout the country to help employers meet Occupational Safety and Health Administration (OSHA) requirements under the Hazardous Waste Operations and Emergency Response (HAZWOPER) standard (CFR 1910.120). The WTP supports the development of model worker safety and health training.</a:t>
            </a:r>
          </a:p>
          <a:p>
            <a:r>
              <a:rPr lang="en-US" dirty="0"/>
              <a:t>Catalog: https://tools.niehs.nih.gov/wetp/index.cfm?id=603</a:t>
            </a:r>
          </a:p>
        </p:txBody>
      </p:sp>
      <p:sp>
        <p:nvSpPr>
          <p:cNvPr id="4" name="Date Placeholder 3"/>
          <p:cNvSpPr>
            <a:spLocks noGrp="1"/>
          </p:cNvSpPr>
          <p:nvPr>
            <p:ph type="dt" idx="1"/>
          </p:nvPr>
        </p:nvSpPr>
        <p:spPr/>
        <p:txBody>
          <a:bodyPr/>
          <a:lstStyle/>
          <a:p>
            <a:pPr>
              <a:defRPr/>
            </a:pPr>
            <a:fld id="{A36B8DBC-F36C-4634-BA22-298C416BB1BA}" type="datetime1">
              <a:rPr lang="en-US" smtClean="0"/>
              <a:pPr>
                <a:defRPr/>
              </a:pPr>
              <a:t>6/16/2026</a:t>
            </a:fld>
            <a:endParaRPr lang="en-US"/>
          </a:p>
        </p:txBody>
      </p:sp>
      <p:sp>
        <p:nvSpPr>
          <p:cNvPr id="5" name="Slide Number Placeholder 4"/>
          <p:cNvSpPr>
            <a:spLocks noGrp="1"/>
          </p:cNvSpPr>
          <p:nvPr>
            <p:ph type="sldNum" sz="quarter" idx="5"/>
          </p:nvPr>
        </p:nvSpPr>
        <p:spPr/>
        <p:txBody>
          <a:bodyPr/>
          <a:lstStyle/>
          <a:p>
            <a:fld id="{73F37D3A-FDA1-4C59-A00B-2FCAA8780749}" type="slidenum">
              <a:rPr lang="en-US" altLang="en-US" smtClean="0"/>
              <a:pPr/>
              <a:t>17</a:t>
            </a:fld>
            <a:endParaRPr lang="en-US" altLang="en-US"/>
          </a:p>
        </p:txBody>
      </p:sp>
    </p:spTree>
    <p:extLst>
      <p:ext uri="{BB962C8B-B14F-4D97-AF65-F5344CB8AC3E}">
        <p14:creationId xmlns:p14="http://schemas.microsoft.com/office/powerpoint/2010/main" val="3257019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Another worker hazard we are addressing is the avian flu. The CDC reports that there have been 71 confirmed cases of avian flu in humans since 2024 in the U.S. in 14 states. The new strain of the H5N1 virus we’ve been seeing not only infects wild and livestock birds, but also dairy cows. This opens up the dairy and meat industry to possible H5N1 exposures.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We are currently in the process of finalizing and publishing a Worker’s Guide to Controlling the Exposure and Spread of Avian Influenza. This is a tool to help workers who may be exposed to H5N1 or avian influenza and details how people may be exposed to the virus, human and animal symptoms, and how to prevent exposure at work and at home. We anticipate that this tool will be published on the Clearinghouse website before the end of this year, so stay tuned.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1" dirty="0"/>
              <a:t>References: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CDC, H5 Bird Flu: Current Situation: https://www.cdc.gov/bird-flu/situation-summary/index.html</a:t>
            </a:r>
          </a:p>
          <a:p>
            <a:endParaRPr lang="en-US" dirty="0"/>
          </a:p>
        </p:txBody>
      </p:sp>
      <p:sp>
        <p:nvSpPr>
          <p:cNvPr id="4" name="Date Placeholder 3"/>
          <p:cNvSpPr>
            <a:spLocks noGrp="1"/>
          </p:cNvSpPr>
          <p:nvPr>
            <p:ph type="dt" idx="1"/>
          </p:nvPr>
        </p:nvSpPr>
        <p:spPr/>
        <p:txBody>
          <a:bodyPr/>
          <a:lstStyle/>
          <a:p>
            <a:pPr>
              <a:defRPr/>
            </a:pPr>
            <a:fld id="{9FB920C4-C2E9-45C8-80D3-C7FF78573455}" type="datetime1">
              <a:rPr lang="en-US" smtClean="0"/>
              <a:t>6/16/2026</a:t>
            </a:fld>
            <a:endParaRPr lang="en-US"/>
          </a:p>
        </p:txBody>
      </p:sp>
      <p:sp>
        <p:nvSpPr>
          <p:cNvPr id="5" name="Slide Number Placeholder 4"/>
          <p:cNvSpPr>
            <a:spLocks noGrp="1"/>
          </p:cNvSpPr>
          <p:nvPr>
            <p:ph type="sldNum" sz="quarter" idx="5"/>
          </p:nvPr>
        </p:nvSpPr>
        <p:spPr/>
        <p:txBody>
          <a:bodyPr/>
          <a:lstStyle/>
          <a:p>
            <a:pPr>
              <a:defRPr/>
            </a:pPr>
            <a:fld id="{DED884B7-4599-4C1C-A69D-A7A498E0ADF7}" type="slidenum">
              <a:rPr lang="en-US" altLang="en-US" smtClean="0"/>
              <a:pPr>
                <a:defRPr/>
              </a:pPr>
              <a:t>18</a:t>
            </a:fld>
            <a:endParaRPr lang="en-US" altLang="en-US"/>
          </a:p>
        </p:txBody>
      </p:sp>
    </p:spTree>
    <p:extLst>
      <p:ext uri="{BB962C8B-B14F-4D97-AF65-F5344CB8AC3E}">
        <p14:creationId xmlns:p14="http://schemas.microsoft.com/office/powerpoint/2010/main" val="96851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NIEHS WTP supports the development and implementation of training programs to prevent occupational exposure to infectious agents that cause diseases like COVID-19 and Ebola. These training programs target workers in a variety of occupations, including workers who face risk of exposure to infectious and biological hazards due to their jobs and assigned tasks, those who have frequent or close contact with the general public, and those with minimal occupational exposure but may have an ongoing risk in their community.</a:t>
            </a:r>
          </a:p>
          <a:p>
            <a:endParaRPr lang="en-US" dirty="0"/>
          </a:p>
          <a:p>
            <a:r>
              <a:rPr lang="en-US" dirty="0"/>
              <a:t>These training programs aim to:</a:t>
            </a:r>
          </a:p>
          <a:p>
            <a:endParaRPr lang="en-US" dirty="0"/>
          </a:p>
          <a:p>
            <a:r>
              <a:rPr lang="en-US" dirty="0"/>
              <a:t>Provide workers with the skills and knowledge to protect themselves and their communities from potential exposure.</a:t>
            </a:r>
          </a:p>
          <a:p>
            <a:r>
              <a:rPr lang="en-US" dirty="0"/>
              <a:t>Increase organizational awareness and capacity to minimize exposure.</a:t>
            </a:r>
          </a:p>
          <a:p>
            <a:r>
              <a:rPr lang="en-US" dirty="0"/>
              <a:t>Develop tools, resources, curricula, and training approaches to reduce occupational exposure.</a:t>
            </a:r>
          </a:p>
          <a:p>
            <a:r>
              <a:rPr lang="en-US" dirty="0"/>
              <a:t>Develop a coordinated approach for infection prevention and occupational health among workers at various levels and facilities.</a:t>
            </a:r>
          </a:p>
          <a:p>
            <a:r>
              <a:rPr lang="en-US" dirty="0"/>
              <a:t>Promote and establish national, regional, and multistate partnerships to provide training or training support in occupational settings that face the risk of exposure to infectious agents.</a:t>
            </a:r>
          </a:p>
          <a:p>
            <a:endParaRPr lang="en-US" dirty="0"/>
          </a:p>
          <a:p>
            <a:r>
              <a:rPr lang="en-US" dirty="0"/>
              <a:t>Between 2017 and 2020, WTP administered the Ebola Biosafety and Infectious Disease Response Worker Training Program to build federal capacity for biosecurity, </a:t>
            </a:r>
            <a:r>
              <a:rPr lang="en-US" dirty="0" err="1"/>
              <a:t>biopreparedness</a:t>
            </a:r>
            <a:r>
              <a:rPr lang="en-US" dirty="0"/>
              <a:t>, and rapid response to emerging infectious diseases, including developing an infrastructure of trainers and organizations who can be a resource during emergencies. The program was developed in collaboration with the Centers for Disease Control and Prevention, the U.S. Department of Health and Human Services Office of the Assistant Secretary for Preparedness and Response, the Occupational Safety and Health Administration, and the National Institute for Occupational Safety and Health</a:t>
            </a:r>
          </a:p>
          <a:p>
            <a:r>
              <a:rPr lang="en-US" dirty="0"/>
              <a:t>About page: https://www.niehs.nih.gov/careers/hazmat/training_program_areas/ebola</a:t>
            </a:r>
          </a:p>
          <a:p>
            <a:endParaRPr lang="en-US" dirty="0"/>
          </a:p>
          <a:p>
            <a:r>
              <a:rPr lang="en-US" sz="1200" b="0" i="0" kern="1200" dirty="0">
                <a:solidFill>
                  <a:schemeClr val="tx1"/>
                </a:solidFill>
                <a:effectLst/>
                <a:latin typeface="Arial" charset="0"/>
                <a:ea typeface="MS PGothic" pitchFamily="34" charset="-128"/>
                <a:cs typeface="ＭＳ Ｐゴシック" pitchFamily="-112" charset="-128"/>
              </a:rPr>
              <a:t>MUSTID is a searchable portal that provides easy access to resources on infectious disease and worker safety shared by and relevant to the Worker Training Program (WTP) and others interested in worker safety and health: https://tools.niehs.nih.gov/wetp/mustid/index.cfm </a:t>
            </a:r>
          </a:p>
          <a:p>
            <a:r>
              <a:rPr lang="en-US" dirty="0"/>
              <a:t>The WTP has also developed a pathogen safety data (PSD) guide and training module and a new shortened version of the original training module, for WTP award recipients and other occupational safety and health groups involved in infectious disease response: https://tools.niehs.nih.gov/wetp/index.cfm?id=2554</a:t>
            </a:r>
          </a:p>
        </p:txBody>
      </p:sp>
      <p:sp>
        <p:nvSpPr>
          <p:cNvPr id="4" name="Date Placeholder 3"/>
          <p:cNvSpPr>
            <a:spLocks noGrp="1"/>
          </p:cNvSpPr>
          <p:nvPr>
            <p:ph type="dt" idx="1"/>
          </p:nvPr>
        </p:nvSpPr>
        <p:spPr/>
        <p:txBody>
          <a:bodyPr/>
          <a:lstStyle/>
          <a:p>
            <a:pPr>
              <a:defRPr/>
            </a:pPr>
            <a:fld id="{A36B8DBC-F36C-4634-BA22-298C416BB1BA}" type="datetime1">
              <a:rPr lang="en-US" smtClean="0"/>
              <a:pPr>
                <a:defRPr/>
              </a:pPr>
              <a:t>6/16/2026</a:t>
            </a:fld>
            <a:endParaRPr lang="en-US"/>
          </a:p>
        </p:txBody>
      </p:sp>
      <p:sp>
        <p:nvSpPr>
          <p:cNvPr id="5" name="Slide Number Placeholder 4"/>
          <p:cNvSpPr>
            <a:spLocks noGrp="1"/>
          </p:cNvSpPr>
          <p:nvPr>
            <p:ph type="sldNum" sz="quarter" idx="5"/>
          </p:nvPr>
        </p:nvSpPr>
        <p:spPr/>
        <p:txBody>
          <a:bodyPr/>
          <a:lstStyle/>
          <a:p>
            <a:fld id="{73F37D3A-FDA1-4C59-A00B-2FCAA8780749}" type="slidenum">
              <a:rPr lang="en-US" altLang="en-US" smtClean="0"/>
              <a:pPr/>
              <a:t>19</a:t>
            </a:fld>
            <a:endParaRPr lang="en-US" altLang="en-US"/>
          </a:p>
        </p:txBody>
      </p:sp>
    </p:spTree>
    <p:extLst>
      <p:ext uri="{BB962C8B-B14F-4D97-AF65-F5344CB8AC3E}">
        <p14:creationId xmlns:p14="http://schemas.microsoft.com/office/powerpoint/2010/main" val="815628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Booklets are available as a resource to distribute for emergency responders and cleanup workers. These pocket-sized guides address a variety of disaster types, and some are available in more than one language. Download the Disaster Tools app for on-the-go access to WTP disaster training tools.</a:t>
            </a:r>
          </a:p>
          <a:p>
            <a:r>
              <a:rPr lang="en-US" dirty="0"/>
              <a:t>App: https://tools.niehs.nih.gov/wetp/disasterapp/ </a:t>
            </a:r>
          </a:p>
        </p:txBody>
      </p:sp>
      <p:sp>
        <p:nvSpPr>
          <p:cNvPr id="4" name="Date Placeholder 3"/>
          <p:cNvSpPr>
            <a:spLocks noGrp="1"/>
          </p:cNvSpPr>
          <p:nvPr>
            <p:ph type="dt" idx="1"/>
          </p:nvPr>
        </p:nvSpPr>
        <p:spPr/>
        <p:txBody>
          <a:bodyPr/>
          <a:lstStyle/>
          <a:p>
            <a:pPr>
              <a:defRPr/>
            </a:pPr>
            <a:fld id="{A36B8DBC-F36C-4634-BA22-298C416BB1BA}" type="datetime1">
              <a:rPr lang="en-US" smtClean="0"/>
              <a:pPr>
                <a:defRPr/>
              </a:pPr>
              <a:t>6/16/2026</a:t>
            </a:fld>
            <a:endParaRPr lang="en-US"/>
          </a:p>
        </p:txBody>
      </p:sp>
      <p:sp>
        <p:nvSpPr>
          <p:cNvPr id="5" name="Slide Number Placeholder 4"/>
          <p:cNvSpPr>
            <a:spLocks noGrp="1"/>
          </p:cNvSpPr>
          <p:nvPr>
            <p:ph type="sldNum" sz="quarter" idx="5"/>
          </p:nvPr>
        </p:nvSpPr>
        <p:spPr/>
        <p:txBody>
          <a:bodyPr/>
          <a:lstStyle/>
          <a:p>
            <a:fld id="{73F37D3A-FDA1-4C59-A00B-2FCAA8780749}" type="slidenum">
              <a:rPr lang="en-US" altLang="en-US" smtClean="0"/>
              <a:pPr/>
              <a:t>20</a:t>
            </a:fld>
            <a:endParaRPr lang="en-US" altLang="en-US"/>
          </a:p>
        </p:txBody>
      </p:sp>
    </p:spTree>
    <p:extLst>
      <p:ext uri="{BB962C8B-B14F-4D97-AF65-F5344CB8AC3E}">
        <p14:creationId xmlns:p14="http://schemas.microsoft.com/office/powerpoint/2010/main" val="3040338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National Clearinghouse for Worker Safety and Health Training is a national resource for hazardous waste worker curricula, technical reports, and weekly news on hazardous materials, waste operations, and emergency response. Funded by the NIEHS Worker Training Program (WTP), the National Clearinghouse provides technical assistance to WTP staff, award recipients, and the general public.</a:t>
            </a:r>
          </a:p>
        </p:txBody>
      </p:sp>
      <p:sp>
        <p:nvSpPr>
          <p:cNvPr id="4" name="Date Placeholder 3"/>
          <p:cNvSpPr>
            <a:spLocks noGrp="1"/>
          </p:cNvSpPr>
          <p:nvPr>
            <p:ph type="dt" idx="1"/>
          </p:nvPr>
        </p:nvSpPr>
        <p:spPr/>
        <p:txBody>
          <a:bodyPr/>
          <a:lstStyle/>
          <a:p>
            <a:pPr>
              <a:defRPr/>
            </a:pPr>
            <a:fld id="{A36B8DBC-F36C-4634-BA22-298C416BB1BA}" type="datetime1">
              <a:rPr lang="en-US" smtClean="0"/>
              <a:pPr>
                <a:defRPr/>
              </a:pPr>
              <a:t>6/16/2026</a:t>
            </a:fld>
            <a:endParaRPr lang="en-US"/>
          </a:p>
        </p:txBody>
      </p:sp>
      <p:sp>
        <p:nvSpPr>
          <p:cNvPr id="5" name="Slide Number Placeholder 4"/>
          <p:cNvSpPr>
            <a:spLocks noGrp="1"/>
          </p:cNvSpPr>
          <p:nvPr>
            <p:ph type="sldNum" sz="quarter" idx="5"/>
          </p:nvPr>
        </p:nvSpPr>
        <p:spPr/>
        <p:txBody>
          <a:bodyPr/>
          <a:lstStyle/>
          <a:p>
            <a:fld id="{73F37D3A-FDA1-4C59-A00B-2FCAA8780749}" type="slidenum">
              <a:rPr lang="en-US" altLang="en-US" smtClean="0"/>
              <a:pPr/>
              <a:t>21</a:t>
            </a:fld>
            <a:endParaRPr lang="en-US" altLang="en-US"/>
          </a:p>
        </p:txBody>
      </p:sp>
    </p:spTree>
    <p:extLst>
      <p:ext uri="{BB962C8B-B14F-4D97-AF65-F5344CB8AC3E}">
        <p14:creationId xmlns:p14="http://schemas.microsoft.com/office/powerpoint/2010/main" val="307282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WTP funds nonprofit organizations with a demonstrated track record of providing high-quality occupational safety and health training to workers involved in handling hazardous materials or in responding to emergency releases of hazardous materials.</a:t>
            </a:r>
          </a:p>
          <a:p>
            <a:r>
              <a:rPr lang="en-US" dirty="0"/>
              <a:t>About WTP: https://www.niehs.nih.gov/careers/hazmat/about_wetp</a:t>
            </a:r>
          </a:p>
        </p:txBody>
      </p:sp>
      <p:sp>
        <p:nvSpPr>
          <p:cNvPr id="4" name="Date Placeholder 3"/>
          <p:cNvSpPr>
            <a:spLocks noGrp="1"/>
          </p:cNvSpPr>
          <p:nvPr>
            <p:ph type="dt" idx="1"/>
          </p:nvPr>
        </p:nvSpPr>
        <p:spPr/>
        <p:txBody>
          <a:bodyPr/>
          <a:lstStyle/>
          <a:p>
            <a:pPr>
              <a:defRPr/>
            </a:pPr>
            <a:fld id="{B22BB7CE-5C84-4B5D-ABAB-90EBF5324EB4}" type="datetime1">
              <a:rPr lang="en-US" smtClean="0"/>
              <a:t>6/16/2026</a:t>
            </a:fld>
            <a:endParaRPr lang="en-US" dirty="0"/>
          </a:p>
        </p:txBody>
      </p:sp>
      <p:sp>
        <p:nvSpPr>
          <p:cNvPr id="5" name="Slide Number Placeholder 4"/>
          <p:cNvSpPr>
            <a:spLocks noGrp="1"/>
          </p:cNvSpPr>
          <p:nvPr>
            <p:ph type="sldNum" sz="quarter" idx="5"/>
          </p:nvPr>
        </p:nvSpPr>
        <p:spPr/>
        <p:txBody>
          <a:bodyPr/>
          <a:lstStyle/>
          <a:p>
            <a:pPr>
              <a:defRPr/>
            </a:pPr>
            <a:fld id="{379CD8BF-5C81-4ED7-B5FE-64C86D98C5BF}" type="slidenum">
              <a:rPr lang="en-US" altLang="en-US" smtClean="0"/>
              <a:pPr>
                <a:defRPr/>
              </a:pPr>
              <a:t>2</a:t>
            </a:fld>
            <a:endParaRPr lang="en-US" altLang="en-US" dirty="0"/>
          </a:p>
        </p:txBody>
      </p:sp>
    </p:spTree>
    <p:extLst>
      <p:ext uri="{BB962C8B-B14F-4D97-AF65-F5344CB8AC3E}">
        <p14:creationId xmlns:p14="http://schemas.microsoft.com/office/powerpoint/2010/main" val="1959296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The Superfund Amendments and Reauthorization Act of 1986 (SARA), Section 126(g), authorizes the program. authorizes an assistance program for training and education of workers engaged in activities related to hazardous waste generation, removal, containment or emergency response and hazardous materials transportation and emergency response.</a:t>
            </a:r>
          </a:p>
          <a:p>
            <a:pPr marL="0" indent="0">
              <a:buNone/>
            </a:pPr>
            <a:r>
              <a:rPr lang="en-US" dirty="0"/>
              <a:t>A variety of sites may pose severe health and safety concerns to workers and the surrounding communities.  </a:t>
            </a:r>
          </a:p>
          <a:p>
            <a:pPr marL="0" indent="0">
              <a:buNone/>
            </a:pPr>
            <a:r>
              <a:rPr lang="en-US" dirty="0"/>
              <a:t>These sites contain many hazardous substances, sometimes unknown, and often a site is uncontrolled.</a:t>
            </a:r>
          </a:p>
          <a:p>
            <a:pPr marL="0" indent="0">
              <a:buNone/>
            </a:pPr>
            <a:endParaRPr lang="en-US" dirty="0"/>
          </a:p>
        </p:txBody>
      </p:sp>
      <p:sp>
        <p:nvSpPr>
          <p:cNvPr id="4" name="Date Placeholder 3"/>
          <p:cNvSpPr>
            <a:spLocks noGrp="1"/>
          </p:cNvSpPr>
          <p:nvPr>
            <p:ph type="dt" idx="1"/>
          </p:nvPr>
        </p:nvSpPr>
        <p:spPr/>
        <p:txBody>
          <a:bodyPr/>
          <a:lstStyle/>
          <a:p>
            <a:pPr>
              <a:defRPr/>
            </a:pPr>
            <a:fld id="{8451CFF4-FF78-485E-89CA-C4376B7DB8B0}" type="datetime1">
              <a:rPr lang="en-US" smtClean="0"/>
              <a:t>6/16/2026</a:t>
            </a:fld>
            <a:endParaRPr lang="en-US" dirty="0"/>
          </a:p>
        </p:txBody>
      </p:sp>
      <p:sp>
        <p:nvSpPr>
          <p:cNvPr id="5" name="Slide Number Placeholder 4"/>
          <p:cNvSpPr>
            <a:spLocks noGrp="1"/>
          </p:cNvSpPr>
          <p:nvPr>
            <p:ph type="sldNum" sz="quarter" idx="5"/>
          </p:nvPr>
        </p:nvSpPr>
        <p:spPr/>
        <p:txBody>
          <a:bodyPr/>
          <a:lstStyle/>
          <a:p>
            <a:pPr>
              <a:defRPr/>
            </a:pPr>
            <a:fld id="{379CD8BF-5C81-4ED7-B5FE-64C86D98C5BF}" type="slidenum">
              <a:rPr lang="en-US" altLang="en-US" smtClean="0"/>
              <a:pPr>
                <a:defRPr/>
              </a:pPr>
              <a:t>3</a:t>
            </a:fld>
            <a:endParaRPr lang="en-US" altLang="en-US" dirty="0"/>
          </a:p>
        </p:txBody>
      </p:sp>
    </p:spTree>
    <p:extLst>
      <p:ext uri="{BB962C8B-B14F-4D97-AF65-F5344CB8AC3E}">
        <p14:creationId xmlns:p14="http://schemas.microsoft.com/office/powerpoint/2010/main" val="1133081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F45D80F4-3D3C-45E8-866E-4B942E3AAF07}" type="datetime1">
              <a:rPr lang="en-US" smtClean="0"/>
              <a:t>6/16/2026</a:t>
            </a:fld>
            <a:endParaRPr lang="en-US" dirty="0"/>
          </a:p>
        </p:txBody>
      </p:sp>
      <p:sp>
        <p:nvSpPr>
          <p:cNvPr id="5" name="Slide Number Placeholder 4"/>
          <p:cNvSpPr>
            <a:spLocks noGrp="1"/>
          </p:cNvSpPr>
          <p:nvPr>
            <p:ph type="sldNum" sz="quarter" idx="5"/>
          </p:nvPr>
        </p:nvSpPr>
        <p:spPr/>
        <p:txBody>
          <a:bodyPr/>
          <a:lstStyle/>
          <a:p>
            <a:pPr>
              <a:defRPr/>
            </a:pPr>
            <a:fld id="{379CD8BF-5C81-4ED7-B5FE-64C86D98C5BF}" type="slidenum">
              <a:rPr lang="en-US" altLang="en-US" smtClean="0"/>
              <a:pPr>
                <a:defRPr/>
              </a:pPr>
              <a:t>4</a:t>
            </a:fld>
            <a:endParaRPr lang="en-US" altLang="en-US" dirty="0"/>
          </a:p>
        </p:txBody>
      </p:sp>
    </p:spTree>
    <p:extLst>
      <p:ext uri="{BB962C8B-B14F-4D97-AF65-F5344CB8AC3E}">
        <p14:creationId xmlns:p14="http://schemas.microsoft.com/office/powerpoint/2010/main" val="2253280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of WTP Funding Mechanisms and Program Areas</a:t>
            </a:r>
          </a:p>
          <a:p>
            <a:endParaRPr lang="en-US" dirty="0"/>
          </a:p>
          <a:p>
            <a:r>
              <a:rPr lang="en-US" dirty="0"/>
              <a:t>U45: Programs that train and educate workers engaged in activities related to hazardous materials and waste generation, removal, containment, transportation, and emergency response.</a:t>
            </a:r>
          </a:p>
          <a:p>
            <a:r>
              <a:rPr lang="en-US" dirty="0"/>
              <a:t>UH4: Programs that train workers who are or may be engaged in activities related to hazardous waste removal, containment, or emergency response at the U.S. Department of Energy (DOE) nuclear weapons complex. </a:t>
            </a:r>
          </a:p>
          <a:p>
            <a:r>
              <a:rPr lang="en-US" dirty="0"/>
              <a:t>R43/R44: Grants that further the development of E-learning products that support health and safety training of hazardous materials workers, emergency responders, and skilled support personnel; community and citizen preparation and resiliency; and research into the acute and long-term health effects of environmental disasters.</a:t>
            </a:r>
          </a:p>
          <a:p>
            <a:r>
              <a:rPr lang="en-US" dirty="0"/>
              <a:t>Funding opportunities: https://www.niehs.nih.gov/careers/hazmat/funding</a:t>
            </a:r>
          </a:p>
        </p:txBody>
      </p:sp>
      <p:sp>
        <p:nvSpPr>
          <p:cNvPr id="4" name="Date Placeholder 3"/>
          <p:cNvSpPr>
            <a:spLocks noGrp="1"/>
          </p:cNvSpPr>
          <p:nvPr>
            <p:ph type="dt" idx="1"/>
          </p:nvPr>
        </p:nvSpPr>
        <p:spPr/>
        <p:txBody>
          <a:bodyPr/>
          <a:lstStyle/>
          <a:p>
            <a:pPr>
              <a:defRPr/>
            </a:pPr>
            <a:fld id="{38BFDC05-FE6B-4BD4-978E-8BCFFE1605D5}" type="datetime1">
              <a:rPr lang="en-US" smtClean="0"/>
              <a:t>6/16/2026</a:t>
            </a:fld>
            <a:endParaRPr lang="en-US" dirty="0"/>
          </a:p>
        </p:txBody>
      </p:sp>
      <p:sp>
        <p:nvSpPr>
          <p:cNvPr id="5" name="Slide Number Placeholder 4"/>
          <p:cNvSpPr>
            <a:spLocks noGrp="1"/>
          </p:cNvSpPr>
          <p:nvPr>
            <p:ph type="sldNum" sz="quarter" idx="5"/>
          </p:nvPr>
        </p:nvSpPr>
        <p:spPr/>
        <p:txBody>
          <a:bodyPr/>
          <a:lstStyle/>
          <a:p>
            <a:pPr>
              <a:defRPr/>
            </a:pPr>
            <a:fld id="{379CD8BF-5C81-4ED7-B5FE-64C86D98C5BF}" type="slidenum">
              <a:rPr lang="en-US" altLang="en-US" smtClean="0"/>
              <a:pPr>
                <a:defRPr/>
              </a:pPr>
              <a:t>5</a:t>
            </a:fld>
            <a:endParaRPr lang="en-US" altLang="en-US" dirty="0"/>
          </a:p>
        </p:txBody>
      </p:sp>
    </p:spTree>
    <p:extLst>
      <p:ext uri="{BB962C8B-B14F-4D97-AF65-F5344CB8AC3E}">
        <p14:creationId xmlns:p14="http://schemas.microsoft.com/office/powerpoint/2010/main" val="1411227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indent="0">
              <a:buNone/>
            </a:pPr>
            <a:r>
              <a:rPr lang="en-US" dirty="0"/>
              <a:t>The first nine months of the HWWT Training Year goes from June 1, 2025 – February 28, 2026.  </a:t>
            </a:r>
          </a:p>
          <a:p>
            <a:pPr marL="0" indent="0">
              <a:buNone/>
            </a:pPr>
            <a:endParaRPr lang="en-US" dirty="0"/>
          </a:p>
          <a:p>
            <a:pPr marL="0" indent="0">
              <a:buNone/>
            </a:pPr>
            <a:r>
              <a:rPr lang="en-US" dirty="0"/>
              <a:t>This year was a little different because not all award recipients received their awards by June 1.</a:t>
            </a:r>
          </a:p>
          <a:p>
            <a:pPr marL="0" indent="0">
              <a:buNone/>
            </a:pPr>
            <a:endParaRPr lang="en-US" dirty="0"/>
          </a:p>
          <a:p>
            <a:pPr marL="0" indent="0">
              <a:buNone/>
            </a:pPr>
            <a:r>
              <a:rPr lang="en-US" dirty="0"/>
              <a:t>4,117,492 workers trained from the beginning of the program through the first nine months of the 2026 HWWT training year (2/28/2026).</a:t>
            </a:r>
          </a:p>
          <a:p>
            <a:pPr marL="0" indent="0">
              <a:buNone/>
            </a:pPr>
            <a:endParaRPr lang="en-US" dirty="0"/>
          </a:p>
          <a:p>
            <a:pPr marL="0" indent="0">
              <a:buNone/>
            </a:pPr>
            <a:endParaRPr lang="en-US" dirty="0"/>
          </a:p>
          <a:p>
            <a:pPr marL="0" indent="0">
              <a:buNone/>
            </a:pPr>
            <a:r>
              <a:rPr lang="en-US" dirty="0"/>
              <a:t>Nunez Community College</a:t>
            </a:r>
          </a:p>
          <a:p>
            <a:pPr marL="0" indent="0">
              <a:buNone/>
            </a:pPr>
            <a:r>
              <a:rPr lang="en-US" dirty="0"/>
              <a:t>Chalmette, LA</a:t>
            </a:r>
          </a:p>
          <a:p>
            <a:pPr marL="0" indent="0">
              <a:buNone/>
            </a:pPr>
            <a:r>
              <a:rPr lang="en-US" dirty="0"/>
              <a:t>16-week program Prepares students for roles in refineries and chemical plants </a:t>
            </a:r>
          </a:p>
          <a:p>
            <a:pPr marL="0" indent="0">
              <a:buNone/>
            </a:pPr>
            <a:endParaRPr lang="en-US" dirty="0"/>
          </a:p>
        </p:txBody>
      </p:sp>
      <p:sp>
        <p:nvSpPr>
          <p:cNvPr id="4" name="Slide Number Placeholder 3"/>
          <p:cNvSpPr>
            <a:spLocks noGrp="1"/>
          </p:cNvSpPr>
          <p:nvPr>
            <p:ph type="sldNum" sz="quarter" idx="5"/>
          </p:nvPr>
        </p:nvSpPr>
        <p:spPr/>
        <p:txBody>
          <a:bodyPr/>
          <a:lstStyle/>
          <a:p>
            <a:fld id="{1F9CC14A-A805-A54D-BA01-C0871A7EBA10}" type="slidenum">
              <a:rPr lang="en-US" smtClean="0"/>
              <a:t>6</a:t>
            </a:fld>
            <a:endParaRPr lang="en-US"/>
          </a:p>
        </p:txBody>
      </p:sp>
    </p:spTree>
    <p:extLst>
      <p:ext uri="{BB962C8B-B14F-4D97-AF65-F5344CB8AC3E}">
        <p14:creationId xmlns:p14="http://schemas.microsoft.com/office/powerpoint/2010/main" val="3360644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indent="0">
              <a:buNone/>
            </a:pPr>
            <a:r>
              <a:rPr lang="en-US" dirty="0"/>
              <a:t>The Environmental Career Worker Training Program (ECWTP) provides opportunities for individuals from unemployed or under-employed communities to obtain careers in environmental cleanup, construction, hazardous waste removal, and emergency response. To date, more than 15,000 people have been trained by the program's partners, which include community colleges, historically Black colleges and universities, and apprenticeship programs, among others. From 1995 to 2024, the ECWTP has maintained an average job placement rate of 70%, and it has provided an economic boon to communities across the country.</a:t>
            </a:r>
          </a:p>
        </p:txBody>
      </p:sp>
      <p:sp>
        <p:nvSpPr>
          <p:cNvPr id="4" name="Slide Number Placeholder 3"/>
          <p:cNvSpPr>
            <a:spLocks noGrp="1"/>
          </p:cNvSpPr>
          <p:nvPr>
            <p:ph type="sldNum" sz="quarter" idx="5"/>
          </p:nvPr>
        </p:nvSpPr>
        <p:spPr/>
        <p:txBody>
          <a:bodyPr/>
          <a:lstStyle/>
          <a:p>
            <a:fld id="{1F9CC14A-A805-A54D-BA01-C0871A7EBA10}" type="slidenum">
              <a:rPr lang="en-US" smtClean="0"/>
              <a:t>7</a:t>
            </a:fld>
            <a:endParaRPr lang="en-US"/>
          </a:p>
        </p:txBody>
      </p:sp>
    </p:spTree>
    <p:extLst>
      <p:ext uri="{BB962C8B-B14F-4D97-AF65-F5344CB8AC3E}">
        <p14:creationId xmlns:p14="http://schemas.microsoft.com/office/powerpoint/2010/main" val="276807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kern="1200" dirty="0">
                <a:solidFill>
                  <a:schemeClr val="tx1"/>
                </a:solidFill>
                <a:effectLst/>
                <a:latin typeface="+mn-lt"/>
                <a:ea typeface="+mn-ea"/>
                <a:cs typeface="+mn-cs"/>
              </a:rPr>
              <a:t> The Atlantic Center for Occupational Health and Safety Training (Atlantic COHST) has a long history of effective training that meets the requirements of the Occupational Safety and Health Administration Hazardous Waste Operations and Emergency Response (HAZWOPER) standard, providing 5.2 million contact hours of hazardous materials knowledge and skills to more than 510,000 workers since 1987. </a:t>
            </a:r>
          </a:p>
          <a:p>
            <a:pPr marL="0" indent="0">
              <a:buNone/>
            </a:pPr>
            <a:endParaRPr lang="en-US" sz="1200" kern="1200" dirty="0">
              <a:solidFill>
                <a:schemeClr val="tx1"/>
              </a:solidFill>
              <a:effectLst/>
              <a:latin typeface="+mn-lt"/>
              <a:ea typeface="+mn-ea"/>
              <a:cs typeface="+mn-cs"/>
            </a:endParaRPr>
          </a:p>
          <a:p>
            <a:pPr marL="0" indent="0">
              <a:buNone/>
            </a:pPr>
            <a:r>
              <a:rPr lang="en-US" sz="1200" kern="1200" dirty="0">
                <a:solidFill>
                  <a:schemeClr val="tx1"/>
                </a:solidFill>
                <a:effectLst/>
                <a:latin typeface="+mn-lt"/>
                <a:ea typeface="+mn-ea"/>
                <a:cs typeface="+mn-cs"/>
              </a:rPr>
              <a:t>PI Riley, Grant number </a:t>
            </a:r>
            <a:r>
              <a:rPr lang="en-US" sz="1200" b="0" i="0" kern="1200" dirty="0">
                <a:solidFill>
                  <a:schemeClr val="tx1"/>
                </a:solidFill>
                <a:effectLst/>
                <a:latin typeface="Arial" charset="0"/>
                <a:ea typeface="MS PGothic" pitchFamily="34" charset="-128"/>
                <a:cs typeface="ＭＳ Ｐゴシック" pitchFamily="-112" charset="-128"/>
              </a:rPr>
              <a:t>U45 ES006179; https://www.niehs.nih.gov/careers/hazmat/awardees/njny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F9CC14A-A805-A54D-BA01-C0871A7EBA10}" type="slidenum">
              <a:rPr lang="en-US" smtClean="0"/>
              <a:t>8</a:t>
            </a:fld>
            <a:endParaRPr lang="en-US"/>
          </a:p>
        </p:txBody>
      </p:sp>
    </p:spTree>
    <p:extLst>
      <p:ext uri="{BB962C8B-B14F-4D97-AF65-F5344CB8AC3E}">
        <p14:creationId xmlns:p14="http://schemas.microsoft.com/office/powerpoint/2010/main" val="1025392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indent="0" defTabSz="932505">
              <a:buNone/>
              <a:defRPr/>
            </a:pPr>
            <a:endParaRPr lang="en-US" dirty="0">
              <a:latin typeface="Arial" panose="020B0604020202020204" pitchFamily="34" charset="0"/>
              <a:cs typeface="Arial" panose="020B0604020202020204" pitchFamily="34" charset="0"/>
            </a:endParaRPr>
          </a:p>
          <a:p>
            <a:r>
              <a:rPr lang="en-US" dirty="0"/>
              <a:t>The HAZMAT Disaster Preparedness Training Program (HDPTP) was established in 2005 in response to lessons learned from national disasters, including the Sept. 11 terrorist attacks. The program supports the development and delivery of disaster-specific training to prepare workers to respond to hurricanes, wildfires, and other natural disasters, as well as man-made disasters and chemical incidents.</a:t>
            </a:r>
          </a:p>
          <a:p>
            <a:r>
              <a:rPr lang="en-US" dirty="0"/>
              <a:t>About page: https://www.niehs.nih.gov/careers/hazmat/training_program_areas/hdpt</a:t>
            </a:r>
          </a:p>
        </p:txBody>
      </p:sp>
      <p:sp>
        <p:nvSpPr>
          <p:cNvPr id="4" name="Slide Number Placeholder 3"/>
          <p:cNvSpPr>
            <a:spLocks noGrp="1"/>
          </p:cNvSpPr>
          <p:nvPr>
            <p:ph type="sldNum" sz="quarter" idx="5"/>
          </p:nvPr>
        </p:nvSpPr>
        <p:spPr/>
        <p:txBody>
          <a:bodyPr/>
          <a:lstStyle/>
          <a:p>
            <a:fld id="{1F9CC14A-A805-A54D-BA01-C0871A7EBA10}" type="slidenum">
              <a:rPr lang="en-US" smtClean="0"/>
              <a:t>9</a:t>
            </a:fld>
            <a:endParaRPr lang="en-US"/>
          </a:p>
        </p:txBody>
      </p:sp>
    </p:spTree>
    <p:extLst>
      <p:ext uri="{BB962C8B-B14F-4D97-AF65-F5344CB8AC3E}">
        <p14:creationId xmlns:p14="http://schemas.microsoft.com/office/powerpoint/2010/main" val="13804592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1F6263E-C75F-441C-87E8-E50A97EC4366}"/>
              </a:ext>
              <a:ext uri="{C183D7F6-B498-43B3-948B-1728B52AA6E4}">
                <adec:decorative xmlns:adec="http://schemas.microsoft.com/office/drawing/2017/decorative" val="1"/>
              </a:ext>
            </a:extLst>
          </p:cNvPr>
          <p:cNvGrpSpPr/>
          <p:nvPr userDrawn="1"/>
        </p:nvGrpSpPr>
        <p:grpSpPr>
          <a:xfrm>
            <a:off x="0" y="0"/>
            <a:ext cx="12211050" cy="1096963"/>
            <a:chOff x="0" y="0"/>
            <a:chExt cx="12211050" cy="1096963"/>
          </a:xfrm>
        </p:grpSpPr>
        <p:pic>
          <p:nvPicPr>
            <p:cNvPr id="6" name="Picture 16">
              <a:extLst>
                <a:ext uri="{FF2B5EF4-FFF2-40B4-BE49-F238E27FC236}">
                  <a16:creationId xmlns:a16="http://schemas.microsoft.com/office/drawing/2014/main" id="{59B4A604-E43A-4965-913C-8DC7049DC88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54630"/>
            <a:stretch>
              <a:fillRect/>
            </a:stretch>
          </p:blipFill>
          <p:spPr bwMode="auto">
            <a:xfrm>
              <a:off x="0" y="0"/>
              <a:ext cx="4148138"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a:extLst>
                <a:ext uri="{FF2B5EF4-FFF2-40B4-BE49-F238E27FC236}">
                  <a16:creationId xmlns:a16="http://schemas.microsoft.com/office/drawing/2014/main" id="{CAC1111E-AF39-42F1-9302-3FBE76F8A311}"/>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10895" r="-2"/>
            <a:stretch>
              <a:fillRect/>
            </a:stretch>
          </p:blipFill>
          <p:spPr bwMode="auto">
            <a:xfrm>
              <a:off x="4064000" y="0"/>
              <a:ext cx="814705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5" name="Straight Connector 4">
            <a:extLst>
              <a:ext uri="{FF2B5EF4-FFF2-40B4-BE49-F238E27FC236}">
                <a16:creationId xmlns:a16="http://schemas.microsoft.com/office/drawing/2014/main" id="{57144A81-AE3C-411B-937C-ED84324D4CC3}"/>
              </a:ext>
              <a:ext uri="{C183D7F6-B498-43B3-948B-1728B52AA6E4}">
                <adec:decorative xmlns:adec="http://schemas.microsoft.com/office/drawing/2017/decorative" val="1"/>
              </a:ext>
            </a:extLst>
          </p:cNvPr>
          <p:cNvCxnSpPr/>
          <p:nvPr/>
        </p:nvCxnSpPr>
        <p:spPr>
          <a:xfrm>
            <a:off x="0" y="1152525"/>
            <a:ext cx="12192000" cy="0"/>
          </a:xfrm>
          <a:prstGeom prst="line">
            <a:avLst/>
          </a:prstGeom>
          <a:ln w="4762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8" name="Picture 21" descr="National Institute of Environmental Health Sciences">
            <a:extLst>
              <a:ext uri="{FF2B5EF4-FFF2-40B4-BE49-F238E27FC236}">
                <a16:creationId xmlns:a16="http://schemas.microsoft.com/office/drawing/2014/main" id="{E0CE7C4E-FE36-4E9D-9667-09E438BA566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4475" y="239713"/>
            <a:ext cx="589121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342900" y="1846264"/>
            <a:ext cx="11506200" cy="1470025"/>
          </a:xfrm>
          <a:noFill/>
          <a:ln w="9525">
            <a:noFill/>
            <a:miter lim="800000"/>
            <a:headEnd/>
            <a:tailEnd/>
          </a:ln>
        </p:spPr>
        <p:txBody>
          <a:bodyPr anchor="b"/>
          <a:lstStyle>
            <a:lvl1pPr algn="ctr">
              <a:defRPr lang="en-US" sz="4300">
                <a:latin typeface="Arial Narrow" pitchFamily="34" charset="0"/>
              </a:defRPr>
            </a:lvl1pPr>
          </a:lstStyle>
          <a:p>
            <a:pPr lvl="0"/>
            <a:r>
              <a:rPr lang="en-US"/>
              <a:t>Click to edit Master title style</a:t>
            </a:r>
            <a:endParaRPr lang="en-US" dirty="0"/>
          </a:p>
        </p:txBody>
      </p:sp>
      <p:sp>
        <p:nvSpPr>
          <p:cNvPr id="3075" name="Rectangle 3"/>
          <p:cNvSpPr>
            <a:spLocks noGrp="1" noChangeArrowheads="1"/>
          </p:cNvSpPr>
          <p:nvPr>
            <p:ph type="subTitle" idx="1"/>
          </p:nvPr>
        </p:nvSpPr>
        <p:spPr>
          <a:xfrm>
            <a:off x="353496" y="3500438"/>
            <a:ext cx="11485008" cy="1752600"/>
          </a:xfrm>
          <a:noFill/>
          <a:ln w="9525">
            <a:noFill/>
            <a:miter lim="800000"/>
            <a:headEnd/>
            <a:tailEnd/>
          </a:ln>
        </p:spPr>
        <p:txBody>
          <a:bodyPr/>
          <a:lstStyle>
            <a:lvl1pPr marL="0" indent="0" algn="ctr">
              <a:buNone/>
              <a:defRPr lang="en-US" sz="2600" b="1" dirty="0">
                <a:latin typeface="Arial" pitchFamily="34" charset="0"/>
                <a:ea typeface="ＭＳ Ｐゴシック" charset="-128"/>
              </a:defRPr>
            </a:lvl1pPr>
          </a:lstStyle>
          <a:p>
            <a:pPr lvl="0"/>
            <a:r>
              <a:rPr lang="en-US"/>
              <a:t>Click to edit Master subtitle style</a:t>
            </a:r>
            <a:endParaRPr lang="en-US" dirty="0"/>
          </a:p>
        </p:txBody>
      </p:sp>
      <p:sp>
        <p:nvSpPr>
          <p:cNvPr id="4" name="TextBox 11">
            <a:extLst>
              <a:ext uri="{FF2B5EF4-FFF2-40B4-BE49-F238E27FC236}">
                <a16:creationId xmlns:a16="http://schemas.microsoft.com/office/drawing/2014/main" id="{3BB959B7-2A7F-4DB6-ACB2-321A9A8188DF}"/>
              </a:ext>
            </a:extLst>
          </p:cNvPr>
          <p:cNvSpPr txBox="1">
            <a:spLocks noChangeArrowheads="1"/>
          </p:cNvSpPr>
          <p:nvPr/>
        </p:nvSpPr>
        <p:spPr bwMode="auto">
          <a:xfrm>
            <a:off x="2478088" y="6459538"/>
            <a:ext cx="7235825"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37160" bIns="91440" anchor="b">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lnSpc>
                <a:spcPct val="90000"/>
              </a:lnSpc>
              <a:defRPr/>
            </a:pPr>
            <a:r>
              <a:rPr lang="en-US" sz="1100" dirty="0">
                <a:cs typeface="Arial" charset="0"/>
              </a:rPr>
              <a:t> National Institutes of Health • U.S. Department of Health and Human Services</a:t>
            </a:r>
          </a:p>
        </p:txBody>
      </p:sp>
    </p:spTree>
    <p:extLst>
      <p:ext uri="{BB962C8B-B14F-4D97-AF65-F5344CB8AC3E}">
        <p14:creationId xmlns:p14="http://schemas.microsoft.com/office/powerpoint/2010/main" val="3718628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No NIH-HH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3177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87506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reserve="1">
  <p:cSld name="1_Title Only No NIH-HH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76897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5413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049338"/>
            <a:ext cx="5283200" cy="48815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0" y="1049338"/>
            <a:ext cx="5283200" cy="48815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2790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32745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No NIH-HH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943391A-D6B4-4443-A1F9-2D84D2022D82}"/>
              </a:ext>
            </a:extLst>
          </p:cNvPr>
          <p:cNvSpPr/>
          <p:nvPr/>
        </p:nvSpPr>
        <p:spPr>
          <a:xfrm>
            <a:off x="8520113" y="6324600"/>
            <a:ext cx="3671887"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12169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9134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No NIH-HH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9035F9-6EBB-46AD-B32C-1A11C4C2F290}"/>
              </a:ext>
            </a:extLst>
          </p:cNvPr>
          <p:cNvSpPr/>
          <p:nvPr/>
        </p:nvSpPr>
        <p:spPr>
          <a:xfrm>
            <a:off x="8520113" y="6324600"/>
            <a:ext cx="3671887"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87573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80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747838"/>
            <a:ext cx="5080000" cy="48815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2400" y="1747838"/>
            <a:ext cx="5080000" cy="48815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6728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BA9A005-94B4-47D0-8EA9-EA0DB64C2ACA}"/>
              </a:ext>
              <a:ext uri="{C183D7F6-B498-43B3-948B-1728B52AA6E4}">
                <adec:decorative xmlns:adec="http://schemas.microsoft.com/office/drawing/2017/decorative" val="1"/>
              </a:ext>
            </a:extLst>
          </p:cNvPr>
          <p:cNvGrpSpPr/>
          <p:nvPr userDrawn="1"/>
        </p:nvGrpSpPr>
        <p:grpSpPr>
          <a:xfrm>
            <a:off x="0" y="0"/>
            <a:ext cx="12211050" cy="1096963"/>
            <a:chOff x="0" y="0"/>
            <a:chExt cx="12211050" cy="1096963"/>
          </a:xfrm>
        </p:grpSpPr>
        <p:pic>
          <p:nvPicPr>
            <p:cNvPr id="6" name="Picture 16">
              <a:extLst>
                <a:ext uri="{FF2B5EF4-FFF2-40B4-BE49-F238E27FC236}">
                  <a16:creationId xmlns:a16="http://schemas.microsoft.com/office/drawing/2014/main" id="{786F83C7-D1E2-4992-961B-22BB4DF65A1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54630"/>
            <a:stretch>
              <a:fillRect/>
            </a:stretch>
          </p:blipFill>
          <p:spPr bwMode="auto">
            <a:xfrm>
              <a:off x="0" y="0"/>
              <a:ext cx="4148138"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a:extLst>
                <a:ext uri="{FF2B5EF4-FFF2-40B4-BE49-F238E27FC236}">
                  <a16:creationId xmlns:a16="http://schemas.microsoft.com/office/drawing/2014/main" id="{09906F2E-A81B-4F54-BEB3-2EB9CC1A17CA}"/>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10895" r="-2"/>
            <a:stretch>
              <a:fillRect/>
            </a:stretch>
          </p:blipFill>
          <p:spPr bwMode="auto">
            <a:xfrm>
              <a:off x="4064000" y="0"/>
              <a:ext cx="814705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5" name="Straight Connector 4">
            <a:extLst>
              <a:ext uri="{FF2B5EF4-FFF2-40B4-BE49-F238E27FC236}">
                <a16:creationId xmlns:a16="http://schemas.microsoft.com/office/drawing/2014/main" id="{E999E4D5-B44D-4747-B036-25A4C58A3DA3}"/>
              </a:ext>
              <a:ext uri="{C183D7F6-B498-43B3-948B-1728B52AA6E4}">
                <adec:decorative xmlns:adec="http://schemas.microsoft.com/office/drawing/2017/decorative" val="1"/>
              </a:ext>
            </a:extLst>
          </p:cNvPr>
          <p:cNvCxnSpPr/>
          <p:nvPr/>
        </p:nvCxnSpPr>
        <p:spPr>
          <a:xfrm>
            <a:off x="0" y="1152525"/>
            <a:ext cx="12192000" cy="0"/>
          </a:xfrm>
          <a:prstGeom prst="line">
            <a:avLst/>
          </a:prstGeom>
          <a:ln w="4762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8" name="Picture 21" descr="National Institute of Environmental Health Sciences">
            <a:extLst>
              <a:ext uri="{FF2B5EF4-FFF2-40B4-BE49-F238E27FC236}">
                <a16:creationId xmlns:a16="http://schemas.microsoft.com/office/drawing/2014/main" id="{039AEBBE-5DF6-4DD9-95BC-E57016C904C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4475" y="239713"/>
            <a:ext cx="589121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90566" y="1264722"/>
            <a:ext cx="11210869" cy="1470025"/>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a:defRPr lang="en-US" sz="4300">
                <a:latin typeface="Arial Narrow" pitchFamily="34" charset="0"/>
              </a:defRPr>
            </a:lvl1pPr>
          </a:lstStyle>
          <a:p>
            <a:pPr lvl="0"/>
            <a:r>
              <a:rPr lang="en-US" dirty="0"/>
              <a:t>Click to edit Master title style</a:t>
            </a:r>
          </a:p>
        </p:txBody>
      </p:sp>
      <p:sp>
        <p:nvSpPr>
          <p:cNvPr id="3" name="Subtitle 2"/>
          <p:cNvSpPr>
            <a:spLocks noGrp="1"/>
          </p:cNvSpPr>
          <p:nvPr>
            <p:ph type="subTitle" idx="1"/>
          </p:nvPr>
        </p:nvSpPr>
        <p:spPr>
          <a:xfrm>
            <a:off x="497780" y="2831123"/>
            <a:ext cx="11196440" cy="1752600"/>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a:buNone/>
              <a:defRPr lang="en-US" sz="2600" b="1" dirty="0">
                <a:latin typeface="Arial" pitchFamily="34" charset="0"/>
                <a:ea typeface="ＭＳ Ｐゴシック" charset="-128"/>
              </a:defRPr>
            </a:lvl1pPr>
          </a:lstStyle>
          <a:p>
            <a:pPr lvl="0"/>
            <a:r>
              <a:rPr lang="en-US" dirty="0"/>
              <a:t>Click to edit Master subtitle style</a:t>
            </a:r>
          </a:p>
        </p:txBody>
      </p:sp>
      <p:sp>
        <p:nvSpPr>
          <p:cNvPr id="4" name="TextBox 3">
            <a:extLst>
              <a:ext uri="{FF2B5EF4-FFF2-40B4-BE49-F238E27FC236}">
                <a16:creationId xmlns:a16="http://schemas.microsoft.com/office/drawing/2014/main" id="{64E35C37-E334-4827-A98A-A8B6B706D315}"/>
              </a:ext>
            </a:extLst>
          </p:cNvPr>
          <p:cNvSpPr txBox="1">
            <a:spLocks noChangeArrowheads="1"/>
          </p:cNvSpPr>
          <p:nvPr/>
        </p:nvSpPr>
        <p:spPr bwMode="auto">
          <a:xfrm>
            <a:off x="2478088" y="6459538"/>
            <a:ext cx="7235825"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37160" bIns="91440" anchor="b">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lnSpc>
                <a:spcPct val="90000"/>
              </a:lnSpc>
              <a:defRPr/>
            </a:pPr>
            <a:r>
              <a:rPr lang="en-US" sz="1100">
                <a:cs typeface="Arial" charset="0"/>
              </a:rPr>
              <a:t> National Institutes of Health • U.S. Department of Health and Human Services</a:t>
            </a:r>
          </a:p>
        </p:txBody>
      </p:sp>
    </p:spTree>
    <p:extLst>
      <p:ext uri="{BB962C8B-B14F-4D97-AF65-F5344CB8AC3E}">
        <p14:creationId xmlns:p14="http://schemas.microsoft.com/office/powerpoint/2010/main" val="562827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490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A017843-DD8A-4B91-A47B-DABEB91C344C}"/>
              </a:ext>
              <a:ext uri="{C183D7F6-B498-43B3-948B-1728B52AA6E4}">
                <adec:decorative xmlns:adec="http://schemas.microsoft.com/office/drawing/2017/decorative" val="1"/>
              </a:ext>
            </a:extLst>
          </p:cNvPr>
          <p:cNvGrpSpPr/>
          <p:nvPr userDrawn="1"/>
        </p:nvGrpSpPr>
        <p:grpSpPr>
          <a:xfrm>
            <a:off x="0" y="0"/>
            <a:ext cx="12192000" cy="714375"/>
            <a:chOff x="0" y="0"/>
            <a:chExt cx="12192000" cy="714375"/>
          </a:xfrm>
        </p:grpSpPr>
        <p:pic>
          <p:nvPicPr>
            <p:cNvPr id="1031" name="Picture 11">
              <a:extLst>
                <a:ext uri="{FF2B5EF4-FFF2-40B4-BE49-F238E27FC236}">
                  <a16:creationId xmlns:a16="http://schemas.microsoft.com/office/drawing/2014/main" id="{A9E20BC5-40EF-48BB-BD20-86A5436BDBC6}"/>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r="60185"/>
            <a:stretch>
              <a:fillRect/>
            </a:stretch>
          </p:blipFill>
          <p:spPr bwMode="auto">
            <a:xfrm>
              <a:off x="0" y="0"/>
              <a:ext cx="3640138"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11">
              <a:extLst>
                <a:ext uri="{FF2B5EF4-FFF2-40B4-BE49-F238E27FC236}">
                  <a16:creationId xmlns:a16="http://schemas.microsoft.com/office/drawing/2014/main" id="{B877BE1B-9E9E-4238-8894-C79A81D13A5B}"/>
                </a:ext>
                <a:ext uri="{C183D7F6-B498-43B3-948B-1728B52AA6E4}">
                  <adec:decorative xmlns:adec="http://schemas.microsoft.com/office/drawing/2017/decorative" val="1"/>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048000" y="0"/>
              <a:ext cx="9144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32" name="Picture 21" descr="National Institute of Environmental Health Sciences">
            <a:extLst>
              <a:ext uri="{FF2B5EF4-FFF2-40B4-BE49-F238E27FC236}">
                <a16:creationId xmlns:a16="http://schemas.microsoft.com/office/drawing/2014/main" id="{EF9D74CA-A951-4CBE-BA9C-64C3A37500C0}"/>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41288" y="123825"/>
            <a:ext cx="445293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5065EB9A-E023-49F0-964B-4622AEDF034A}"/>
              </a:ext>
              <a:ext uri="{C183D7F6-B498-43B3-948B-1728B52AA6E4}">
                <adec:decorative xmlns:adec="http://schemas.microsoft.com/office/drawing/2017/decorative" val="1"/>
              </a:ext>
            </a:extLst>
          </p:cNvPr>
          <p:cNvCxnSpPr/>
          <p:nvPr/>
        </p:nvCxnSpPr>
        <p:spPr>
          <a:xfrm>
            <a:off x="0" y="768350"/>
            <a:ext cx="12192000" cy="0"/>
          </a:xfrm>
          <a:prstGeom prst="line">
            <a:avLst/>
          </a:prstGeom>
          <a:ln w="476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027" name="Rectangle 2">
            <a:extLst>
              <a:ext uri="{FF2B5EF4-FFF2-40B4-BE49-F238E27FC236}">
                <a16:creationId xmlns:a16="http://schemas.microsoft.com/office/drawing/2014/main" id="{85E53D3A-3150-4C17-8AA2-DD0BB657EFCB}"/>
              </a:ext>
            </a:extLst>
          </p:cNvPr>
          <p:cNvSpPr>
            <a:spLocks noGrp="1" noChangeArrowheads="1"/>
          </p:cNvSpPr>
          <p:nvPr>
            <p:ph type="title"/>
          </p:nvPr>
        </p:nvSpPr>
        <p:spPr bwMode="auto">
          <a:xfrm>
            <a:off x="398463" y="990600"/>
            <a:ext cx="113950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B784EEF2-8847-4E85-BBDD-9AEFCC453805}"/>
              </a:ext>
            </a:extLst>
          </p:cNvPr>
          <p:cNvSpPr>
            <a:spLocks noGrp="1" noChangeArrowheads="1"/>
          </p:cNvSpPr>
          <p:nvPr>
            <p:ph type="body" idx="1"/>
          </p:nvPr>
        </p:nvSpPr>
        <p:spPr bwMode="auto">
          <a:xfrm>
            <a:off x="779463" y="1747838"/>
            <a:ext cx="10802937" cy="472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 name="TextBox 8">
            <a:extLst>
              <a:ext uri="{FF2B5EF4-FFF2-40B4-BE49-F238E27FC236}">
                <a16:creationId xmlns:a16="http://schemas.microsoft.com/office/drawing/2014/main" id="{55E26F79-F191-48CD-8A37-177FD79FADAB}"/>
              </a:ext>
            </a:extLst>
          </p:cNvPr>
          <p:cNvSpPr txBox="1"/>
          <p:nvPr/>
        </p:nvSpPr>
        <p:spPr>
          <a:xfrm>
            <a:off x="9377363" y="6456363"/>
            <a:ext cx="2814637" cy="401637"/>
          </a:xfrm>
          <a:prstGeom prst="rect">
            <a:avLst/>
          </a:prstGeom>
          <a:noFill/>
        </p:spPr>
        <p:txBody>
          <a:bodyPr wrap="none" rIns="137160" bIns="91440" anchor="b">
            <a:spAutoFit/>
          </a:bodyPr>
          <a:lstStyle/>
          <a:p>
            <a:pPr algn="r" eaLnBrk="1" hangingPunct="1">
              <a:lnSpc>
                <a:spcPct val="90000"/>
              </a:lnSpc>
              <a:defRPr/>
            </a:pPr>
            <a:r>
              <a:rPr lang="en-US" sz="950" dirty="0">
                <a:solidFill>
                  <a:schemeClr val="tx1">
                    <a:lumMod val="65000"/>
                    <a:lumOff val="35000"/>
                  </a:schemeClr>
                </a:solidFill>
                <a:latin typeface="Arial" charset="0"/>
              </a:rPr>
              <a:t>National Institutes of Health</a:t>
            </a:r>
          </a:p>
          <a:p>
            <a:pPr algn="r" eaLnBrk="1" hangingPunct="1">
              <a:lnSpc>
                <a:spcPct val="90000"/>
              </a:lnSpc>
              <a:defRPr/>
            </a:pPr>
            <a:r>
              <a:rPr lang="en-US" sz="950" dirty="0">
                <a:solidFill>
                  <a:schemeClr val="tx1">
                    <a:lumMod val="65000"/>
                    <a:lumOff val="35000"/>
                  </a:schemeClr>
                </a:solidFill>
                <a:latin typeface="Arial" charset="0"/>
              </a:rPr>
              <a:t>U.S. Department of Health and Human Services</a:t>
            </a:r>
          </a:p>
        </p:txBody>
      </p:sp>
    </p:spTree>
  </p:cSld>
  <p:clrMap bg1="lt1" tx1="dk1" bg2="lt2" tx2="dk2" accent1="accent1" accent2="accent2" accent3="accent3" accent4="accent4" accent5="accent5" accent6="accent6" hlink="hlink" folHlink="folHlink"/>
  <p:sldLayoutIdLst>
    <p:sldLayoutId id="2147484475" r:id="rId1"/>
    <p:sldLayoutId id="2147484467" r:id="rId2"/>
    <p:sldLayoutId id="2147484476" r:id="rId3"/>
    <p:sldLayoutId id="2147484468" r:id="rId4"/>
    <p:sldLayoutId id="2147484477" r:id="rId5"/>
    <p:sldLayoutId id="2147484469" r:id="rId6"/>
    <p:sldLayoutId id="2147484470" r:id="rId7"/>
  </p:sldLayoutIdLst>
  <p:txStyles>
    <p:titleStyle>
      <a:lvl1pPr algn="l" rtl="0" fontAlgn="base">
        <a:spcBef>
          <a:spcPct val="0"/>
        </a:spcBef>
        <a:spcAft>
          <a:spcPct val="0"/>
        </a:spcAft>
        <a:defRPr sz="2600" b="1">
          <a:solidFill>
            <a:schemeClr val="tx2"/>
          </a:solidFill>
          <a:latin typeface="+mj-lt"/>
          <a:ea typeface="MS PGothic" pitchFamily="34" charset="-128"/>
          <a:cs typeface="ＭＳ Ｐゴシック" pitchFamily="-112" charset="-128"/>
        </a:defRPr>
      </a:lvl1pPr>
      <a:lvl2pPr algn="l" rtl="0" fontAlgn="base">
        <a:spcBef>
          <a:spcPct val="0"/>
        </a:spcBef>
        <a:spcAft>
          <a:spcPct val="0"/>
        </a:spcAft>
        <a:defRPr sz="2600" b="1">
          <a:solidFill>
            <a:schemeClr val="tx2"/>
          </a:solidFill>
          <a:latin typeface="Arial" charset="0"/>
          <a:ea typeface="MS PGothic" pitchFamily="34" charset="-128"/>
          <a:cs typeface="ＭＳ Ｐゴシック" pitchFamily="-112" charset="-128"/>
        </a:defRPr>
      </a:lvl2pPr>
      <a:lvl3pPr algn="l" rtl="0" fontAlgn="base">
        <a:spcBef>
          <a:spcPct val="0"/>
        </a:spcBef>
        <a:spcAft>
          <a:spcPct val="0"/>
        </a:spcAft>
        <a:defRPr sz="2600" b="1">
          <a:solidFill>
            <a:schemeClr val="tx2"/>
          </a:solidFill>
          <a:latin typeface="Arial" charset="0"/>
          <a:ea typeface="MS PGothic" pitchFamily="34" charset="-128"/>
          <a:cs typeface="ＭＳ Ｐゴシック" pitchFamily="-112" charset="-128"/>
        </a:defRPr>
      </a:lvl3pPr>
      <a:lvl4pPr algn="l" rtl="0" fontAlgn="base">
        <a:spcBef>
          <a:spcPct val="0"/>
        </a:spcBef>
        <a:spcAft>
          <a:spcPct val="0"/>
        </a:spcAft>
        <a:defRPr sz="2600" b="1">
          <a:solidFill>
            <a:schemeClr val="tx2"/>
          </a:solidFill>
          <a:latin typeface="Arial" charset="0"/>
          <a:ea typeface="MS PGothic" pitchFamily="34" charset="-128"/>
          <a:cs typeface="ＭＳ Ｐゴシック" pitchFamily="-112" charset="-128"/>
        </a:defRPr>
      </a:lvl4pPr>
      <a:lvl5pPr algn="l" rtl="0" fontAlgn="base">
        <a:spcBef>
          <a:spcPct val="0"/>
        </a:spcBef>
        <a:spcAft>
          <a:spcPct val="0"/>
        </a:spcAft>
        <a:defRPr sz="2600" b="1">
          <a:solidFill>
            <a:schemeClr val="tx2"/>
          </a:solidFill>
          <a:latin typeface="Arial" charset="0"/>
          <a:ea typeface="MS PGothic" pitchFamily="34" charset="-128"/>
          <a:cs typeface="ＭＳ Ｐゴシック" pitchFamily="-112" charset="-128"/>
        </a:defRPr>
      </a:lvl5pPr>
      <a:lvl6pPr marL="457200" algn="l" rtl="0" eaLnBrk="1" fontAlgn="base" hangingPunct="1">
        <a:spcBef>
          <a:spcPct val="0"/>
        </a:spcBef>
        <a:spcAft>
          <a:spcPct val="0"/>
        </a:spcAft>
        <a:defRPr sz="2600" b="1">
          <a:solidFill>
            <a:schemeClr val="tx2"/>
          </a:solidFill>
          <a:latin typeface="Arial" charset="0"/>
        </a:defRPr>
      </a:lvl6pPr>
      <a:lvl7pPr marL="914400" algn="l" rtl="0" eaLnBrk="1" fontAlgn="base" hangingPunct="1">
        <a:spcBef>
          <a:spcPct val="0"/>
        </a:spcBef>
        <a:spcAft>
          <a:spcPct val="0"/>
        </a:spcAft>
        <a:defRPr sz="2600" b="1">
          <a:solidFill>
            <a:schemeClr val="tx2"/>
          </a:solidFill>
          <a:latin typeface="Arial" charset="0"/>
        </a:defRPr>
      </a:lvl7pPr>
      <a:lvl8pPr marL="1371600" algn="l" rtl="0" eaLnBrk="1" fontAlgn="base" hangingPunct="1">
        <a:spcBef>
          <a:spcPct val="0"/>
        </a:spcBef>
        <a:spcAft>
          <a:spcPct val="0"/>
        </a:spcAft>
        <a:defRPr sz="2600" b="1">
          <a:solidFill>
            <a:schemeClr val="tx2"/>
          </a:solidFill>
          <a:latin typeface="Arial" charset="0"/>
        </a:defRPr>
      </a:lvl8pPr>
      <a:lvl9pPr marL="1828800" algn="l" rtl="0" eaLnBrk="1" fontAlgn="base" hangingPunct="1">
        <a:spcBef>
          <a:spcPct val="0"/>
        </a:spcBef>
        <a:spcAft>
          <a:spcPct val="0"/>
        </a:spcAft>
        <a:defRPr sz="2600" b="1">
          <a:solidFill>
            <a:schemeClr val="tx2"/>
          </a:solidFill>
          <a:latin typeface="Arial" charset="0"/>
        </a:defRPr>
      </a:lvl9pPr>
    </p:titleStyle>
    <p:bodyStyle>
      <a:lvl1pPr marL="225425" indent="-225425" algn="l" rtl="0" fontAlgn="base">
        <a:lnSpc>
          <a:spcPct val="95000"/>
        </a:lnSpc>
        <a:spcBef>
          <a:spcPct val="70000"/>
        </a:spcBef>
        <a:spcAft>
          <a:spcPct val="0"/>
        </a:spcAft>
        <a:buClr>
          <a:schemeClr val="tx2"/>
        </a:buClr>
        <a:buChar char="•"/>
        <a:defRPr lang="en-US" sz="2300">
          <a:solidFill>
            <a:schemeClr val="tx1"/>
          </a:solidFill>
          <a:latin typeface="+mn-lt"/>
          <a:ea typeface="MS PGothic" pitchFamily="34" charset="-128"/>
          <a:cs typeface="ＭＳ Ｐゴシック" pitchFamily="-112" charset="-128"/>
        </a:defRPr>
      </a:lvl1pPr>
      <a:lvl2pPr marL="576263" indent="-236538" algn="l" rtl="0" fontAlgn="base">
        <a:lnSpc>
          <a:spcPct val="95000"/>
        </a:lnSpc>
        <a:spcBef>
          <a:spcPct val="70000"/>
        </a:spcBef>
        <a:spcAft>
          <a:spcPct val="0"/>
        </a:spcAft>
        <a:buClr>
          <a:schemeClr val="tx2"/>
        </a:buClr>
        <a:buChar char="–"/>
        <a:defRPr lang="en-US" sz="2100">
          <a:solidFill>
            <a:schemeClr val="tx1"/>
          </a:solidFill>
          <a:latin typeface="+mn-lt"/>
          <a:ea typeface="MS PGothic" pitchFamily="34" charset="-128"/>
        </a:defRPr>
      </a:lvl2pPr>
      <a:lvl3pPr marL="857250" indent="-166688" algn="l" rtl="0" fontAlgn="base">
        <a:lnSpc>
          <a:spcPct val="95000"/>
        </a:lnSpc>
        <a:spcBef>
          <a:spcPct val="70000"/>
        </a:spcBef>
        <a:spcAft>
          <a:spcPct val="0"/>
        </a:spcAft>
        <a:buClr>
          <a:schemeClr val="tx2"/>
        </a:buClr>
        <a:buChar char="•"/>
        <a:defRPr lang="en-US" sz="1900">
          <a:solidFill>
            <a:schemeClr val="tx1"/>
          </a:solidFill>
          <a:latin typeface="+mn-lt"/>
          <a:ea typeface="MS PGothic" pitchFamily="34" charset="-128"/>
        </a:defRPr>
      </a:lvl3pPr>
      <a:lvl4pPr marL="1139825" indent="-168275" algn="l" rtl="0" fontAlgn="base">
        <a:lnSpc>
          <a:spcPct val="95000"/>
        </a:lnSpc>
        <a:spcBef>
          <a:spcPct val="70000"/>
        </a:spcBef>
        <a:spcAft>
          <a:spcPct val="0"/>
        </a:spcAft>
        <a:buClr>
          <a:schemeClr val="tx2"/>
        </a:buClr>
        <a:buChar char="–"/>
        <a:defRPr lang="en-US" sz="1900">
          <a:solidFill>
            <a:schemeClr val="tx1"/>
          </a:solidFill>
          <a:latin typeface="+mn-lt"/>
          <a:ea typeface="MS PGothic" pitchFamily="34" charset="-128"/>
        </a:defRPr>
      </a:lvl4pPr>
      <a:lvl5pPr marL="1433513" indent="-179388" algn="l" rtl="0" fontAlgn="base">
        <a:lnSpc>
          <a:spcPct val="95000"/>
        </a:lnSpc>
        <a:spcBef>
          <a:spcPct val="70000"/>
        </a:spcBef>
        <a:spcAft>
          <a:spcPct val="0"/>
        </a:spcAft>
        <a:buClr>
          <a:schemeClr val="tx2"/>
        </a:buClr>
        <a:buChar char="•"/>
        <a:defRPr lang="en-US" sz="1900">
          <a:solidFill>
            <a:schemeClr val="tx1"/>
          </a:solidFill>
          <a:latin typeface="+mn-lt"/>
          <a:ea typeface="MS PGothic" pitchFamily="34" charset="-128"/>
        </a:defRPr>
      </a:lvl5pPr>
      <a:lvl6pPr marL="1890713" indent="-179388" algn="l" rtl="0" eaLnBrk="1" fontAlgn="base" hangingPunct="1">
        <a:lnSpc>
          <a:spcPct val="95000"/>
        </a:lnSpc>
        <a:spcBef>
          <a:spcPct val="70000"/>
        </a:spcBef>
        <a:spcAft>
          <a:spcPct val="0"/>
        </a:spcAft>
        <a:buClr>
          <a:schemeClr val="tx2"/>
        </a:buClr>
        <a:buChar char="•"/>
        <a:defRPr sz="1900">
          <a:solidFill>
            <a:schemeClr val="tx1"/>
          </a:solidFill>
          <a:latin typeface="+mn-lt"/>
        </a:defRPr>
      </a:lvl6pPr>
      <a:lvl7pPr marL="2347913" indent="-179388" algn="l" rtl="0" eaLnBrk="1" fontAlgn="base" hangingPunct="1">
        <a:lnSpc>
          <a:spcPct val="95000"/>
        </a:lnSpc>
        <a:spcBef>
          <a:spcPct val="70000"/>
        </a:spcBef>
        <a:spcAft>
          <a:spcPct val="0"/>
        </a:spcAft>
        <a:buClr>
          <a:schemeClr val="tx2"/>
        </a:buClr>
        <a:buChar char="•"/>
        <a:defRPr sz="1900">
          <a:solidFill>
            <a:schemeClr val="tx1"/>
          </a:solidFill>
          <a:latin typeface="+mn-lt"/>
        </a:defRPr>
      </a:lvl7pPr>
      <a:lvl8pPr marL="2805113" indent="-179388" algn="l" rtl="0" eaLnBrk="1" fontAlgn="base" hangingPunct="1">
        <a:lnSpc>
          <a:spcPct val="95000"/>
        </a:lnSpc>
        <a:spcBef>
          <a:spcPct val="70000"/>
        </a:spcBef>
        <a:spcAft>
          <a:spcPct val="0"/>
        </a:spcAft>
        <a:buClr>
          <a:schemeClr val="tx2"/>
        </a:buClr>
        <a:buChar char="•"/>
        <a:defRPr sz="1900">
          <a:solidFill>
            <a:schemeClr val="tx1"/>
          </a:solidFill>
          <a:latin typeface="+mn-lt"/>
        </a:defRPr>
      </a:lvl8pPr>
      <a:lvl9pPr marL="3262313" indent="-179388" algn="l" rtl="0" eaLnBrk="1" fontAlgn="base" hangingPunct="1">
        <a:lnSpc>
          <a:spcPct val="95000"/>
        </a:lnSpc>
        <a:spcBef>
          <a:spcPct val="70000"/>
        </a:spcBef>
        <a:spcAft>
          <a:spcPct val="0"/>
        </a:spcAft>
        <a:buClr>
          <a:schemeClr val="tx2"/>
        </a:buClr>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F29D911-CEBF-410A-B3C5-40A68E2F1462}"/>
              </a:ext>
            </a:extLst>
          </p:cNvPr>
          <p:cNvSpPr>
            <a:spLocks noGrp="1" noChangeArrowheads="1"/>
          </p:cNvSpPr>
          <p:nvPr>
            <p:ph type="title"/>
          </p:nvPr>
        </p:nvSpPr>
        <p:spPr bwMode="auto">
          <a:xfrm>
            <a:off x="355600" y="317500"/>
            <a:ext cx="114982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276CB8C6-116B-4FA8-AE67-25D2244179EE}"/>
              </a:ext>
            </a:extLst>
          </p:cNvPr>
          <p:cNvSpPr>
            <a:spLocks noGrp="1" noChangeArrowheads="1"/>
          </p:cNvSpPr>
          <p:nvPr>
            <p:ph type="body" idx="1"/>
          </p:nvPr>
        </p:nvSpPr>
        <p:spPr bwMode="auto">
          <a:xfrm>
            <a:off x="812800" y="1049338"/>
            <a:ext cx="11041063" cy="531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TextBox 4">
            <a:extLst>
              <a:ext uri="{FF2B5EF4-FFF2-40B4-BE49-F238E27FC236}">
                <a16:creationId xmlns:a16="http://schemas.microsoft.com/office/drawing/2014/main" id="{A4904172-9C6A-4489-A4E7-36E752959A72}"/>
              </a:ext>
            </a:extLst>
          </p:cNvPr>
          <p:cNvSpPr txBox="1"/>
          <p:nvPr/>
        </p:nvSpPr>
        <p:spPr>
          <a:xfrm>
            <a:off x="9377363" y="6456363"/>
            <a:ext cx="2814637" cy="401637"/>
          </a:xfrm>
          <a:prstGeom prst="rect">
            <a:avLst/>
          </a:prstGeom>
          <a:noFill/>
        </p:spPr>
        <p:txBody>
          <a:bodyPr wrap="none" rIns="137160" bIns="91440" anchor="b">
            <a:spAutoFit/>
          </a:bodyPr>
          <a:lstStyle/>
          <a:p>
            <a:pPr algn="r" eaLnBrk="1" hangingPunct="1">
              <a:lnSpc>
                <a:spcPct val="90000"/>
              </a:lnSpc>
              <a:defRPr/>
            </a:pPr>
            <a:r>
              <a:rPr lang="en-US" sz="950" dirty="0">
                <a:solidFill>
                  <a:schemeClr val="tx1">
                    <a:lumMod val="65000"/>
                    <a:lumOff val="35000"/>
                  </a:schemeClr>
                </a:solidFill>
                <a:latin typeface="Arial" charset="0"/>
              </a:rPr>
              <a:t>National Institutes of Health</a:t>
            </a:r>
          </a:p>
          <a:p>
            <a:pPr algn="r" eaLnBrk="1" hangingPunct="1">
              <a:lnSpc>
                <a:spcPct val="90000"/>
              </a:lnSpc>
              <a:defRPr/>
            </a:pPr>
            <a:r>
              <a:rPr lang="en-US" sz="950" dirty="0">
                <a:solidFill>
                  <a:schemeClr val="tx1">
                    <a:lumMod val="65000"/>
                    <a:lumOff val="35000"/>
                  </a:schemeClr>
                </a:solidFill>
                <a:latin typeface="Arial" charset="0"/>
              </a:rPr>
              <a:t>U.S. Department of Health and Human Services</a:t>
            </a:r>
          </a:p>
        </p:txBody>
      </p:sp>
    </p:spTree>
  </p:cSld>
  <p:clrMap bg1="lt1" tx1="dk1" bg2="lt2" tx2="dk2" accent1="accent1" accent2="accent2" accent3="accent3" accent4="accent4" accent5="accent5" accent6="accent6" hlink="hlink" folHlink="folHlink"/>
  <p:sldLayoutIdLst>
    <p:sldLayoutId id="2147484478" r:id="rId1"/>
    <p:sldLayoutId id="2147484471" r:id="rId2"/>
    <p:sldLayoutId id="2147484479" r:id="rId3"/>
    <p:sldLayoutId id="2147484472" r:id="rId4"/>
    <p:sldLayoutId id="2147484480" r:id="rId5"/>
    <p:sldLayoutId id="2147484473" r:id="rId6"/>
    <p:sldLayoutId id="2147484474" r:id="rId7"/>
  </p:sldLayoutIdLst>
  <p:txStyles>
    <p:titleStyle>
      <a:lvl1pPr algn="l" rtl="0" eaLnBrk="0" fontAlgn="base" hangingPunct="0">
        <a:spcBef>
          <a:spcPct val="0"/>
        </a:spcBef>
        <a:spcAft>
          <a:spcPct val="0"/>
        </a:spcAft>
        <a:defRPr sz="2600" b="1">
          <a:solidFill>
            <a:schemeClr val="tx2"/>
          </a:solidFill>
          <a:latin typeface="+mj-lt"/>
          <a:ea typeface="MS PGothic" pitchFamily="34" charset="-128"/>
          <a:cs typeface="ＭＳ Ｐゴシック" pitchFamily="-112" charset="-128"/>
        </a:defRPr>
      </a:lvl1pPr>
      <a:lvl2pPr algn="l" rtl="0" eaLnBrk="0" fontAlgn="base" hangingPunct="0">
        <a:spcBef>
          <a:spcPct val="0"/>
        </a:spcBef>
        <a:spcAft>
          <a:spcPct val="0"/>
        </a:spcAft>
        <a:defRPr sz="2600" b="1">
          <a:solidFill>
            <a:schemeClr val="tx2"/>
          </a:solidFill>
          <a:latin typeface="Arial" charset="0"/>
          <a:ea typeface="MS PGothic" pitchFamily="34" charset="-128"/>
          <a:cs typeface="ＭＳ Ｐゴシック" pitchFamily="-112" charset="-128"/>
        </a:defRPr>
      </a:lvl2pPr>
      <a:lvl3pPr algn="l" rtl="0" eaLnBrk="0" fontAlgn="base" hangingPunct="0">
        <a:spcBef>
          <a:spcPct val="0"/>
        </a:spcBef>
        <a:spcAft>
          <a:spcPct val="0"/>
        </a:spcAft>
        <a:defRPr sz="2600" b="1">
          <a:solidFill>
            <a:schemeClr val="tx2"/>
          </a:solidFill>
          <a:latin typeface="Arial" charset="0"/>
          <a:ea typeface="MS PGothic" pitchFamily="34" charset="-128"/>
          <a:cs typeface="ＭＳ Ｐゴシック" pitchFamily="-112" charset="-128"/>
        </a:defRPr>
      </a:lvl3pPr>
      <a:lvl4pPr algn="l" rtl="0" eaLnBrk="0" fontAlgn="base" hangingPunct="0">
        <a:spcBef>
          <a:spcPct val="0"/>
        </a:spcBef>
        <a:spcAft>
          <a:spcPct val="0"/>
        </a:spcAft>
        <a:defRPr sz="2600" b="1">
          <a:solidFill>
            <a:schemeClr val="tx2"/>
          </a:solidFill>
          <a:latin typeface="Arial" charset="0"/>
          <a:ea typeface="MS PGothic" pitchFamily="34" charset="-128"/>
          <a:cs typeface="ＭＳ Ｐゴシック" pitchFamily="-112" charset="-128"/>
        </a:defRPr>
      </a:lvl4pPr>
      <a:lvl5pPr algn="l" rtl="0" eaLnBrk="0" fontAlgn="base" hangingPunct="0">
        <a:spcBef>
          <a:spcPct val="0"/>
        </a:spcBef>
        <a:spcAft>
          <a:spcPct val="0"/>
        </a:spcAft>
        <a:defRPr sz="2600" b="1">
          <a:solidFill>
            <a:schemeClr val="tx2"/>
          </a:solidFill>
          <a:latin typeface="Arial" charset="0"/>
          <a:ea typeface="MS PGothic" pitchFamily="34" charset="-128"/>
          <a:cs typeface="ＭＳ Ｐゴシック" pitchFamily="-112" charset="-128"/>
        </a:defRPr>
      </a:lvl5pPr>
      <a:lvl6pPr marL="457200" algn="l" rtl="0" fontAlgn="base">
        <a:spcBef>
          <a:spcPct val="0"/>
        </a:spcBef>
        <a:spcAft>
          <a:spcPct val="0"/>
        </a:spcAft>
        <a:defRPr sz="2200" b="1">
          <a:solidFill>
            <a:schemeClr val="tx2"/>
          </a:solidFill>
          <a:latin typeface="Arial" charset="0"/>
        </a:defRPr>
      </a:lvl6pPr>
      <a:lvl7pPr marL="914400" algn="l" rtl="0" fontAlgn="base">
        <a:spcBef>
          <a:spcPct val="0"/>
        </a:spcBef>
        <a:spcAft>
          <a:spcPct val="0"/>
        </a:spcAft>
        <a:defRPr sz="2200" b="1">
          <a:solidFill>
            <a:schemeClr val="tx2"/>
          </a:solidFill>
          <a:latin typeface="Arial" charset="0"/>
        </a:defRPr>
      </a:lvl7pPr>
      <a:lvl8pPr marL="1371600" algn="l" rtl="0" fontAlgn="base">
        <a:spcBef>
          <a:spcPct val="0"/>
        </a:spcBef>
        <a:spcAft>
          <a:spcPct val="0"/>
        </a:spcAft>
        <a:defRPr sz="2200" b="1">
          <a:solidFill>
            <a:schemeClr val="tx2"/>
          </a:solidFill>
          <a:latin typeface="Arial" charset="0"/>
        </a:defRPr>
      </a:lvl8pPr>
      <a:lvl9pPr marL="1828800" algn="l" rtl="0" fontAlgn="base">
        <a:spcBef>
          <a:spcPct val="0"/>
        </a:spcBef>
        <a:spcAft>
          <a:spcPct val="0"/>
        </a:spcAft>
        <a:defRPr sz="2200" b="1">
          <a:solidFill>
            <a:schemeClr val="tx2"/>
          </a:solidFill>
          <a:latin typeface="Arial" charset="0"/>
        </a:defRPr>
      </a:lvl9pPr>
    </p:titleStyle>
    <p:bodyStyle>
      <a:lvl1pPr marL="225425" indent="-225425" algn="l" rtl="0" eaLnBrk="0" fontAlgn="base" hangingPunct="0">
        <a:lnSpc>
          <a:spcPct val="90000"/>
        </a:lnSpc>
        <a:spcBef>
          <a:spcPct val="70000"/>
        </a:spcBef>
        <a:spcAft>
          <a:spcPct val="0"/>
        </a:spcAft>
        <a:buClr>
          <a:schemeClr val="tx2"/>
        </a:buClr>
        <a:buChar char="•"/>
        <a:defRPr lang="en-US" sz="2300">
          <a:solidFill>
            <a:schemeClr val="tx1"/>
          </a:solidFill>
          <a:latin typeface="+mn-lt"/>
          <a:ea typeface="MS PGothic" pitchFamily="34" charset="-128"/>
          <a:cs typeface="ＭＳ Ｐゴシック" pitchFamily="-112" charset="-128"/>
        </a:defRPr>
      </a:lvl1pPr>
      <a:lvl2pPr marL="576263" indent="-236538" algn="l" rtl="0" eaLnBrk="0" fontAlgn="base" hangingPunct="0">
        <a:lnSpc>
          <a:spcPct val="90000"/>
        </a:lnSpc>
        <a:spcBef>
          <a:spcPct val="70000"/>
        </a:spcBef>
        <a:spcAft>
          <a:spcPct val="0"/>
        </a:spcAft>
        <a:buClr>
          <a:schemeClr val="tx2"/>
        </a:buClr>
        <a:buChar char="–"/>
        <a:defRPr lang="en-US" sz="2100">
          <a:solidFill>
            <a:schemeClr val="tx1"/>
          </a:solidFill>
          <a:latin typeface="+mn-lt"/>
          <a:ea typeface="MS PGothic" pitchFamily="34" charset="-128"/>
        </a:defRPr>
      </a:lvl2pPr>
      <a:lvl3pPr marL="857250" indent="-166688" algn="l" rtl="0" eaLnBrk="0" fontAlgn="base" hangingPunct="0">
        <a:lnSpc>
          <a:spcPct val="90000"/>
        </a:lnSpc>
        <a:spcBef>
          <a:spcPct val="70000"/>
        </a:spcBef>
        <a:spcAft>
          <a:spcPct val="0"/>
        </a:spcAft>
        <a:buClr>
          <a:schemeClr val="tx2"/>
        </a:buClr>
        <a:buChar char="•"/>
        <a:defRPr lang="en-US" sz="1900">
          <a:solidFill>
            <a:schemeClr val="tx1"/>
          </a:solidFill>
          <a:latin typeface="+mn-lt"/>
          <a:ea typeface="MS PGothic" pitchFamily="34" charset="-128"/>
        </a:defRPr>
      </a:lvl3pPr>
      <a:lvl4pPr marL="1139825" indent="-168275" algn="l" rtl="0" eaLnBrk="0" fontAlgn="base" hangingPunct="0">
        <a:lnSpc>
          <a:spcPct val="90000"/>
        </a:lnSpc>
        <a:spcBef>
          <a:spcPct val="70000"/>
        </a:spcBef>
        <a:spcAft>
          <a:spcPct val="0"/>
        </a:spcAft>
        <a:buClr>
          <a:schemeClr val="tx2"/>
        </a:buClr>
        <a:buChar char="–"/>
        <a:defRPr lang="en-US" sz="1900">
          <a:solidFill>
            <a:schemeClr val="tx1"/>
          </a:solidFill>
          <a:latin typeface="+mn-lt"/>
          <a:ea typeface="MS PGothic" pitchFamily="34" charset="-128"/>
        </a:defRPr>
      </a:lvl4pPr>
      <a:lvl5pPr marL="1433513" indent="-179388" algn="l" rtl="0" eaLnBrk="0" fontAlgn="base" hangingPunct="0">
        <a:lnSpc>
          <a:spcPct val="90000"/>
        </a:lnSpc>
        <a:spcBef>
          <a:spcPct val="70000"/>
        </a:spcBef>
        <a:spcAft>
          <a:spcPct val="0"/>
        </a:spcAft>
        <a:buClr>
          <a:schemeClr val="tx2"/>
        </a:buClr>
        <a:buChar char="•"/>
        <a:defRPr lang="en-US" sz="1900">
          <a:solidFill>
            <a:schemeClr val="tx1"/>
          </a:solidFill>
          <a:latin typeface="+mn-lt"/>
          <a:ea typeface="MS PGothic" pitchFamily="34" charset="-128"/>
        </a:defRPr>
      </a:lvl5pPr>
      <a:lvl6pPr marL="1890713" indent="-179388" algn="l" rtl="0" fontAlgn="base">
        <a:lnSpc>
          <a:spcPct val="90000"/>
        </a:lnSpc>
        <a:spcBef>
          <a:spcPct val="70000"/>
        </a:spcBef>
        <a:spcAft>
          <a:spcPct val="0"/>
        </a:spcAft>
        <a:buClr>
          <a:schemeClr val="tx2"/>
        </a:buClr>
        <a:buChar char="•"/>
        <a:defRPr sz="1400">
          <a:solidFill>
            <a:schemeClr val="tx1"/>
          </a:solidFill>
          <a:latin typeface="+mn-lt"/>
        </a:defRPr>
      </a:lvl6pPr>
      <a:lvl7pPr marL="2347913" indent="-179388" algn="l" rtl="0" fontAlgn="base">
        <a:lnSpc>
          <a:spcPct val="90000"/>
        </a:lnSpc>
        <a:spcBef>
          <a:spcPct val="70000"/>
        </a:spcBef>
        <a:spcAft>
          <a:spcPct val="0"/>
        </a:spcAft>
        <a:buClr>
          <a:schemeClr val="tx2"/>
        </a:buClr>
        <a:buChar char="•"/>
        <a:defRPr sz="1400">
          <a:solidFill>
            <a:schemeClr val="tx1"/>
          </a:solidFill>
          <a:latin typeface="+mn-lt"/>
        </a:defRPr>
      </a:lvl7pPr>
      <a:lvl8pPr marL="2805113" indent="-179388" algn="l" rtl="0" fontAlgn="base">
        <a:lnSpc>
          <a:spcPct val="90000"/>
        </a:lnSpc>
        <a:spcBef>
          <a:spcPct val="70000"/>
        </a:spcBef>
        <a:spcAft>
          <a:spcPct val="0"/>
        </a:spcAft>
        <a:buClr>
          <a:schemeClr val="tx2"/>
        </a:buClr>
        <a:buChar char="•"/>
        <a:defRPr sz="1400">
          <a:solidFill>
            <a:schemeClr val="tx1"/>
          </a:solidFill>
          <a:latin typeface="+mn-lt"/>
        </a:defRPr>
      </a:lvl8pPr>
      <a:lvl9pPr marL="3262313" indent="-179388" algn="l" rtl="0" fontAlgn="base">
        <a:lnSpc>
          <a:spcPct val="90000"/>
        </a:lnSpc>
        <a:spcBef>
          <a:spcPct val="70000"/>
        </a:spcBef>
        <a:spcAft>
          <a:spcPct val="0"/>
        </a:spcAft>
        <a:buClr>
          <a:schemeClr val="tx2"/>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https://tools.niehs.nih.gov/wetp/" TargetMode="Externa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3" Type="http://schemas.openxmlformats.org/officeDocument/2006/relationships/hyperlink" Target="https://www.niehs.nih.gov/careers/hazmat/index.cfm"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hyperlink" Target="https://www.niehs.nih.gov/careers/hazmat/training_program_areas/hww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hyperlink" Target="https://www.niehs.nih.gov/careers/hazmat/training_program_areas/ecwtp"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niehs.nih.gov/careers/hazmat/training_program_areas/hdp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2">
            <a:extLst>
              <a:ext uri="{FF2B5EF4-FFF2-40B4-BE49-F238E27FC236}">
                <a16:creationId xmlns:a16="http://schemas.microsoft.com/office/drawing/2014/main" id="{58555943-3212-406B-B903-F426FEFBB479}"/>
              </a:ext>
            </a:extLst>
          </p:cNvPr>
          <p:cNvSpPr>
            <a:spLocks noGrp="1"/>
          </p:cNvSpPr>
          <p:nvPr>
            <p:ph type="ctrTitle"/>
          </p:nvPr>
        </p:nvSpPr>
        <p:spPr>
          <a:xfrm>
            <a:off x="342899" y="2130743"/>
            <a:ext cx="11506200" cy="1470025"/>
          </a:xfrm>
          <a:ln/>
        </p:spPr>
        <p:txBody>
          <a:bodyPr/>
          <a:lstStyle/>
          <a:p>
            <a:br>
              <a:rPr altLang="en-US" dirty="0"/>
            </a:br>
            <a:r>
              <a:rPr altLang="en-US" dirty="0"/>
              <a:t>Worker Training Program: An Introduction </a:t>
            </a:r>
            <a:br>
              <a:rPr altLang="en-US" dirty="0"/>
            </a:br>
            <a:r>
              <a:rPr altLang="en-US" dirty="0"/>
              <a:t>to Response and Resources</a:t>
            </a:r>
          </a:p>
        </p:txBody>
      </p:sp>
      <p:sp>
        <p:nvSpPr>
          <p:cNvPr id="11267" name="Subtitle 23">
            <a:extLst>
              <a:ext uri="{FF2B5EF4-FFF2-40B4-BE49-F238E27FC236}">
                <a16:creationId xmlns:a16="http://schemas.microsoft.com/office/drawing/2014/main" id="{78291205-2E7B-45CE-A3C5-B72BF49E8AE5}"/>
              </a:ext>
            </a:extLst>
          </p:cNvPr>
          <p:cNvSpPr>
            <a:spLocks noGrp="1"/>
          </p:cNvSpPr>
          <p:nvPr>
            <p:ph type="subTitle" idx="1"/>
          </p:nvPr>
        </p:nvSpPr>
        <p:spPr>
          <a:xfrm>
            <a:off x="1789112" y="4191318"/>
            <a:ext cx="8613775" cy="1752600"/>
          </a:xfrm>
          <a:ln/>
        </p:spPr>
        <p:txBody>
          <a:bodyPr/>
          <a:lstStyle/>
          <a:p>
            <a:r>
              <a:rPr altLang="en-US" dirty="0">
                <a:ea typeface="MS PGothic" panose="020B0600070205080204" pitchFamily="34" charset="-128"/>
              </a:rPr>
              <a:t>Eric Persaud, DrPH</a:t>
            </a:r>
            <a:br>
              <a:rPr altLang="en-US" dirty="0">
                <a:ea typeface="MS PGothic" panose="020B0600070205080204" pitchFamily="34" charset="-128"/>
              </a:rPr>
            </a:br>
            <a:r>
              <a:rPr altLang="en-US" dirty="0">
                <a:ea typeface="MS PGothic" panose="020B0600070205080204" pitchFamily="34" charset="-128"/>
              </a:rPr>
              <a:t>Health Specialist, </a:t>
            </a:r>
            <a:r>
              <a:rPr lang="en-US" altLang="en-US" dirty="0">
                <a:ea typeface="MS PGothic" panose="020B0600070205080204" pitchFamily="34" charset="-128"/>
              </a:rPr>
              <a:t>Worker Training Program</a:t>
            </a:r>
            <a:br>
              <a:rPr altLang="en-US" dirty="0">
                <a:ea typeface="MS PGothic" panose="020B0600070205080204" pitchFamily="34" charset="-128"/>
              </a:rPr>
            </a:br>
            <a:r>
              <a:rPr altLang="en-US" dirty="0">
                <a:ea typeface="MS PGothic" panose="020B0600070205080204" pitchFamily="34" charset="-128"/>
              </a:rPr>
              <a:t>National Institute of Environmental Health Sciences</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C5A4D8-5D85-8023-222B-9E1D1D4045F3}"/>
              </a:ext>
            </a:extLst>
          </p:cNvPr>
          <p:cNvSpPr>
            <a:spLocks noGrp="1"/>
          </p:cNvSpPr>
          <p:nvPr>
            <p:ph type="title"/>
          </p:nvPr>
        </p:nvSpPr>
        <p:spPr/>
        <p:txBody>
          <a:bodyPr>
            <a:normAutofit/>
          </a:bodyPr>
          <a:lstStyle/>
          <a:p>
            <a:r>
              <a:rPr lang="en-US">
                <a:solidFill>
                  <a:schemeClr val="tx2"/>
                </a:solidFill>
              </a:rPr>
              <a:t>HAZMAT Disaster Preparedness Training Program (HDPTP)</a:t>
            </a:r>
          </a:p>
        </p:txBody>
      </p:sp>
      <p:sp>
        <p:nvSpPr>
          <p:cNvPr id="6" name="Content Placeholder 5">
            <a:extLst>
              <a:ext uri="{FF2B5EF4-FFF2-40B4-BE49-F238E27FC236}">
                <a16:creationId xmlns:a16="http://schemas.microsoft.com/office/drawing/2014/main" id="{AFAA8F52-10DB-6D20-E99A-8277AC29CC46}"/>
              </a:ext>
            </a:extLst>
          </p:cNvPr>
          <p:cNvSpPr>
            <a:spLocks noGrp="1"/>
          </p:cNvSpPr>
          <p:nvPr>
            <p:ph idx="1"/>
          </p:nvPr>
        </p:nvSpPr>
        <p:spPr>
          <a:xfrm>
            <a:off x="611030" y="2188396"/>
            <a:ext cx="5935197" cy="4315964"/>
          </a:xfrm>
        </p:spPr>
        <p:txBody>
          <a:bodyPr vert="horz" wrap="square" lIns="91440" tIns="45720" rIns="91440" bIns="45720" numCol="1" rtlCol="0" anchor="t" anchorCtr="0" compatLnSpc="1">
            <a:prstTxWarp prst="textNoShape">
              <a:avLst/>
            </a:prstTxWarp>
            <a:normAutofit/>
          </a:bodyPr>
          <a:lstStyle/>
          <a:p>
            <a:pPr marL="0" indent="0">
              <a:spcBef>
                <a:spcPts val="1200"/>
              </a:spcBef>
              <a:spcAft>
                <a:spcPts val="600"/>
              </a:spcAft>
              <a:buNone/>
            </a:pPr>
            <a:r>
              <a:rPr lang="en-US" dirty="0"/>
              <a:t>NIEHS provided training/funding after Sept. 11, 2001, terrorist attacks</a:t>
            </a:r>
          </a:p>
          <a:p>
            <a:pPr marL="0" indent="0">
              <a:spcBef>
                <a:spcPts val="1200"/>
              </a:spcBef>
              <a:spcAft>
                <a:spcPts val="600"/>
              </a:spcAft>
              <a:buNone/>
            </a:pPr>
            <a:r>
              <a:rPr lang="en-US" dirty="0"/>
              <a:t>2005 – HDPTP established</a:t>
            </a:r>
          </a:p>
          <a:p>
            <a:pPr marL="0" indent="0">
              <a:spcBef>
                <a:spcPts val="1200"/>
              </a:spcBef>
              <a:spcAft>
                <a:spcPts val="600"/>
              </a:spcAft>
              <a:buNone/>
            </a:pPr>
            <a:r>
              <a:rPr lang="en-US" dirty="0"/>
              <a:t>Since its inception, the program has facilitated support and training for natural and man-made disasters</a:t>
            </a:r>
            <a:r>
              <a:rPr lang="en-US" dirty="0">
                <a:solidFill>
                  <a:srgbClr val="FF0000"/>
                </a:solidFill>
              </a:rPr>
              <a:t>*</a:t>
            </a:r>
            <a:r>
              <a:rPr lang="en-US" dirty="0"/>
              <a:t>, including Hurricane Katrina (2005), Deepwater Horizon Oil Spill (2010), and the Eaton Wildfires (2025)</a:t>
            </a:r>
          </a:p>
        </p:txBody>
      </p:sp>
      <p:pic>
        <p:nvPicPr>
          <p:cNvPr id="9" name="Picture 8">
            <a:extLst>
              <a:ext uri="{FF2B5EF4-FFF2-40B4-BE49-F238E27FC236}">
                <a16:creationId xmlns:a16="http://schemas.microsoft.com/office/drawing/2014/main" id="{69616265-6427-F5B5-76F4-702A215807C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8479" y="2058629"/>
            <a:ext cx="5120640" cy="3840480"/>
          </a:xfrm>
          <a:prstGeom prst="rect">
            <a:avLst/>
          </a:prstGeom>
          <a:noFill/>
          <a:ln w="12700">
            <a:solidFill>
              <a:schemeClr val="tx1"/>
            </a:solidFill>
          </a:ln>
        </p:spPr>
      </p:pic>
      <p:sp>
        <p:nvSpPr>
          <p:cNvPr id="10" name="TextBox 9">
            <a:extLst>
              <a:ext uri="{FF2B5EF4-FFF2-40B4-BE49-F238E27FC236}">
                <a16:creationId xmlns:a16="http://schemas.microsoft.com/office/drawing/2014/main" id="{00E1D2D8-BEC6-CA58-754F-3E3FA666E6D9}"/>
              </a:ext>
            </a:extLst>
          </p:cNvPr>
          <p:cNvSpPr txBox="1"/>
          <p:nvPr/>
        </p:nvSpPr>
        <p:spPr>
          <a:xfrm>
            <a:off x="6906644" y="5981140"/>
            <a:ext cx="5120640" cy="738664"/>
          </a:xfrm>
          <a:prstGeom prst="rect">
            <a:avLst/>
          </a:prstGeom>
          <a:noFill/>
        </p:spPr>
        <p:txBody>
          <a:bodyPr wrap="square" rtlCol="0">
            <a:spAutoFit/>
          </a:bodyPr>
          <a:lstStyle/>
          <a:p>
            <a:r>
              <a:rPr lang="en-US" sz="1400" i="1">
                <a:cs typeface="Arial" panose="020B0604020202020204" pitchFamily="34" charset="0"/>
              </a:rPr>
              <a:t>WTP-trained HAZMAT workers cleaning up a fuel spill after a multi-vehicle crash in Montgomery County, Maryland. (Photo courtesy of IAFF)</a:t>
            </a:r>
          </a:p>
        </p:txBody>
      </p:sp>
      <p:sp>
        <p:nvSpPr>
          <p:cNvPr id="3" name="TextBox 2">
            <a:extLst>
              <a:ext uri="{FF2B5EF4-FFF2-40B4-BE49-F238E27FC236}">
                <a16:creationId xmlns:a16="http://schemas.microsoft.com/office/drawing/2014/main" id="{0CC0980D-D86E-CB1C-C27D-237FDB60E76D}"/>
              </a:ext>
            </a:extLst>
          </p:cNvPr>
          <p:cNvSpPr txBox="1"/>
          <p:nvPr/>
        </p:nvSpPr>
        <p:spPr>
          <a:xfrm>
            <a:off x="164719" y="6228360"/>
            <a:ext cx="5402871" cy="523220"/>
          </a:xfrm>
          <a:prstGeom prst="rect">
            <a:avLst/>
          </a:prstGeom>
          <a:noFill/>
        </p:spPr>
        <p:txBody>
          <a:bodyPr wrap="square">
            <a:spAutoFit/>
          </a:bodyPr>
          <a:lstStyle/>
          <a:p>
            <a:pPr>
              <a:spcBef>
                <a:spcPts val="1200"/>
              </a:spcBef>
              <a:spcAft>
                <a:spcPts val="600"/>
              </a:spcAft>
            </a:pPr>
            <a:r>
              <a:rPr lang="en-US" sz="1400" i="1">
                <a:solidFill>
                  <a:srgbClr val="FF0000"/>
                </a:solidFill>
                <a:cs typeface="Arial" panose="020B0604020202020204" pitchFamily="34" charset="0"/>
              </a:rPr>
              <a:t>*</a:t>
            </a:r>
            <a:r>
              <a:rPr lang="en-US" sz="1400" i="1">
                <a:cs typeface="Arial" panose="020B0604020202020204" pitchFamily="34" charset="0"/>
              </a:rPr>
              <a:t>WTP has received supplemental funding for multiple disasters and health emergencies over the years.</a:t>
            </a:r>
          </a:p>
        </p:txBody>
      </p:sp>
    </p:spTree>
    <p:extLst>
      <p:ext uri="{BB962C8B-B14F-4D97-AF65-F5344CB8AC3E}">
        <p14:creationId xmlns:p14="http://schemas.microsoft.com/office/powerpoint/2010/main" val="2972703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5F69E-81CB-6C70-398A-A7D9EE65F6E6}"/>
              </a:ext>
            </a:extLst>
          </p:cNvPr>
          <p:cNvSpPr>
            <a:spLocks noGrp="1"/>
          </p:cNvSpPr>
          <p:nvPr>
            <p:ph type="title"/>
          </p:nvPr>
        </p:nvSpPr>
        <p:spPr>
          <a:xfrm>
            <a:off x="513769" y="990028"/>
            <a:ext cx="10969943" cy="540717"/>
          </a:xfrm>
        </p:spPr>
        <p:txBody>
          <a:bodyPr anchor="ctr">
            <a:normAutofit/>
          </a:bodyPr>
          <a:lstStyle/>
          <a:p>
            <a:pPr>
              <a:lnSpc>
                <a:spcPct val="90000"/>
              </a:lnSpc>
            </a:pPr>
            <a:r>
              <a:rPr lang="en-US" dirty="0"/>
              <a:t>Sustainable Workplace Alliance </a:t>
            </a:r>
          </a:p>
        </p:txBody>
      </p:sp>
      <p:sp>
        <p:nvSpPr>
          <p:cNvPr id="9" name="Content Placeholder 2">
            <a:extLst>
              <a:ext uri="{FF2B5EF4-FFF2-40B4-BE49-F238E27FC236}">
                <a16:creationId xmlns:a16="http://schemas.microsoft.com/office/drawing/2014/main" id="{E5B93D6C-CCD3-D39E-031D-1BCE7D091B97}"/>
              </a:ext>
            </a:extLst>
          </p:cNvPr>
          <p:cNvSpPr>
            <a:spLocks noGrp="1"/>
          </p:cNvSpPr>
          <p:nvPr>
            <p:ph sz="half" idx="1"/>
          </p:nvPr>
        </p:nvSpPr>
        <p:spPr>
          <a:xfrm>
            <a:off x="5998740" y="5917548"/>
            <a:ext cx="6620719" cy="496723"/>
          </a:xfrm>
        </p:spPr>
        <p:txBody>
          <a:bodyPr>
            <a:noAutofit/>
          </a:bodyPr>
          <a:lstStyle/>
          <a:p>
            <a:pPr marL="0" indent="0">
              <a:buNone/>
            </a:pPr>
            <a:r>
              <a:rPr lang="en-US" sz="1800" dirty="0">
                <a:latin typeface="Calibri" panose="020F0502020204030204" pitchFamily="34" charset="0"/>
                <a:ea typeface="Calibri" panose="020F0502020204030204" pitchFamily="34" charset="0"/>
                <a:cs typeface="Calibri" panose="020F0502020204030204" pitchFamily="34" charset="0"/>
              </a:rPr>
              <a:t>Mass casualty training at Luis Munoz Marin International Airport</a:t>
            </a:r>
          </a:p>
        </p:txBody>
      </p:sp>
      <p:pic>
        <p:nvPicPr>
          <p:cNvPr id="4" name="Picture 3" descr="A group of people in safety vests working on a race car&#10;&#10;AI-generated content may be incorrect.">
            <a:extLst>
              <a:ext uri="{FF2B5EF4-FFF2-40B4-BE49-F238E27FC236}">
                <a16:creationId xmlns:a16="http://schemas.microsoft.com/office/drawing/2014/main" id="{20836D83-F1EE-CC2A-03F5-46A2E1DE5558}"/>
              </a:ext>
            </a:extLst>
          </p:cNvPr>
          <p:cNvPicPr>
            <a:picLocks noChangeAspect="1"/>
          </p:cNvPicPr>
          <p:nvPr/>
        </p:nvPicPr>
        <p:blipFill>
          <a:blip r:embed="rId3"/>
          <a:srcRect l="5048" r="9809" b="2"/>
          <a:stretch>
            <a:fillRect/>
          </a:stretch>
        </p:blipFill>
        <p:spPr>
          <a:xfrm>
            <a:off x="6294832" y="1590246"/>
            <a:ext cx="5383398" cy="4267801"/>
          </a:xfrm>
          <a:prstGeom prst="rect">
            <a:avLst/>
          </a:prstGeom>
          <a:noFill/>
        </p:spPr>
      </p:pic>
      <p:pic>
        <p:nvPicPr>
          <p:cNvPr id="5" name="Picture 4">
            <a:extLst>
              <a:ext uri="{FF2B5EF4-FFF2-40B4-BE49-F238E27FC236}">
                <a16:creationId xmlns:a16="http://schemas.microsoft.com/office/drawing/2014/main" id="{69473034-480E-F48A-EF49-C7220E5E392E}"/>
              </a:ext>
            </a:extLst>
          </p:cNvPr>
          <p:cNvPicPr>
            <a:picLocks noChangeAspect="1"/>
          </p:cNvPicPr>
          <p:nvPr/>
        </p:nvPicPr>
        <p:blipFill>
          <a:blip r:embed="rId4"/>
          <a:stretch>
            <a:fillRect/>
          </a:stretch>
        </p:blipFill>
        <p:spPr>
          <a:xfrm>
            <a:off x="608084" y="1590246"/>
            <a:ext cx="5587333" cy="2781139"/>
          </a:xfrm>
          <a:prstGeom prst="rect">
            <a:avLst/>
          </a:prstGeom>
        </p:spPr>
      </p:pic>
      <p:sp>
        <p:nvSpPr>
          <p:cNvPr id="7" name="TextBox 6">
            <a:extLst>
              <a:ext uri="{FF2B5EF4-FFF2-40B4-BE49-F238E27FC236}">
                <a16:creationId xmlns:a16="http://schemas.microsoft.com/office/drawing/2014/main" id="{A41DCD40-4081-5805-71EA-9A27629FFBBF}"/>
              </a:ext>
            </a:extLst>
          </p:cNvPr>
          <p:cNvSpPr txBox="1"/>
          <p:nvPr/>
        </p:nvSpPr>
        <p:spPr>
          <a:xfrm>
            <a:off x="513769" y="5867972"/>
            <a:ext cx="6093618" cy="369332"/>
          </a:xfrm>
          <a:prstGeom prst="rect">
            <a:avLst/>
          </a:prstGeom>
          <a:noFill/>
        </p:spPr>
        <p:txBody>
          <a:bodyPr wrap="square">
            <a:spAutoFit/>
          </a:bodyPr>
          <a:lstStyle/>
          <a:p>
            <a:r>
              <a:rPr lang="en-US" dirty="0"/>
              <a:t>IRC-CERT volunteer assisting an “injured” person </a:t>
            </a:r>
          </a:p>
        </p:txBody>
      </p:sp>
      <p:sp>
        <p:nvSpPr>
          <p:cNvPr id="10" name="TextBox 9">
            <a:extLst>
              <a:ext uri="{FF2B5EF4-FFF2-40B4-BE49-F238E27FC236}">
                <a16:creationId xmlns:a16="http://schemas.microsoft.com/office/drawing/2014/main" id="{7F133ABF-DF19-072D-5721-DE4374436851}"/>
              </a:ext>
            </a:extLst>
          </p:cNvPr>
          <p:cNvSpPr txBox="1"/>
          <p:nvPr/>
        </p:nvSpPr>
        <p:spPr>
          <a:xfrm>
            <a:off x="513769" y="4390644"/>
            <a:ext cx="5582231" cy="1477328"/>
          </a:xfrm>
          <a:prstGeom prst="rect">
            <a:avLst/>
          </a:prstGeom>
          <a:noFill/>
        </p:spPr>
        <p:txBody>
          <a:bodyPr wrap="square">
            <a:spAutoFit/>
          </a:bodyPr>
          <a:lstStyle/>
          <a:p>
            <a:r>
              <a:rPr lang="en-US" dirty="0"/>
              <a:t>Consortium partners, </a:t>
            </a:r>
            <a:r>
              <a:rPr lang="en-US" b="1" dirty="0"/>
              <a:t>Metropolitan Emergency Response Team (MERT) and the Indian River County CERT</a:t>
            </a:r>
            <a:r>
              <a:rPr lang="en-US" dirty="0"/>
              <a:t>, played a significant role in advancing SWA emergency preparedness initiatives in </a:t>
            </a:r>
            <a:r>
              <a:rPr lang="en-US" b="1" dirty="0"/>
              <a:t>Puerto Rico and Florida</a:t>
            </a:r>
          </a:p>
        </p:txBody>
      </p:sp>
    </p:spTree>
    <p:extLst>
      <p:ext uri="{BB962C8B-B14F-4D97-AF65-F5344CB8AC3E}">
        <p14:creationId xmlns:p14="http://schemas.microsoft.com/office/powerpoint/2010/main" val="449720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57E5D-FC41-2C4B-0DF8-ACCA6C145958}"/>
              </a:ext>
            </a:extLst>
          </p:cNvPr>
          <p:cNvSpPr>
            <a:spLocks noGrp="1"/>
          </p:cNvSpPr>
          <p:nvPr>
            <p:ph type="title"/>
          </p:nvPr>
        </p:nvSpPr>
        <p:spPr>
          <a:xfrm>
            <a:off x="211137" y="933450"/>
            <a:ext cx="11685587" cy="590550"/>
          </a:xfrm>
        </p:spPr>
        <p:txBody>
          <a:bodyPr/>
          <a:lstStyle/>
          <a:p>
            <a:r>
              <a:rPr lang="en-US" dirty="0"/>
              <a:t>Engagement with Other Federal Agencies &amp; Working Groups</a:t>
            </a:r>
          </a:p>
        </p:txBody>
      </p:sp>
      <p:sp>
        <p:nvSpPr>
          <p:cNvPr id="3" name="TextBox 2">
            <a:extLst>
              <a:ext uri="{FF2B5EF4-FFF2-40B4-BE49-F238E27FC236}">
                <a16:creationId xmlns:a16="http://schemas.microsoft.com/office/drawing/2014/main" id="{23C06BB7-76F0-C9FE-CDA4-E636F0B9A5E4}"/>
              </a:ext>
            </a:extLst>
          </p:cNvPr>
          <p:cNvSpPr txBox="1"/>
          <p:nvPr/>
        </p:nvSpPr>
        <p:spPr>
          <a:xfrm>
            <a:off x="328362" y="1638774"/>
            <a:ext cx="8520074" cy="4555093"/>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2000" dirty="0"/>
              <a:t>U.S. Department of Energy (DOE), Office of Environmental Management</a:t>
            </a:r>
          </a:p>
          <a:p>
            <a:pPr marL="285750" indent="-285750">
              <a:spcBef>
                <a:spcPts val="600"/>
              </a:spcBef>
              <a:spcAft>
                <a:spcPts val="600"/>
              </a:spcAft>
              <a:buFont typeface="Arial" panose="020B0604020202020204" pitchFamily="34" charset="0"/>
              <a:buChar char="•"/>
            </a:pPr>
            <a:r>
              <a:rPr lang="en-US" sz="2000" dirty="0"/>
              <a:t>U.S. Department of Health and Human Services, Administration for Strategic Preparedness and Response (ASPR)</a:t>
            </a:r>
          </a:p>
          <a:p>
            <a:pPr marL="285750" indent="-285750">
              <a:spcBef>
                <a:spcPts val="600"/>
              </a:spcBef>
              <a:spcAft>
                <a:spcPts val="600"/>
              </a:spcAft>
              <a:buFont typeface="Arial" panose="020B0604020202020204" pitchFamily="34" charset="0"/>
              <a:buChar char="•"/>
            </a:pPr>
            <a:r>
              <a:rPr lang="en-US" sz="2000" dirty="0"/>
              <a:t>U.S. Department of Labor, Occupational Safety and Health Administration (OSHA)</a:t>
            </a:r>
          </a:p>
          <a:p>
            <a:pPr marL="285750" indent="-285750">
              <a:spcBef>
                <a:spcPts val="600"/>
              </a:spcBef>
              <a:spcAft>
                <a:spcPts val="600"/>
              </a:spcAft>
              <a:buFont typeface="Arial" panose="020B0604020202020204" pitchFamily="34" charset="0"/>
              <a:buChar char="•"/>
            </a:pPr>
            <a:r>
              <a:rPr lang="en-US" sz="2000" dirty="0"/>
              <a:t>Centers for Disease Control and Prevention (CDC) </a:t>
            </a:r>
          </a:p>
          <a:p>
            <a:pPr marL="285750" indent="-285750">
              <a:spcBef>
                <a:spcPts val="600"/>
              </a:spcBef>
              <a:spcAft>
                <a:spcPts val="600"/>
              </a:spcAft>
              <a:buFont typeface="Arial" panose="020B0604020202020204" pitchFamily="34" charset="0"/>
              <a:buChar char="•"/>
            </a:pPr>
            <a:r>
              <a:rPr lang="en-US" sz="2000" dirty="0"/>
              <a:t>National Institute of Occupational Safety and Health (NIOSH)</a:t>
            </a:r>
          </a:p>
          <a:p>
            <a:pPr marL="285750" indent="-285750">
              <a:spcBef>
                <a:spcPts val="600"/>
              </a:spcBef>
              <a:spcAft>
                <a:spcPts val="600"/>
              </a:spcAft>
              <a:buFont typeface="Arial" panose="020B0604020202020204" pitchFamily="34" charset="0"/>
              <a:buChar char="•"/>
            </a:pPr>
            <a:r>
              <a:rPr lang="en-US" sz="2000" dirty="0"/>
              <a:t>Substance Abuse and Mental Health Services (SAMHSA)</a:t>
            </a:r>
          </a:p>
          <a:p>
            <a:pPr marL="285750" indent="-285750">
              <a:spcBef>
                <a:spcPts val="600"/>
              </a:spcBef>
              <a:spcAft>
                <a:spcPts val="600"/>
              </a:spcAft>
              <a:buFont typeface="Arial" panose="020B0604020202020204" pitchFamily="34" charset="0"/>
              <a:buChar char="•"/>
            </a:pPr>
            <a:r>
              <a:rPr lang="en-US" sz="2000" dirty="0"/>
              <a:t>NIH Office of Behavioral and Social Sciences Research (OBSSR)</a:t>
            </a:r>
          </a:p>
          <a:p>
            <a:pPr marL="285750" indent="-285750">
              <a:spcBef>
                <a:spcPts val="600"/>
              </a:spcBef>
              <a:spcAft>
                <a:spcPts val="600"/>
              </a:spcAft>
              <a:buFont typeface="Arial" panose="020B0604020202020204" pitchFamily="34" charset="0"/>
              <a:buChar char="•"/>
            </a:pPr>
            <a:r>
              <a:rPr lang="en-US" sz="2000" dirty="0"/>
              <a:t>Federal Interagency Working Group on Brownfields</a:t>
            </a:r>
          </a:p>
        </p:txBody>
      </p:sp>
      <p:pic>
        <p:nvPicPr>
          <p:cNvPr id="5" name="Picture 4">
            <a:extLst>
              <a:ext uri="{FF2B5EF4-FFF2-40B4-BE49-F238E27FC236}">
                <a16:creationId xmlns:a16="http://schemas.microsoft.com/office/drawing/2014/main" id="{BBE0B929-6D53-9F58-5691-94967E0BA5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47129" y="1524000"/>
            <a:ext cx="2433734" cy="1019619"/>
          </a:xfrm>
          <a:prstGeom prst="rect">
            <a:avLst/>
          </a:prstGeom>
        </p:spPr>
      </p:pic>
      <p:pic>
        <p:nvPicPr>
          <p:cNvPr id="7" name="Picture 6">
            <a:extLst>
              <a:ext uri="{FF2B5EF4-FFF2-40B4-BE49-F238E27FC236}">
                <a16:creationId xmlns:a16="http://schemas.microsoft.com/office/drawing/2014/main" id="{087463E4-2A98-17FF-39CF-036237A524E8}"/>
              </a:ext>
            </a:extLst>
          </p:cNvPr>
          <p:cNvPicPr>
            <a:picLocks noChangeAspect="1"/>
          </p:cNvPicPr>
          <p:nvPr/>
        </p:nvPicPr>
        <p:blipFill rotWithShape="1">
          <a:blip r:embed="rId4"/>
          <a:srcRect r="2811"/>
          <a:stretch/>
        </p:blipFill>
        <p:spPr>
          <a:xfrm>
            <a:off x="8554473" y="2600020"/>
            <a:ext cx="1610941" cy="1034401"/>
          </a:xfrm>
          <a:prstGeom prst="rect">
            <a:avLst/>
          </a:prstGeom>
        </p:spPr>
      </p:pic>
      <p:pic>
        <p:nvPicPr>
          <p:cNvPr id="8" name="Picture 7">
            <a:extLst>
              <a:ext uri="{FF2B5EF4-FFF2-40B4-BE49-F238E27FC236}">
                <a16:creationId xmlns:a16="http://schemas.microsoft.com/office/drawing/2014/main" id="{C2C85F8F-4B4F-7B04-9EF4-13CA80BC1105}"/>
              </a:ext>
            </a:extLst>
          </p:cNvPr>
          <p:cNvPicPr>
            <a:picLocks noChangeAspect="1"/>
          </p:cNvPicPr>
          <p:nvPr/>
        </p:nvPicPr>
        <p:blipFill>
          <a:blip r:embed="rId5"/>
          <a:stretch>
            <a:fillRect/>
          </a:stretch>
        </p:blipFill>
        <p:spPr>
          <a:xfrm>
            <a:off x="10970497" y="2725448"/>
            <a:ext cx="783544" cy="783544"/>
          </a:xfrm>
          <a:prstGeom prst="rect">
            <a:avLst/>
          </a:prstGeom>
        </p:spPr>
      </p:pic>
      <p:pic>
        <p:nvPicPr>
          <p:cNvPr id="6" name="Picture 5">
            <a:extLst>
              <a:ext uri="{FF2B5EF4-FFF2-40B4-BE49-F238E27FC236}">
                <a16:creationId xmlns:a16="http://schemas.microsoft.com/office/drawing/2014/main" id="{E96AEA1E-E1F9-7964-D5D2-42A2F0F0BCD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028512" y="3816420"/>
            <a:ext cx="1883970" cy="969245"/>
          </a:xfrm>
          <a:prstGeom prst="rect">
            <a:avLst/>
          </a:prstGeom>
        </p:spPr>
      </p:pic>
      <p:pic>
        <p:nvPicPr>
          <p:cNvPr id="10" name="Picture 9">
            <a:extLst>
              <a:ext uri="{FF2B5EF4-FFF2-40B4-BE49-F238E27FC236}">
                <a16:creationId xmlns:a16="http://schemas.microsoft.com/office/drawing/2014/main" id="{1B78541C-54D8-CDCB-7ED7-CBB2B5F3854C}"/>
              </a:ext>
            </a:extLst>
          </p:cNvPr>
          <p:cNvPicPr>
            <a:picLocks noChangeAspect="1"/>
          </p:cNvPicPr>
          <p:nvPr/>
        </p:nvPicPr>
        <p:blipFill>
          <a:blip r:embed="rId7"/>
          <a:stretch>
            <a:fillRect/>
          </a:stretch>
        </p:blipFill>
        <p:spPr>
          <a:xfrm>
            <a:off x="8756400" y="5359267"/>
            <a:ext cx="2999278" cy="1300892"/>
          </a:xfrm>
          <a:prstGeom prst="rect">
            <a:avLst/>
          </a:prstGeom>
        </p:spPr>
      </p:pic>
      <p:pic>
        <p:nvPicPr>
          <p:cNvPr id="12" name="Picture 11">
            <a:extLst>
              <a:ext uri="{FF2B5EF4-FFF2-40B4-BE49-F238E27FC236}">
                <a16:creationId xmlns:a16="http://schemas.microsoft.com/office/drawing/2014/main" id="{7837B5D5-7CD1-45F0-62D7-7B4226E1A80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2795" r="77328"/>
          <a:stretch/>
        </p:blipFill>
        <p:spPr>
          <a:xfrm>
            <a:off x="8689039" y="4051047"/>
            <a:ext cx="935252" cy="913170"/>
          </a:xfrm>
          <a:prstGeom prst="rect">
            <a:avLst/>
          </a:prstGeom>
        </p:spPr>
      </p:pic>
    </p:spTree>
    <p:extLst>
      <p:ext uri="{BB962C8B-B14F-4D97-AF65-F5344CB8AC3E}">
        <p14:creationId xmlns:p14="http://schemas.microsoft.com/office/powerpoint/2010/main" val="69089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4F350-3404-C74A-3B9C-2B833577207C}"/>
              </a:ext>
            </a:extLst>
          </p:cNvPr>
          <p:cNvSpPr>
            <a:spLocks noGrp="1"/>
          </p:cNvSpPr>
          <p:nvPr>
            <p:ph type="title"/>
          </p:nvPr>
        </p:nvSpPr>
        <p:spPr/>
        <p:txBody>
          <a:bodyPr>
            <a:normAutofit/>
          </a:bodyPr>
          <a:lstStyle/>
          <a:p>
            <a:r>
              <a:rPr lang="en-US"/>
              <a:t>Disaster Recovery Engagement via HDPTP in New Mexico</a:t>
            </a:r>
          </a:p>
        </p:txBody>
      </p:sp>
      <p:sp>
        <p:nvSpPr>
          <p:cNvPr id="3" name="Content Placeholder 2">
            <a:extLst>
              <a:ext uri="{FF2B5EF4-FFF2-40B4-BE49-F238E27FC236}">
                <a16:creationId xmlns:a16="http://schemas.microsoft.com/office/drawing/2014/main" id="{858010E3-A45A-D135-50EE-4BA2E28EA054}"/>
              </a:ext>
            </a:extLst>
          </p:cNvPr>
          <p:cNvSpPr>
            <a:spLocks noGrp="1"/>
          </p:cNvSpPr>
          <p:nvPr>
            <p:ph idx="1"/>
          </p:nvPr>
        </p:nvSpPr>
        <p:spPr/>
        <p:txBody>
          <a:bodyPr vert="horz" wrap="square" lIns="91440" tIns="45720" rIns="91440" bIns="45720" numCol="1" rtlCol="0" anchor="t" anchorCtr="0" compatLnSpc="1">
            <a:prstTxWarp prst="textNoShape">
              <a:avLst/>
            </a:prstTxWarp>
            <a:normAutofit fontScale="92500" lnSpcReduction="20000"/>
          </a:bodyPr>
          <a:lstStyle/>
          <a:p>
            <a:pPr marL="0" indent="0">
              <a:buNone/>
            </a:pPr>
            <a:r>
              <a:rPr lang="en-US" dirty="0"/>
              <a:t>Major Disaster Declaration DR-4886-NM </a:t>
            </a:r>
          </a:p>
          <a:p>
            <a:pPr marL="971550" lvl="3" indent="0">
              <a:buNone/>
            </a:pPr>
            <a:r>
              <a:rPr lang="en-US" dirty="0"/>
              <a:t>Declared on JUL 22, 2025 in response to severe storms, flooding, and landslides in Ruidoso, NM and surrounding areas</a:t>
            </a:r>
          </a:p>
          <a:p>
            <a:pPr marL="971550" lvl="3" indent="0">
              <a:buNone/>
            </a:pPr>
            <a:r>
              <a:rPr lang="en-US" dirty="0"/>
              <a:t>Disaster recovery training through HAZMAT Disaster Preparedness Training Program (HDPTP) </a:t>
            </a:r>
          </a:p>
          <a:p>
            <a:pPr marL="0" indent="0">
              <a:buNone/>
            </a:pPr>
            <a:r>
              <a:rPr lang="en-US" dirty="0"/>
              <a:t>National Partnership for Environmental Technology Education (NPETE)</a:t>
            </a:r>
            <a:r>
              <a:rPr lang="en-US" sz="2000" dirty="0"/>
              <a:t> </a:t>
            </a:r>
          </a:p>
          <a:p>
            <a:pPr marL="454025" lvl="2" indent="0">
              <a:buNone/>
            </a:pPr>
            <a:r>
              <a:rPr lang="en-US" dirty="0"/>
              <a:t>OSHA 8-hr Disaster Site Worker Training (DSW) – 10 participants </a:t>
            </a:r>
          </a:p>
          <a:p>
            <a:pPr marL="454025" lvl="2" indent="0">
              <a:buNone/>
            </a:pPr>
            <a:r>
              <a:rPr lang="en-US" dirty="0"/>
              <a:t>Disaster Worker Resiliency Training (2X) – 18 participants</a:t>
            </a:r>
          </a:p>
          <a:p>
            <a:pPr marL="0" indent="0">
              <a:buNone/>
            </a:pPr>
            <a:r>
              <a:rPr lang="en-US" dirty="0"/>
              <a:t>WTP has engaged in multiple stakeholder meetings</a:t>
            </a:r>
          </a:p>
          <a:p>
            <a:pPr marL="971550" lvl="3" indent="0">
              <a:buNone/>
            </a:pPr>
            <a:r>
              <a:rPr lang="en-US" dirty="0"/>
              <a:t>JAN 29, 2026 – Federal partners meeting</a:t>
            </a:r>
          </a:p>
          <a:p>
            <a:pPr marL="971550" lvl="3" indent="0">
              <a:buNone/>
            </a:pPr>
            <a:r>
              <a:rPr lang="en-US" dirty="0"/>
              <a:t>FEB 2, 2026 – Meet and greet w/ ENMU-Ruidoso, NPETE, ASPR, NIEHS WTP</a:t>
            </a:r>
          </a:p>
          <a:p>
            <a:pPr marL="971550" lvl="3" indent="0">
              <a:buNone/>
            </a:pPr>
            <a:r>
              <a:rPr lang="en-US" dirty="0"/>
              <a:t>FEB 20, 2026 – Disaster preparedness discussion w/ ENMU-Ruidoso, NM DHSEM, ASPR, NIEHS WTP </a:t>
            </a:r>
          </a:p>
        </p:txBody>
      </p:sp>
    </p:spTree>
    <p:extLst>
      <p:ext uri="{BB962C8B-B14F-4D97-AF65-F5344CB8AC3E}">
        <p14:creationId xmlns:p14="http://schemas.microsoft.com/office/powerpoint/2010/main" val="611699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D089A-33A2-BE63-440D-D4252CD3EF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4233D7-A76F-85AA-F12C-31ED6967072F}"/>
              </a:ext>
            </a:extLst>
          </p:cNvPr>
          <p:cNvSpPr>
            <a:spLocks noGrp="1"/>
          </p:cNvSpPr>
          <p:nvPr>
            <p:ph type="title"/>
          </p:nvPr>
        </p:nvSpPr>
        <p:spPr/>
        <p:txBody>
          <a:bodyPr>
            <a:normAutofit/>
          </a:bodyPr>
          <a:lstStyle/>
          <a:p>
            <a:r>
              <a:rPr lang="en-US"/>
              <a:t>Ongoing engagement/partnerships, etc.</a:t>
            </a:r>
          </a:p>
        </p:txBody>
      </p:sp>
      <p:sp>
        <p:nvSpPr>
          <p:cNvPr id="3" name="Content Placeholder 2">
            <a:extLst>
              <a:ext uri="{FF2B5EF4-FFF2-40B4-BE49-F238E27FC236}">
                <a16:creationId xmlns:a16="http://schemas.microsoft.com/office/drawing/2014/main" id="{3E1EC639-B1B9-014B-FFD0-A1BF427F6D5D}"/>
              </a:ext>
            </a:extLst>
          </p:cNvPr>
          <p:cNvSpPr>
            <a:spLocks noGrp="1"/>
          </p:cNvSpPr>
          <p:nvPr>
            <p:ph idx="1"/>
          </p:nvPr>
        </p:nvSpPr>
        <p:spPr/>
        <p:txBody>
          <a:bodyPr vert="horz" wrap="square" lIns="91440" tIns="45720" rIns="91440" bIns="45720" numCol="1" rtlCol="0" anchor="t" anchorCtr="0" compatLnSpc="1">
            <a:prstTxWarp prst="textNoShape">
              <a:avLst/>
            </a:prstTxWarp>
            <a:normAutofit fontScale="62500" lnSpcReduction="20000"/>
          </a:bodyPr>
          <a:lstStyle/>
          <a:p>
            <a:pPr>
              <a:buChar char="•"/>
            </a:pPr>
            <a:r>
              <a:rPr lang="en-US" dirty="0"/>
              <a:t>State and local health and emergency preparedness departments</a:t>
            </a:r>
          </a:p>
          <a:p>
            <a:pPr>
              <a:buChar char="•"/>
            </a:pPr>
            <a:r>
              <a:rPr lang="en-US" dirty="0"/>
              <a:t>ASPR Center for Response</a:t>
            </a:r>
          </a:p>
          <a:p>
            <a:pPr lvl="3"/>
            <a:r>
              <a:rPr lang="en-US" dirty="0"/>
              <a:t>Engagement on Alaska Severe Storms, Flooding, and Remnants of Typhoon Halong (DR-4893-AK)</a:t>
            </a:r>
          </a:p>
          <a:p>
            <a:pPr lvl="3"/>
            <a:r>
              <a:rPr lang="en-US" dirty="0"/>
              <a:t>Rapid needs assessment being executed by ASPR</a:t>
            </a:r>
          </a:p>
          <a:p>
            <a:pPr lvl="3"/>
            <a:r>
              <a:rPr lang="en-US" dirty="0"/>
              <a:t>WTP is planning Fall 2026 Workshop in Anchorage, Alaska with WRUC and Zender Environmental</a:t>
            </a:r>
          </a:p>
          <a:p>
            <a:pPr>
              <a:buChar char="•"/>
            </a:pPr>
            <a:r>
              <a:rPr lang="en-US" dirty="0"/>
              <a:t>ASPR Center for Response and USPHS Commissioned Corps</a:t>
            </a:r>
          </a:p>
          <a:p>
            <a:pPr lvl="3"/>
            <a:r>
              <a:rPr lang="en-US" dirty="0"/>
              <a:t>Build on mold identification and remediation training for building officials (10) in in Lowndes, Berrien, Mitchell and Coffee counties</a:t>
            </a:r>
            <a:r>
              <a:rPr lang="en-US" sz="3400" dirty="0"/>
              <a:t> </a:t>
            </a:r>
          </a:p>
          <a:p>
            <a:pPr lvl="3"/>
            <a:r>
              <a:rPr lang="en-US" dirty="0"/>
              <a:t>Train a cadre of USPHS officers to provide mold </a:t>
            </a:r>
            <a:r>
              <a:rPr lang="en-US" dirty="0" err="1"/>
              <a:t>indentification</a:t>
            </a:r>
            <a:r>
              <a:rPr lang="en-US" dirty="0"/>
              <a:t> and remediation training in disaster recovery and response operations</a:t>
            </a:r>
          </a:p>
          <a:p>
            <a:pPr>
              <a:buChar char="•"/>
            </a:pPr>
            <a:r>
              <a:rPr lang="en-US" dirty="0"/>
              <a:t>ASPR Center for Response / ASPR Disaster Behavioral Health (DBH)</a:t>
            </a:r>
          </a:p>
          <a:p>
            <a:pPr lvl="3"/>
            <a:r>
              <a:rPr lang="en-US" dirty="0"/>
              <a:t>Disaster resiliency training to fill gaps in rural communities</a:t>
            </a:r>
          </a:p>
          <a:p>
            <a:pPr>
              <a:buChar char="•"/>
            </a:pPr>
            <a:r>
              <a:rPr lang="en-US" dirty="0"/>
              <a:t>ASPR Center for Preparedness </a:t>
            </a:r>
          </a:p>
          <a:p>
            <a:pPr lvl="3">
              <a:buChar char="•"/>
            </a:pPr>
            <a:r>
              <a:rPr lang="en-US" sz="2300" dirty="0"/>
              <a:t>Opioid and infectious disease training for Medical Reserve Corps</a:t>
            </a:r>
          </a:p>
          <a:p>
            <a:pPr>
              <a:buChar char="•"/>
            </a:pPr>
            <a:r>
              <a:rPr lang="en-US" dirty="0"/>
              <a:t>United States Coast Guard</a:t>
            </a:r>
          </a:p>
          <a:p>
            <a:pPr lvl="3"/>
            <a:r>
              <a:rPr lang="en-US" dirty="0"/>
              <a:t>Marine Science Technicians (MSTs) in Corpus Christi, TX require 40HR HAZWOPER in place of Hazardous Material Incident </a:t>
            </a:r>
            <a:r>
              <a:rPr lang="en-US" dirty="0" err="1"/>
              <a:t>Repsponse</a:t>
            </a:r>
            <a:r>
              <a:rPr lang="en-US" dirty="0"/>
              <a:t> (HMIR) course to meet training requirements</a:t>
            </a:r>
          </a:p>
          <a:p>
            <a:pPr lvl="3"/>
            <a:endParaRPr lang="en-US" dirty="0"/>
          </a:p>
          <a:p>
            <a:pPr lvl="3"/>
            <a:endParaRPr lang="en-US" dirty="0"/>
          </a:p>
          <a:p>
            <a:pPr marL="226695" lvl="1" indent="-226695">
              <a:buChar char="•"/>
            </a:pPr>
            <a:endParaRPr lang="en-US" dirty="0"/>
          </a:p>
          <a:p>
            <a:pPr>
              <a:buChar char="•"/>
            </a:pPr>
            <a:endParaRPr lang="en-US" dirty="0"/>
          </a:p>
        </p:txBody>
      </p:sp>
    </p:spTree>
    <p:extLst>
      <p:ext uri="{BB962C8B-B14F-4D97-AF65-F5344CB8AC3E}">
        <p14:creationId xmlns:p14="http://schemas.microsoft.com/office/powerpoint/2010/main" val="466237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3A14F-32E3-B02F-7976-3D236EC5FEA3}"/>
              </a:ext>
            </a:extLst>
          </p:cNvPr>
          <p:cNvSpPr>
            <a:spLocks noGrp="1"/>
          </p:cNvSpPr>
          <p:nvPr>
            <p:ph type="title"/>
          </p:nvPr>
        </p:nvSpPr>
        <p:spPr>
          <a:xfrm>
            <a:off x="509455" y="928293"/>
            <a:ext cx="10969943" cy="540717"/>
          </a:xfrm>
        </p:spPr>
        <p:txBody>
          <a:bodyPr anchor="ctr">
            <a:normAutofit/>
          </a:bodyPr>
          <a:lstStyle/>
          <a:p>
            <a:r>
              <a:rPr lang="en-US" sz="2800" dirty="0"/>
              <a:t>Fall Planning Meeting – September 23, 2026 in Anchorage AK</a:t>
            </a:r>
          </a:p>
        </p:txBody>
      </p:sp>
      <p:pic>
        <p:nvPicPr>
          <p:cNvPr id="8" name="Content Placeholder 7">
            <a:extLst>
              <a:ext uri="{FF2B5EF4-FFF2-40B4-BE49-F238E27FC236}">
                <a16:creationId xmlns:a16="http://schemas.microsoft.com/office/drawing/2014/main" id="{FAABCA54-6937-D41E-EA04-25F0BB050697}"/>
              </a:ext>
            </a:extLst>
          </p:cNvPr>
          <p:cNvPicPr>
            <a:picLocks noGrp="1" noChangeAspect="1"/>
          </p:cNvPicPr>
          <p:nvPr>
            <p:ph sz="half" idx="1"/>
          </p:nvPr>
        </p:nvPicPr>
        <p:blipFill>
          <a:blip r:embed="rId3"/>
          <a:stretch>
            <a:fillRect/>
          </a:stretch>
        </p:blipFill>
        <p:spPr>
          <a:xfrm>
            <a:off x="611028" y="1746385"/>
            <a:ext cx="5383398" cy="3127285"/>
          </a:xfrm>
          <a:prstGeom prst="rect">
            <a:avLst/>
          </a:prstGeom>
          <a:noFill/>
        </p:spPr>
      </p:pic>
      <p:sp>
        <p:nvSpPr>
          <p:cNvPr id="7" name="Content Placeholder 2">
            <a:extLst>
              <a:ext uri="{FF2B5EF4-FFF2-40B4-BE49-F238E27FC236}">
                <a16:creationId xmlns:a16="http://schemas.microsoft.com/office/drawing/2014/main" id="{064D979A-2741-1A44-BF35-D1A3682AE545}"/>
              </a:ext>
            </a:extLst>
          </p:cNvPr>
          <p:cNvSpPr>
            <a:spLocks noGrp="1"/>
          </p:cNvSpPr>
          <p:nvPr>
            <p:ph sz="half" idx="2"/>
          </p:nvPr>
        </p:nvSpPr>
        <p:spPr>
          <a:xfrm>
            <a:off x="6497612" y="1862549"/>
            <a:ext cx="5383398" cy="4581411"/>
          </a:xfrm>
        </p:spPr>
        <p:txBody>
          <a:bodyPr>
            <a:normAutofit/>
          </a:bodyPr>
          <a:lstStyle/>
          <a:p>
            <a:pPr marL="0" indent="0">
              <a:buNone/>
            </a:pPr>
            <a:r>
              <a:rPr lang="en-US" dirty="0"/>
              <a:t>1 to 2-Day Workshop for building capacity of local workforce development and emergency response in Alaska and Rural Villages</a:t>
            </a:r>
          </a:p>
          <a:p>
            <a:pPr marL="0" indent="0">
              <a:buNone/>
            </a:pPr>
            <a:r>
              <a:rPr lang="en-US" dirty="0"/>
              <a:t>How do we support remote villages and communities in need of support before and after extreme weather events?</a:t>
            </a:r>
          </a:p>
          <a:p>
            <a:endParaRPr lang="en-US" dirty="0"/>
          </a:p>
        </p:txBody>
      </p:sp>
      <p:sp>
        <p:nvSpPr>
          <p:cNvPr id="10" name="TextBox 9">
            <a:extLst>
              <a:ext uri="{FF2B5EF4-FFF2-40B4-BE49-F238E27FC236}">
                <a16:creationId xmlns:a16="http://schemas.microsoft.com/office/drawing/2014/main" id="{71C7E46A-87D8-A0F9-61F3-2172D75CA907}"/>
              </a:ext>
            </a:extLst>
          </p:cNvPr>
          <p:cNvSpPr txBox="1"/>
          <p:nvPr/>
        </p:nvSpPr>
        <p:spPr>
          <a:xfrm>
            <a:off x="509455" y="4995451"/>
            <a:ext cx="6102046" cy="1200329"/>
          </a:xfrm>
          <a:prstGeom prst="rect">
            <a:avLst/>
          </a:prstGeom>
          <a:noFill/>
        </p:spPr>
        <p:txBody>
          <a:bodyPr wrap="square">
            <a:spAutoFit/>
          </a:bodyPr>
          <a:lstStyle/>
          <a:p>
            <a:pPr algn="l"/>
            <a:r>
              <a:rPr lang="en-US" dirty="0">
                <a:latin typeface="TimesNewRomanPSMT"/>
              </a:rPr>
              <a:t>Typhoon Halong Response:  </a:t>
            </a:r>
            <a:r>
              <a:rPr lang="en-US" dirty="0" err="1">
                <a:latin typeface="TimesNewRomanPSMT"/>
              </a:rPr>
              <a:t>Kotlik</a:t>
            </a:r>
            <a:r>
              <a:rPr lang="en-US" dirty="0">
                <a:latin typeface="TimesNewRomanPSMT"/>
              </a:rPr>
              <a:t> Team, Zender began responding to harder-hit communities </a:t>
            </a:r>
            <a:r>
              <a:rPr lang="en-US" dirty="0" err="1">
                <a:latin typeface="TimesNewRomanPSMT"/>
              </a:rPr>
              <a:t>Tuntutuliak</a:t>
            </a:r>
            <a:r>
              <a:rPr lang="en-US" dirty="0">
                <a:latin typeface="TimesNewRomanPSMT"/>
              </a:rPr>
              <a:t>, </a:t>
            </a:r>
            <a:r>
              <a:rPr lang="en-US" dirty="0" err="1">
                <a:latin typeface="TimesNewRomanPSMT"/>
              </a:rPr>
              <a:t>Kongiganak</a:t>
            </a:r>
            <a:r>
              <a:rPr lang="en-US" dirty="0">
                <a:latin typeface="TimesNewRomanPSMT"/>
              </a:rPr>
              <a:t>, </a:t>
            </a:r>
            <a:r>
              <a:rPr lang="en-US" dirty="0" err="1">
                <a:latin typeface="TimesNewRomanPSMT"/>
              </a:rPr>
              <a:t>Nightmute</a:t>
            </a:r>
            <a:r>
              <a:rPr lang="en-US" dirty="0">
                <a:latin typeface="TimesNewRomanPSMT"/>
              </a:rPr>
              <a:t>, </a:t>
            </a:r>
            <a:r>
              <a:rPr lang="en-US" dirty="0" err="1">
                <a:latin typeface="TimesNewRomanPSMT"/>
              </a:rPr>
              <a:t>Kipnuk</a:t>
            </a:r>
            <a:r>
              <a:rPr lang="en-US" dirty="0">
                <a:latin typeface="TimesNewRomanPSMT"/>
              </a:rPr>
              <a:t>, and </a:t>
            </a:r>
            <a:r>
              <a:rPr lang="en-US" dirty="0" err="1">
                <a:latin typeface="TimesNewRomanPSMT"/>
              </a:rPr>
              <a:t>Kwigillingnok</a:t>
            </a:r>
            <a:r>
              <a:rPr lang="en-US" dirty="0">
                <a:latin typeface="TimesNewRomanPSMT"/>
              </a:rPr>
              <a:t> with training, PPE and other support.(WRUC Zender Environmental) </a:t>
            </a:r>
            <a:endParaRPr lang="en-US" dirty="0"/>
          </a:p>
        </p:txBody>
      </p:sp>
    </p:spTree>
    <p:extLst>
      <p:ext uri="{BB962C8B-B14F-4D97-AF65-F5344CB8AC3E}">
        <p14:creationId xmlns:p14="http://schemas.microsoft.com/office/powerpoint/2010/main" val="2032257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088F6F-F51A-2512-0655-8E2FA0CA3D2A}"/>
              </a:ext>
            </a:extLst>
          </p:cNvPr>
          <p:cNvSpPr>
            <a:spLocks noGrp="1"/>
          </p:cNvSpPr>
          <p:nvPr>
            <p:ph type="title"/>
          </p:nvPr>
        </p:nvSpPr>
        <p:spPr>
          <a:xfrm>
            <a:off x="398462" y="2547937"/>
            <a:ext cx="11395075" cy="1481138"/>
          </a:xfrm>
        </p:spPr>
        <p:txBody>
          <a:bodyPr/>
          <a:lstStyle/>
          <a:p>
            <a:pPr algn="ctr"/>
            <a:r>
              <a:rPr lang="en-US" sz="4400" dirty="0"/>
              <a:t>Resources</a:t>
            </a:r>
          </a:p>
        </p:txBody>
      </p:sp>
    </p:spTree>
    <p:extLst>
      <p:ext uri="{BB962C8B-B14F-4D97-AF65-F5344CB8AC3E}">
        <p14:creationId xmlns:p14="http://schemas.microsoft.com/office/powerpoint/2010/main" val="3588721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22C883-1DDD-B538-4AC5-195DC0FF0918}"/>
              </a:ext>
            </a:extLst>
          </p:cNvPr>
          <p:cNvSpPr>
            <a:spLocks noGrp="1"/>
          </p:cNvSpPr>
          <p:nvPr>
            <p:ph type="title"/>
          </p:nvPr>
        </p:nvSpPr>
        <p:spPr/>
        <p:txBody>
          <a:bodyPr/>
          <a:lstStyle/>
          <a:p>
            <a:r>
              <a:rPr lang="en-US" dirty="0"/>
              <a:t>Curriculum Catalog</a:t>
            </a:r>
          </a:p>
        </p:txBody>
      </p:sp>
      <p:pic>
        <p:nvPicPr>
          <p:cNvPr id="8" name="Content Placeholder 7" descr="Graphical user interface&#10;&#10;AI-generated content may be incorrect.">
            <a:extLst>
              <a:ext uri="{FF2B5EF4-FFF2-40B4-BE49-F238E27FC236}">
                <a16:creationId xmlns:a16="http://schemas.microsoft.com/office/drawing/2014/main" id="{84C636F9-4003-A518-420E-9D70C2AE6DA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25031" y="1758156"/>
            <a:ext cx="5511800" cy="4705350"/>
          </a:xfrm>
        </p:spPr>
      </p:pic>
    </p:spTree>
    <p:extLst>
      <p:ext uri="{BB962C8B-B14F-4D97-AF65-F5344CB8AC3E}">
        <p14:creationId xmlns:p14="http://schemas.microsoft.com/office/powerpoint/2010/main" val="3746616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0F587-10D6-0925-2E77-7EA0371EB8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B67D10-0367-E058-AE96-075C28F3D66A}"/>
              </a:ext>
            </a:extLst>
          </p:cNvPr>
          <p:cNvSpPr>
            <a:spLocks noGrp="1"/>
          </p:cNvSpPr>
          <p:nvPr>
            <p:ph type="title"/>
          </p:nvPr>
        </p:nvSpPr>
        <p:spPr>
          <a:xfrm>
            <a:off x="171449" y="1305281"/>
            <a:ext cx="10512862" cy="731964"/>
          </a:xfrm>
        </p:spPr>
        <p:txBody>
          <a:bodyPr>
            <a:normAutofit/>
          </a:bodyPr>
          <a:lstStyle/>
          <a:p>
            <a:r>
              <a:rPr lang="en-US">
                <a:latin typeface="Arial" panose="020B0604020202020204" pitchFamily="34" charset="0"/>
                <a:cs typeface="Arial" panose="020B0604020202020204" pitchFamily="34" charset="0"/>
              </a:rPr>
              <a:t>Infectious Disease: Avian Flu (H5N1) Toolkit</a:t>
            </a:r>
          </a:p>
        </p:txBody>
      </p:sp>
      <p:sp>
        <p:nvSpPr>
          <p:cNvPr id="3" name="Content Placeholder 2">
            <a:extLst>
              <a:ext uri="{FF2B5EF4-FFF2-40B4-BE49-F238E27FC236}">
                <a16:creationId xmlns:a16="http://schemas.microsoft.com/office/drawing/2014/main" id="{6F591786-2F1C-D61F-13AC-50D86BF8F2D3}"/>
              </a:ext>
            </a:extLst>
          </p:cNvPr>
          <p:cNvSpPr txBox="1">
            <a:spLocks/>
          </p:cNvSpPr>
          <p:nvPr/>
        </p:nvSpPr>
        <p:spPr bwMode="auto">
          <a:xfrm>
            <a:off x="353363" y="2152551"/>
            <a:ext cx="6619589" cy="3195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lvl1pPr marL="225425" indent="-225425" algn="l" rtl="0" eaLnBrk="0" fontAlgn="base" hangingPunct="0">
              <a:lnSpc>
                <a:spcPct val="95000"/>
              </a:lnSpc>
              <a:spcBef>
                <a:spcPct val="70000"/>
              </a:spcBef>
              <a:spcAft>
                <a:spcPct val="0"/>
              </a:spcAft>
              <a:buClr>
                <a:schemeClr val="tx2"/>
              </a:buClr>
              <a:buChar char="•"/>
              <a:defRPr lang="en-US" sz="2300" smtClean="0">
                <a:solidFill>
                  <a:schemeClr val="tx1"/>
                </a:solidFill>
                <a:latin typeface="+mn-lt"/>
                <a:ea typeface="MS PGothic" pitchFamily="34" charset="-128"/>
                <a:cs typeface="ＭＳ Ｐゴシック" pitchFamily="-112" charset="-128"/>
              </a:defRPr>
            </a:lvl1pPr>
            <a:lvl2pPr marL="576263" indent="-236538" algn="l" rtl="0" eaLnBrk="0" fontAlgn="base" hangingPunct="0">
              <a:lnSpc>
                <a:spcPct val="95000"/>
              </a:lnSpc>
              <a:spcBef>
                <a:spcPct val="70000"/>
              </a:spcBef>
              <a:spcAft>
                <a:spcPct val="0"/>
              </a:spcAft>
              <a:buClr>
                <a:schemeClr val="tx2"/>
              </a:buClr>
              <a:buChar char="–"/>
              <a:defRPr lang="en-US" sz="2100" smtClean="0">
                <a:solidFill>
                  <a:schemeClr val="tx1"/>
                </a:solidFill>
                <a:latin typeface="+mn-lt"/>
                <a:ea typeface="MS PGothic" pitchFamily="34" charset="-128"/>
              </a:defRPr>
            </a:lvl2pPr>
            <a:lvl3pPr marL="857250" indent="-166688" algn="l" rtl="0" eaLnBrk="0" fontAlgn="base" hangingPunct="0">
              <a:lnSpc>
                <a:spcPct val="95000"/>
              </a:lnSpc>
              <a:spcBef>
                <a:spcPct val="70000"/>
              </a:spcBef>
              <a:spcAft>
                <a:spcPct val="0"/>
              </a:spcAft>
              <a:buClr>
                <a:schemeClr val="tx2"/>
              </a:buClr>
              <a:buChar char="•"/>
              <a:defRPr lang="en-US" sz="1900" smtClean="0">
                <a:solidFill>
                  <a:schemeClr val="tx1"/>
                </a:solidFill>
                <a:latin typeface="+mn-lt"/>
                <a:ea typeface="MS PGothic" pitchFamily="34" charset="-128"/>
              </a:defRPr>
            </a:lvl3pPr>
            <a:lvl4pPr marL="1139825" indent="-168275" algn="l" rtl="0" eaLnBrk="0" fontAlgn="base" hangingPunct="0">
              <a:lnSpc>
                <a:spcPct val="95000"/>
              </a:lnSpc>
              <a:spcBef>
                <a:spcPct val="70000"/>
              </a:spcBef>
              <a:spcAft>
                <a:spcPct val="0"/>
              </a:spcAft>
              <a:buClr>
                <a:schemeClr val="tx2"/>
              </a:buClr>
              <a:buChar char="–"/>
              <a:defRPr lang="en-US" sz="1900" smtClean="0">
                <a:solidFill>
                  <a:schemeClr val="tx1"/>
                </a:solidFill>
                <a:latin typeface="+mn-lt"/>
                <a:ea typeface="MS PGothic" pitchFamily="34" charset="-128"/>
              </a:defRPr>
            </a:lvl4pPr>
            <a:lvl5pPr marL="1433513" indent="-179388" algn="l" rtl="0" eaLnBrk="0" fontAlgn="base" hangingPunct="0">
              <a:lnSpc>
                <a:spcPct val="95000"/>
              </a:lnSpc>
              <a:spcBef>
                <a:spcPct val="70000"/>
              </a:spcBef>
              <a:spcAft>
                <a:spcPct val="0"/>
              </a:spcAft>
              <a:buClr>
                <a:schemeClr val="tx2"/>
              </a:buClr>
              <a:buChar char="•"/>
              <a:defRPr lang="en-US" sz="1900">
                <a:solidFill>
                  <a:schemeClr val="tx1"/>
                </a:solidFill>
                <a:latin typeface="+mn-lt"/>
                <a:ea typeface="MS PGothic" pitchFamily="34" charset="-128"/>
              </a:defRPr>
            </a:lvl5pPr>
            <a:lvl6pPr marL="1890713" indent="-179388" algn="l" rtl="0" eaLnBrk="1" fontAlgn="base" hangingPunct="1">
              <a:lnSpc>
                <a:spcPct val="95000"/>
              </a:lnSpc>
              <a:spcBef>
                <a:spcPct val="70000"/>
              </a:spcBef>
              <a:spcAft>
                <a:spcPct val="0"/>
              </a:spcAft>
              <a:buClr>
                <a:schemeClr val="tx2"/>
              </a:buClr>
              <a:buChar char="•"/>
              <a:defRPr sz="1900">
                <a:solidFill>
                  <a:schemeClr val="tx1"/>
                </a:solidFill>
                <a:latin typeface="+mn-lt"/>
              </a:defRPr>
            </a:lvl6pPr>
            <a:lvl7pPr marL="2347913" indent="-179388" algn="l" rtl="0" eaLnBrk="1" fontAlgn="base" hangingPunct="1">
              <a:lnSpc>
                <a:spcPct val="95000"/>
              </a:lnSpc>
              <a:spcBef>
                <a:spcPct val="70000"/>
              </a:spcBef>
              <a:spcAft>
                <a:spcPct val="0"/>
              </a:spcAft>
              <a:buClr>
                <a:schemeClr val="tx2"/>
              </a:buClr>
              <a:buChar char="•"/>
              <a:defRPr sz="1900">
                <a:solidFill>
                  <a:schemeClr val="tx1"/>
                </a:solidFill>
                <a:latin typeface="+mn-lt"/>
              </a:defRPr>
            </a:lvl7pPr>
            <a:lvl8pPr marL="2805113" indent="-179388" algn="l" rtl="0" eaLnBrk="1" fontAlgn="base" hangingPunct="1">
              <a:lnSpc>
                <a:spcPct val="95000"/>
              </a:lnSpc>
              <a:spcBef>
                <a:spcPct val="70000"/>
              </a:spcBef>
              <a:spcAft>
                <a:spcPct val="0"/>
              </a:spcAft>
              <a:buClr>
                <a:schemeClr val="tx2"/>
              </a:buClr>
              <a:buChar char="•"/>
              <a:defRPr sz="1900">
                <a:solidFill>
                  <a:schemeClr val="tx1"/>
                </a:solidFill>
                <a:latin typeface="+mn-lt"/>
              </a:defRPr>
            </a:lvl8pPr>
            <a:lvl9pPr marL="3262313" indent="-179388" algn="l" rtl="0" eaLnBrk="1" fontAlgn="base" hangingPunct="1">
              <a:lnSpc>
                <a:spcPct val="95000"/>
              </a:lnSpc>
              <a:spcBef>
                <a:spcPct val="70000"/>
              </a:spcBef>
              <a:spcAft>
                <a:spcPct val="0"/>
              </a:spcAft>
              <a:buClr>
                <a:schemeClr val="tx2"/>
              </a:buClr>
              <a:buChar char="•"/>
              <a:defRPr sz="1900">
                <a:solidFill>
                  <a:schemeClr val="tx1"/>
                </a:solidFill>
                <a:latin typeface="+mn-lt"/>
              </a:defRPr>
            </a:lvl9pPr>
          </a:lstStyle>
          <a:p>
            <a:r>
              <a:rPr lang="en-US" kern="0" dirty="0">
                <a:latin typeface="Arial" panose="020B0604020202020204" pitchFamily="34" charset="0"/>
                <a:ea typeface="MS PGothic"/>
                <a:cs typeface="Arial" panose="020B0604020202020204" pitchFamily="34" charset="0"/>
              </a:rPr>
              <a:t>New tool is available!</a:t>
            </a:r>
          </a:p>
          <a:p>
            <a:r>
              <a:rPr lang="en-US" kern="0" dirty="0">
                <a:latin typeface="Arial" panose="020B0604020202020204" pitchFamily="34" charset="0"/>
                <a:ea typeface="MS PGothic"/>
                <a:cs typeface="Arial" panose="020B0604020202020204" pitchFamily="34" charset="0"/>
              </a:rPr>
              <a:t>Please help us promote and share this tool. </a:t>
            </a:r>
          </a:p>
          <a:p>
            <a:r>
              <a:rPr lang="en-US" kern="0" dirty="0">
                <a:latin typeface="Arial" panose="020B0604020202020204" pitchFamily="34" charset="0"/>
                <a:ea typeface="MS PGothic"/>
                <a:cs typeface="Arial" panose="020B0604020202020204" pitchFamily="34" charset="0"/>
              </a:rPr>
              <a:t>Also, please let us know if you or partner organizations distribute or use the tool </a:t>
            </a:r>
            <a:br>
              <a:rPr lang="en-US" kern="0" dirty="0">
                <a:latin typeface="Arial" panose="020B0604020202020204" pitchFamily="34" charset="0"/>
                <a:ea typeface="MS PGothic"/>
                <a:cs typeface="Arial" panose="020B0604020202020204" pitchFamily="34" charset="0"/>
              </a:rPr>
            </a:br>
            <a:r>
              <a:rPr lang="en-US" kern="0" dirty="0">
                <a:latin typeface="Arial" panose="020B0604020202020204" pitchFamily="34" charset="0"/>
                <a:ea typeface="MS PGothic"/>
                <a:cs typeface="Arial" panose="020B0604020202020204" pitchFamily="34" charset="0"/>
              </a:rPr>
              <a:t>for outreach, training, etc. </a:t>
            </a:r>
          </a:p>
          <a:p>
            <a:pPr marL="0" indent="0">
              <a:buNone/>
            </a:pPr>
            <a:endParaRPr lang="en-US" sz="2499" kern="0" dirty="0">
              <a:ea typeface="MS PGothic"/>
            </a:endParaRPr>
          </a:p>
        </p:txBody>
      </p:sp>
      <p:pic>
        <p:nvPicPr>
          <p:cNvPr id="9" name="Picture 8">
            <a:extLst>
              <a:ext uri="{FF2B5EF4-FFF2-40B4-BE49-F238E27FC236}">
                <a16:creationId xmlns:a16="http://schemas.microsoft.com/office/drawing/2014/main" id="{12E240AB-8101-DC75-A83B-688018540E66}"/>
              </a:ext>
            </a:extLst>
          </p:cNvPr>
          <p:cNvPicPr>
            <a:picLocks noChangeAspect="1"/>
          </p:cNvPicPr>
          <p:nvPr/>
        </p:nvPicPr>
        <p:blipFill>
          <a:blip r:embed="rId3"/>
          <a:stretch>
            <a:fillRect/>
          </a:stretch>
        </p:blipFill>
        <p:spPr>
          <a:xfrm>
            <a:off x="7809948" y="1057442"/>
            <a:ext cx="4210604" cy="3224372"/>
          </a:xfrm>
          <a:prstGeom prst="rect">
            <a:avLst/>
          </a:prstGeom>
          <a:ln>
            <a:solidFill>
              <a:schemeClr val="accent6">
                <a:lumMod val="75000"/>
              </a:schemeClr>
            </a:solidFill>
          </a:ln>
        </p:spPr>
      </p:pic>
      <p:pic>
        <p:nvPicPr>
          <p:cNvPr id="11" name="Picture 10">
            <a:extLst>
              <a:ext uri="{FF2B5EF4-FFF2-40B4-BE49-F238E27FC236}">
                <a16:creationId xmlns:a16="http://schemas.microsoft.com/office/drawing/2014/main" id="{7FC7EF42-D95A-CC5D-CF54-AA4EBD4AA3EA}"/>
              </a:ext>
            </a:extLst>
          </p:cNvPr>
          <p:cNvPicPr>
            <a:picLocks noChangeAspect="1"/>
          </p:cNvPicPr>
          <p:nvPr/>
        </p:nvPicPr>
        <p:blipFill>
          <a:blip r:embed="rId4"/>
          <a:stretch>
            <a:fillRect/>
          </a:stretch>
        </p:blipFill>
        <p:spPr>
          <a:xfrm>
            <a:off x="9045710" y="4390505"/>
            <a:ext cx="2974842" cy="2282422"/>
          </a:xfrm>
          <a:prstGeom prst="rect">
            <a:avLst/>
          </a:prstGeom>
          <a:ln>
            <a:solidFill>
              <a:schemeClr val="accent6">
                <a:lumMod val="75000"/>
              </a:schemeClr>
            </a:solidFill>
          </a:ln>
        </p:spPr>
      </p:pic>
      <p:pic>
        <p:nvPicPr>
          <p:cNvPr id="16" name="Picture 15">
            <a:extLst>
              <a:ext uri="{FF2B5EF4-FFF2-40B4-BE49-F238E27FC236}">
                <a16:creationId xmlns:a16="http://schemas.microsoft.com/office/drawing/2014/main" id="{B2FA4630-5F73-CE43-ECD8-767360543682}"/>
              </a:ext>
            </a:extLst>
          </p:cNvPr>
          <p:cNvPicPr>
            <a:picLocks noChangeAspect="1"/>
          </p:cNvPicPr>
          <p:nvPr/>
        </p:nvPicPr>
        <p:blipFill>
          <a:blip r:embed="rId5"/>
          <a:stretch>
            <a:fillRect/>
          </a:stretch>
        </p:blipFill>
        <p:spPr>
          <a:xfrm>
            <a:off x="5959328" y="4397120"/>
            <a:ext cx="2964592" cy="2282422"/>
          </a:xfrm>
          <a:prstGeom prst="rect">
            <a:avLst/>
          </a:prstGeom>
          <a:ln>
            <a:solidFill>
              <a:schemeClr val="accent6">
                <a:lumMod val="75000"/>
              </a:schemeClr>
            </a:solidFill>
          </a:ln>
        </p:spPr>
      </p:pic>
      <p:sp>
        <p:nvSpPr>
          <p:cNvPr id="5" name="TextBox 4">
            <a:extLst>
              <a:ext uri="{FF2B5EF4-FFF2-40B4-BE49-F238E27FC236}">
                <a16:creationId xmlns:a16="http://schemas.microsoft.com/office/drawing/2014/main" id="{132B18C2-DAAD-E775-B32A-F27EDD717972}"/>
              </a:ext>
            </a:extLst>
          </p:cNvPr>
          <p:cNvSpPr txBox="1"/>
          <p:nvPr/>
        </p:nvSpPr>
        <p:spPr>
          <a:xfrm>
            <a:off x="684431" y="6310210"/>
            <a:ext cx="6110600" cy="369332"/>
          </a:xfrm>
          <a:prstGeom prst="rect">
            <a:avLst/>
          </a:prstGeom>
          <a:noFill/>
        </p:spPr>
        <p:txBody>
          <a:bodyPr wrap="square">
            <a:spAutoFit/>
          </a:bodyPr>
          <a:lstStyle/>
          <a:p>
            <a:r>
              <a:rPr lang="en-US" dirty="0">
                <a:hlinkClick r:id="rId6"/>
              </a:rPr>
              <a:t>https://tools.niehs.nih.gov/wetp/</a:t>
            </a:r>
            <a:r>
              <a:rPr lang="en-US" dirty="0"/>
              <a:t> </a:t>
            </a:r>
          </a:p>
        </p:txBody>
      </p:sp>
    </p:spTree>
    <p:extLst>
      <p:ext uri="{BB962C8B-B14F-4D97-AF65-F5344CB8AC3E}">
        <p14:creationId xmlns:p14="http://schemas.microsoft.com/office/powerpoint/2010/main" val="3703662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CEA7-8561-6ABB-D2BC-58855F3FD731}"/>
              </a:ext>
            </a:extLst>
          </p:cNvPr>
          <p:cNvSpPr>
            <a:spLocks noGrp="1"/>
          </p:cNvSpPr>
          <p:nvPr>
            <p:ph type="title"/>
          </p:nvPr>
        </p:nvSpPr>
        <p:spPr/>
        <p:txBody>
          <a:bodyPr/>
          <a:lstStyle/>
          <a:p>
            <a:pPr algn="ctr"/>
            <a:r>
              <a:rPr lang="en-US" dirty="0"/>
              <a:t>Infectious Disease and Biological Hazards Training</a:t>
            </a:r>
          </a:p>
        </p:txBody>
      </p:sp>
      <p:pic>
        <p:nvPicPr>
          <p:cNvPr id="5" name="Content Placeholder 4" descr="A screenshot of a phone&#10;&#10;AI-generated content may be incorrect.">
            <a:extLst>
              <a:ext uri="{FF2B5EF4-FFF2-40B4-BE49-F238E27FC236}">
                <a16:creationId xmlns:a16="http://schemas.microsoft.com/office/drawing/2014/main" id="{D45D7895-EC74-3BEA-65D9-B07BB2446D1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2831" y="1720850"/>
            <a:ext cx="3835400" cy="4457700"/>
          </a:xfrm>
        </p:spPr>
      </p:pic>
      <p:pic>
        <p:nvPicPr>
          <p:cNvPr id="7" name="Picture 6" descr="Text&#10;&#10;AI-generated content may be incorrect.">
            <a:extLst>
              <a:ext uri="{FF2B5EF4-FFF2-40B4-BE49-F238E27FC236}">
                <a16:creationId xmlns:a16="http://schemas.microsoft.com/office/drawing/2014/main" id="{E2E3B193-396D-2833-2CB4-9813E982E9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9127" y="1720849"/>
            <a:ext cx="5980041" cy="4485031"/>
          </a:xfrm>
          <a:prstGeom prst="rect">
            <a:avLst/>
          </a:prstGeom>
        </p:spPr>
      </p:pic>
    </p:spTree>
    <p:extLst>
      <p:ext uri="{BB962C8B-B14F-4D97-AF65-F5344CB8AC3E}">
        <p14:creationId xmlns:p14="http://schemas.microsoft.com/office/powerpoint/2010/main" val="714441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F8E90-A794-3440-2DFC-28CA5570E52D}"/>
              </a:ext>
            </a:extLst>
          </p:cNvPr>
          <p:cNvSpPr>
            <a:spLocks noGrp="1"/>
          </p:cNvSpPr>
          <p:nvPr>
            <p:ph type="title"/>
          </p:nvPr>
        </p:nvSpPr>
        <p:spPr/>
        <p:txBody>
          <a:bodyPr/>
          <a:lstStyle/>
          <a:p>
            <a:r>
              <a:rPr lang="en-US" dirty="0"/>
              <a:t>Worker Training Program (WTP) Mission &amp; Network</a:t>
            </a:r>
          </a:p>
        </p:txBody>
      </p:sp>
      <p:sp>
        <p:nvSpPr>
          <p:cNvPr id="4" name="Rectangle 3">
            <a:extLst>
              <a:ext uri="{FF2B5EF4-FFF2-40B4-BE49-F238E27FC236}">
                <a16:creationId xmlns:a16="http://schemas.microsoft.com/office/drawing/2014/main" id="{63F10570-B3E8-FAAD-BED7-4680C3819FD9}"/>
              </a:ext>
            </a:extLst>
          </p:cNvPr>
          <p:cNvSpPr/>
          <p:nvPr/>
        </p:nvSpPr>
        <p:spPr>
          <a:xfrm>
            <a:off x="0" y="1612900"/>
            <a:ext cx="12192000" cy="1102352"/>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p>
        </p:txBody>
      </p:sp>
      <p:sp>
        <p:nvSpPr>
          <p:cNvPr id="9" name="TextBox 8">
            <a:extLst>
              <a:ext uri="{FF2B5EF4-FFF2-40B4-BE49-F238E27FC236}">
                <a16:creationId xmlns:a16="http://schemas.microsoft.com/office/drawing/2014/main" id="{F34F8A1A-519D-D53B-0DCB-11619E845A8C}"/>
              </a:ext>
            </a:extLst>
          </p:cNvPr>
          <p:cNvSpPr txBox="1"/>
          <p:nvPr/>
        </p:nvSpPr>
        <p:spPr>
          <a:xfrm>
            <a:off x="5510210" y="3107762"/>
            <a:ext cx="6351589" cy="2923877"/>
          </a:xfrm>
          <a:prstGeom prst="rect">
            <a:avLst/>
          </a:prstGeom>
          <a:noFill/>
        </p:spPr>
        <p:txBody>
          <a:bodyPr wrap="square">
            <a:spAutoFit/>
          </a:bodyPr>
          <a:lstStyle/>
          <a:p>
            <a:r>
              <a:rPr lang="en-US" sz="2300" kern="0" dirty="0"/>
              <a:t>Funds </a:t>
            </a:r>
            <a:r>
              <a:rPr lang="en-US" sz="2300" b="1" kern="0" dirty="0">
                <a:solidFill>
                  <a:schemeClr val="tx2"/>
                </a:solidFill>
              </a:rPr>
              <a:t>15</a:t>
            </a:r>
            <a:r>
              <a:rPr lang="en-US" sz="2300" kern="0" dirty="0"/>
              <a:t> grantees/consortia through cooperative agreements representing </a:t>
            </a:r>
            <a:br>
              <a:rPr lang="en-US" sz="2300" kern="0" dirty="0"/>
            </a:br>
            <a:r>
              <a:rPr lang="en-US" sz="2300" b="1" dirty="0">
                <a:solidFill>
                  <a:schemeClr val="tx2"/>
                </a:solidFill>
              </a:rPr>
              <a:t>o</a:t>
            </a:r>
            <a:r>
              <a:rPr lang="en-US" sz="2300" b="1" kern="0" dirty="0">
                <a:solidFill>
                  <a:schemeClr val="tx2"/>
                </a:solidFill>
              </a:rPr>
              <a:t>ver</a:t>
            </a:r>
            <a:r>
              <a:rPr lang="en-US" sz="2300" kern="0" dirty="0">
                <a:solidFill>
                  <a:schemeClr val="tx2"/>
                </a:solidFill>
              </a:rPr>
              <a:t> </a:t>
            </a:r>
            <a:r>
              <a:rPr lang="en-US" sz="2300" b="1" kern="0" dirty="0">
                <a:solidFill>
                  <a:schemeClr val="tx2"/>
                </a:solidFill>
              </a:rPr>
              <a:t>100</a:t>
            </a:r>
            <a:r>
              <a:rPr lang="en-US" sz="2300" kern="0" dirty="0"/>
              <a:t> nonprofit safety and health training organizations.</a:t>
            </a:r>
          </a:p>
          <a:p>
            <a:endParaRPr lang="en-US" sz="2300" kern="0" dirty="0"/>
          </a:p>
          <a:p>
            <a:r>
              <a:rPr lang="en-US" sz="2300" kern="0" dirty="0"/>
              <a:t>Provides training in </a:t>
            </a:r>
            <a:r>
              <a:rPr lang="en-US" sz="2300" b="1" kern="0" dirty="0">
                <a:solidFill>
                  <a:schemeClr val="tx2"/>
                </a:solidFill>
              </a:rPr>
              <a:t>all 50 states</a:t>
            </a:r>
            <a:r>
              <a:rPr lang="en-US" sz="2300" kern="0" dirty="0"/>
              <a:t>, Washington D.C., and U.S. territories.</a:t>
            </a:r>
          </a:p>
          <a:p>
            <a:endParaRPr lang="en-US" sz="2300" kern="0" dirty="0"/>
          </a:p>
        </p:txBody>
      </p:sp>
      <p:sp>
        <p:nvSpPr>
          <p:cNvPr id="13" name="TextBox 12">
            <a:extLst>
              <a:ext uri="{FF2B5EF4-FFF2-40B4-BE49-F238E27FC236}">
                <a16:creationId xmlns:a16="http://schemas.microsoft.com/office/drawing/2014/main" id="{97D373FC-0BEB-FB2E-D5B7-722150D07F01}"/>
              </a:ext>
            </a:extLst>
          </p:cNvPr>
          <p:cNvSpPr txBox="1"/>
          <p:nvPr/>
        </p:nvSpPr>
        <p:spPr>
          <a:xfrm>
            <a:off x="433387" y="1750023"/>
            <a:ext cx="11616381" cy="800219"/>
          </a:xfrm>
          <a:prstGeom prst="rect">
            <a:avLst/>
          </a:prstGeom>
          <a:noFill/>
        </p:spPr>
        <p:txBody>
          <a:bodyPr wrap="square">
            <a:spAutoFit/>
          </a:bodyPr>
          <a:lstStyle/>
          <a:p>
            <a:r>
              <a:rPr lang="en-US" sz="2300" b="1" dirty="0">
                <a:solidFill>
                  <a:schemeClr val="bg1"/>
                </a:solidFill>
                <a:effectLst>
                  <a:outerShdw blurRad="38100" dist="38100" dir="2700000" algn="tl">
                    <a:srgbClr val="000000">
                      <a:alpha val="43137"/>
                    </a:srgbClr>
                  </a:outerShdw>
                </a:effectLst>
              </a:rPr>
              <a:t>Mission: Prevent work-related harm by providing training programs for hazardous materials handlers, chemical emergency responders, and waste cleanup workers.</a:t>
            </a:r>
          </a:p>
        </p:txBody>
      </p:sp>
      <p:sp>
        <p:nvSpPr>
          <p:cNvPr id="15" name="TextBox 14">
            <a:extLst>
              <a:ext uri="{FF2B5EF4-FFF2-40B4-BE49-F238E27FC236}">
                <a16:creationId xmlns:a16="http://schemas.microsoft.com/office/drawing/2014/main" id="{BCAFAF43-1815-7BE6-7A3F-03FAD1DA4E46}"/>
              </a:ext>
            </a:extLst>
          </p:cNvPr>
          <p:cNvSpPr txBox="1"/>
          <p:nvPr/>
        </p:nvSpPr>
        <p:spPr>
          <a:xfrm>
            <a:off x="433387" y="6031639"/>
            <a:ext cx="4697413" cy="276999"/>
          </a:xfrm>
          <a:prstGeom prst="rect">
            <a:avLst/>
          </a:prstGeom>
          <a:noFill/>
        </p:spPr>
        <p:txBody>
          <a:bodyPr wrap="square">
            <a:spAutoFit/>
          </a:bodyPr>
          <a:lstStyle/>
          <a:p>
            <a:pPr algn="ctr"/>
            <a:r>
              <a:rPr lang="en-US" sz="1200" dirty="0"/>
              <a:t>Worker Training Program: </a:t>
            </a:r>
            <a:r>
              <a:rPr lang="en-US" sz="1200" dirty="0">
                <a:hlinkClick r:id="rId3"/>
              </a:rPr>
              <a:t>niehs.nih.gov/careers/hazmat/index.cfm</a:t>
            </a:r>
            <a:r>
              <a:rPr lang="en-US" sz="1200" dirty="0"/>
              <a:t> </a:t>
            </a:r>
          </a:p>
        </p:txBody>
      </p:sp>
      <p:sp>
        <p:nvSpPr>
          <p:cNvPr id="5" name="Slide Number Placeholder 5">
            <a:extLst>
              <a:ext uri="{FF2B5EF4-FFF2-40B4-BE49-F238E27FC236}">
                <a16:creationId xmlns:a16="http://schemas.microsoft.com/office/drawing/2014/main" id="{8E45C8E3-D208-EC22-BCE1-6B512E24882C}"/>
              </a:ext>
            </a:extLst>
          </p:cNvPr>
          <p:cNvSpPr txBox="1">
            <a:spLocks/>
          </p:cNvSpPr>
          <p:nvPr/>
        </p:nvSpPr>
        <p:spPr>
          <a:xfrm>
            <a:off x="11684000" y="6473825"/>
            <a:ext cx="332509" cy="2225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Arial" charset="0"/>
              </a:defRPr>
            </a:lvl1pPr>
            <a:lvl2pPr marL="742950" indent="-285750" algn="l" rtl="0" fontAlgn="base">
              <a:spcBef>
                <a:spcPct val="0"/>
              </a:spcBef>
              <a:spcAft>
                <a:spcPct val="0"/>
              </a:spcAft>
              <a:defRPr kern="1200">
                <a:solidFill>
                  <a:schemeClr val="tx1"/>
                </a:solidFill>
                <a:latin typeface="Arial" pitchFamily="34" charset="0"/>
                <a:ea typeface="MS PGothic" pitchFamily="34" charset="-128"/>
                <a:cs typeface="Arial" charset="0"/>
              </a:defRPr>
            </a:lvl2pPr>
            <a:lvl3pPr marL="1143000" indent="-228600" algn="l" rtl="0" fontAlgn="base">
              <a:spcBef>
                <a:spcPct val="0"/>
              </a:spcBef>
              <a:spcAft>
                <a:spcPct val="0"/>
              </a:spcAft>
              <a:defRPr kern="1200">
                <a:solidFill>
                  <a:schemeClr val="tx1"/>
                </a:solidFill>
                <a:latin typeface="Arial" pitchFamily="34" charset="0"/>
                <a:ea typeface="MS PGothic" pitchFamily="34" charset="-128"/>
                <a:cs typeface="Arial" charset="0"/>
              </a:defRPr>
            </a:lvl3pPr>
            <a:lvl4pPr marL="1600200" indent="-228600" algn="l" rtl="0" fontAlgn="base">
              <a:spcBef>
                <a:spcPct val="0"/>
              </a:spcBef>
              <a:spcAft>
                <a:spcPct val="0"/>
              </a:spcAft>
              <a:defRPr kern="1200">
                <a:solidFill>
                  <a:schemeClr val="tx1"/>
                </a:solidFill>
                <a:latin typeface="Arial" pitchFamily="34" charset="0"/>
                <a:ea typeface="MS PGothic" pitchFamily="34" charset="-128"/>
                <a:cs typeface="Arial" charset="0"/>
              </a:defRPr>
            </a:lvl4pPr>
            <a:lvl5pPr marL="2057400" indent="-228600" algn="l" rtl="0" fontAlgn="base">
              <a:spcBef>
                <a:spcPct val="0"/>
              </a:spcBef>
              <a:spcAft>
                <a:spcPct val="0"/>
              </a:spcAft>
              <a:defRPr kern="1200">
                <a:solidFill>
                  <a:schemeClr val="tx1"/>
                </a:solidFill>
                <a:latin typeface="Arial" pitchFamily="34" charset="0"/>
                <a:ea typeface="MS PGothic" pitchFamily="34" charset="-128"/>
                <a:cs typeface="Arial" charset="0"/>
              </a:defRPr>
            </a:lvl5pPr>
            <a:lvl6pPr marL="2514600" indent="-228600" algn="l" defTabSz="914400" rtl="0" eaLnBrk="0" fontAlgn="base" latinLnBrk="0" hangingPunct="0">
              <a:spcBef>
                <a:spcPct val="0"/>
              </a:spcBef>
              <a:spcAft>
                <a:spcPct val="0"/>
              </a:spcAft>
              <a:defRPr kern="1200">
                <a:solidFill>
                  <a:schemeClr val="tx1"/>
                </a:solidFill>
                <a:latin typeface="Arial" pitchFamily="34" charset="0"/>
                <a:ea typeface="MS PGothic" pitchFamily="34" charset="-128"/>
                <a:cs typeface="Arial" charset="0"/>
              </a:defRPr>
            </a:lvl6pPr>
            <a:lvl7pPr marL="2971800" indent="-228600" algn="l" defTabSz="914400" rtl="0" eaLnBrk="0" fontAlgn="base" latinLnBrk="0" hangingPunct="0">
              <a:spcBef>
                <a:spcPct val="0"/>
              </a:spcBef>
              <a:spcAft>
                <a:spcPct val="0"/>
              </a:spcAft>
              <a:defRPr kern="1200">
                <a:solidFill>
                  <a:schemeClr val="tx1"/>
                </a:solidFill>
                <a:latin typeface="Arial" pitchFamily="34" charset="0"/>
                <a:ea typeface="MS PGothic" pitchFamily="34" charset="-128"/>
                <a:cs typeface="Arial" charset="0"/>
              </a:defRPr>
            </a:lvl7pPr>
            <a:lvl8pPr marL="3429000" indent="-228600" algn="l" defTabSz="914400" rtl="0" eaLnBrk="0" fontAlgn="base" latinLnBrk="0" hangingPunct="0">
              <a:spcBef>
                <a:spcPct val="0"/>
              </a:spcBef>
              <a:spcAft>
                <a:spcPct val="0"/>
              </a:spcAft>
              <a:defRPr kern="1200">
                <a:solidFill>
                  <a:schemeClr val="tx1"/>
                </a:solidFill>
                <a:latin typeface="Arial" pitchFamily="34" charset="0"/>
                <a:ea typeface="MS PGothic" pitchFamily="34" charset="-128"/>
                <a:cs typeface="Arial" charset="0"/>
              </a:defRPr>
            </a:lvl8pPr>
            <a:lvl9pPr marL="3886200" indent="-228600" algn="l" defTabSz="914400" rtl="0" eaLnBrk="0" fontAlgn="base" latinLnBrk="0" hangingPunct="0">
              <a:spcBef>
                <a:spcPct val="0"/>
              </a:spcBef>
              <a:spcAft>
                <a:spcPct val="0"/>
              </a:spcAft>
              <a:defRPr kern="1200">
                <a:solidFill>
                  <a:schemeClr val="tx1"/>
                </a:solidFill>
                <a:latin typeface="Arial" pitchFamily="34" charset="0"/>
                <a:ea typeface="MS PGothic" pitchFamily="34" charset="-128"/>
                <a:cs typeface="Arial" charset="0"/>
              </a:defRPr>
            </a:lvl9pPr>
          </a:lstStyle>
          <a:p>
            <a:fld id="{918ED82B-F1C0-48B5-957F-D96AB649DB73}" type="slidenum">
              <a:rPr lang="en-US" altLang="en-US" sz="900" smtClean="0">
                <a:solidFill>
                  <a:schemeClr val="tx1">
                    <a:lumMod val="50000"/>
                    <a:lumOff val="50000"/>
                  </a:schemeClr>
                </a:solidFill>
                <a:latin typeface="+mn-lt"/>
              </a:rPr>
              <a:pPr/>
              <a:t>2</a:t>
            </a:fld>
            <a:endParaRPr lang="en-US" altLang="en-US" sz="900" dirty="0">
              <a:solidFill>
                <a:schemeClr val="tx1">
                  <a:lumMod val="50000"/>
                  <a:lumOff val="50000"/>
                </a:schemeClr>
              </a:solidFill>
              <a:latin typeface="+mn-lt"/>
            </a:endParaRPr>
          </a:p>
        </p:txBody>
      </p:sp>
      <p:pic>
        <p:nvPicPr>
          <p:cNvPr id="6" name="Picture 5" descr="A group of men working on a truck&#10;&#10;Description automatically generated with low confidence">
            <a:extLst>
              <a:ext uri="{FF2B5EF4-FFF2-40B4-BE49-F238E27FC236}">
                <a16:creationId xmlns:a16="http://schemas.microsoft.com/office/drawing/2014/main" id="{B535EF93-B822-4D59-B2A0-5D987C30AB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892" y="2967967"/>
            <a:ext cx="4234962" cy="2810956"/>
          </a:xfrm>
          <a:prstGeom prst="rect">
            <a:avLst/>
          </a:prstGeom>
        </p:spPr>
      </p:pic>
    </p:spTree>
    <p:extLst>
      <p:ext uri="{BB962C8B-B14F-4D97-AF65-F5344CB8AC3E}">
        <p14:creationId xmlns:p14="http://schemas.microsoft.com/office/powerpoint/2010/main" val="2123376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C0948-C2AC-A192-99A9-A51165B1E32B}"/>
              </a:ext>
            </a:extLst>
          </p:cNvPr>
          <p:cNvSpPr>
            <a:spLocks noGrp="1"/>
          </p:cNvSpPr>
          <p:nvPr>
            <p:ph type="title"/>
          </p:nvPr>
        </p:nvSpPr>
        <p:spPr>
          <a:xfrm>
            <a:off x="398463" y="990600"/>
            <a:ext cx="11395075" cy="730250"/>
          </a:xfrm>
        </p:spPr>
        <p:txBody>
          <a:bodyPr wrap="square" anchor="t">
            <a:normAutofit/>
          </a:bodyPr>
          <a:lstStyle/>
          <a:p>
            <a:r>
              <a:rPr lang="en-US" dirty="0"/>
              <a:t>WTP Training Programs and App</a:t>
            </a:r>
          </a:p>
        </p:txBody>
      </p:sp>
      <p:pic>
        <p:nvPicPr>
          <p:cNvPr id="5" name="Content Placeholder 4" descr="Graphical user interface, application&#10;&#10;AI-generated content may be incorrect.">
            <a:extLst>
              <a:ext uri="{FF2B5EF4-FFF2-40B4-BE49-F238E27FC236}">
                <a16:creationId xmlns:a16="http://schemas.microsoft.com/office/drawing/2014/main" id="{EFF2B976-43C7-CA38-8844-27062B4F7BC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9463" y="1936740"/>
            <a:ext cx="10802937" cy="4348182"/>
          </a:xfrm>
          <a:noFill/>
        </p:spPr>
      </p:pic>
    </p:spTree>
    <p:extLst>
      <p:ext uri="{BB962C8B-B14F-4D97-AF65-F5344CB8AC3E}">
        <p14:creationId xmlns:p14="http://schemas.microsoft.com/office/powerpoint/2010/main" val="623684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C3B55-6D09-5276-8CCF-F814F3A75994}"/>
              </a:ext>
            </a:extLst>
          </p:cNvPr>
          <p:cNvSpPr>
            <a:spLocks noGrp="1"/>
          </p:cNvSpPr>
          <p:nvPr>
            <p:ph type="title"/>
          </p:nvPr>
        </p:nvSpPr>
        <p:spPr>
          <a:xfrm>
            <a:off x="398463" y="990600"/>
            <a:ext cx="11395075" cy="730250"/>
          </a:xfrm>
        </p:spPr>
        <p:txBody>
          <a:bodyPr wrap="square" anchor="t">
            <a:normAutofit/>
          </a:bodyPr>
          <a:lstStyle/>
          <a:p>
            <a:pPr algn="ctr"/>
            <a:r>
              <a:rPr lang="en-US" dirty="0"/>
              <a:t>National Clearinghouse for Worker Safety and Health</a:t>
            </a:r>
          </a:p>
        </p:txBody>
      </p:sp>
      <p:pic>
        <p:nvPicPr>
          <p:cNvPr id="5" name="Content Placeholder 4" descr="Graphical user interface, text, application&#10;&#10;AI-generated content may be incorrect.">
            <a:extLst>
              <a:ext uri="{FF2B5EF4-FFF2-40B4-BE49-F238E27FC236}">
                <a16:creationId xmlns:a16="http://schemas.microsoft.com/office/drawing/2014/main" id="{16470044-7C1A-5874-E4C8-CB3A4442AB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56303" y="1747838"/>
            <a:ext cx="6849256" cy="4725987"/>
          </a:xfrm>
          <a:noFill/>
        </p:spPr>
      </p:pic>
    </p:spTree>
    <p:extLst>
      <p:ext uri="{BB962C8B-B14F-4D97-AF65-F5344CB8AC3E}">
        <p14:creationId xmlns:p14="http://schemas.microsoft.com/office/powerpoint/2010/main" val="3835033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B53FB-7A1A-8D87-D611-D9DA9FFEBF58}"/>
              </a:ext>
            </a:extLst>
          </p:cNvPr>
          <p:cNvSpPr>
            <a:spLocks noGrp="1"/>
          </p:cNvSpPr>
          <p:nvPr>
            <p:ph type="title"/>
          </p:nvPr>
        </p:nvSpPr>
        <p:spPr/>
        <p:txBody>
          <a:bodyPr/>
          <a:lstStyle/>
          <a:p>
            <a:pPr algn="ctr"/>
            <a:r>
              <a:rPr lang="en-US" dirty="0"/>
              <a:t>Thank You!</a:t>
            </a:r>
          </a:p>
        </p:txBody>
      </p:sp>
      <p:sp>
        <p:nvSpPr>
          <p:cNvPr id="3" name="Content Placeholder 2">
            <a:extLst>
              <a:ext uri="{FF2B5EF4-FFF2-40B4-BE49-F238E27FC236}">
                <a16:creationId xmlns:a16="http://schemas.microsoft.com/office/drawing/2014/main" id="{57CF828A-59DD-128C-C377-00584EA3B114}"/>
              </a:ext>
            </a:extLst>
          </p:cNvPr>
          <p:cNvSpPr>
            <a:spLocks noGrp="1"/>
          </p:cNvSpPr>
          <p:nvPr>
            <p:ph idx="1"/>
          </p:nvPr>
        </p:nvSpPr>
        <p:spPr>
          <a:xfrm>
            <a:off x="879970" y="1576388"/>
            <a:ext cx="10802937" cy="1082737"/>
          </a:xfrm>
        </p:spPr>
        <p:txBody>
          <a:bodyPr/>
          <a:lstStyle/>
          <a:p>
            <a:pPr marL="0" indent="0" algn="ctr">
              <a:buNone/>
            </a:pPr>
            <a:r>
              <a:rPr lang="en-US" dirty="0"/>
              <a:t>Please feel to reach out anything to connect further.</a:t>
            </a:r>
          </a:p>
          <a:p>
            <a:pPr marL="0" indent="0" algn="ctr">
              <a:buNone/>
            </a:pPr>
            <a:r>
              <a:rPr lang="en-US" dirty="0"/>
              <a:t>Eric.Persaud@nih.gov</a:t>
            </a:r>
          </a:p>
        </p:txBody>
      </p:sp>
      <p:pic>
        <p:nvPicPr>
          <p:cNvPr id="4" name="Picture 3">
            <a:extLst>
              <a:ext uri="{FF2B5EF4-FFF2-40B4-BE49-F238E27FC236}">
                <a16:creationId xmlns:a16="http://schemas.microsoft.com/office/drawing/2014/main" id="{280CE95B-BB27-6870-FDDF-7E3606662F81}"/>
              </a:ext>
            </a:extLst>
          </p:cNvPr>
          <p:cNvPicPr>
            <a:picLocks noChangeAspect="1"/>
          </p:cNvPicPr>
          <p:nvPr/>
        </p:nvPicPr>
        <p:blipFill>
          <a:blip r:embed="rId2"/>
          <a:stretch>
            <a:fillRect/>
          </a:stretch>
        </p:blipFill>
        <p:spPr>
          <a:xfrm>
            <a:off x="3904653" y="2830575"/>
            <a:ext cx="4753573" cy="3643250"/>
          </a:xfrm>
          <a:prstGeom prst="rect">
            <a:avLst/>
          </a:prstGeom>
        </p:spPr>
      </p:pic>
    </p:spTree>
    <p:extLst>
      <p:ext uri="{BB962C8B-B14F-4D97-AF65-F5344CB8AC3E}">
        <p14:creationId xmlns:p14="http://schemas.microsoft.com/office/powerpoint/2010/main" val="2385281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7C8EDE04-AA45-D132-000D-6106B3EC73FF}"/>
              </a:ext>
            </a:extLst>
          </p:cNvPr>
          <p:cNvSpPr/>
          <p:nvPr/>
        </p:nvSpPr>
        <p:spPr>
          <a:xfrm>
            <a:off x="6396837" y="4610556"/>
            <a:ext cx="4982363" cy="1751877"/>
          </a:xfrm>
          <a:prstGeom prst="rect">
            <a:avLst/>
          </a:prstGeom>
          <a:solidFill>
            <a:srgbClr val="4C7342">
              <a:alpha val="10196"/>
            </a:srgbClr>
          </a:solidFill>
          <a:ln>
            <a:solidFill>
              <a:srgbClr val="4C7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F1D0F048-8FAC-2404-46C0-30274F59B1B2}"/>
              </a:ext>
            </a:extLst>
          </p:cNvPr>
          <p:cNvSpPr/>
          <p:nvPr/>
        </p:nvSpPr>
        <p:spPr>
          <a:xfrm>
            <a:off x="832393" y="4610557"/>
            <a:ext cx="5030115" cy="1751877"/>
          </a:xfrm>
          <a:prstGeom prst="rect">
            <a:avLst/>
          </a:prstGeom>
          <a:solidFill>
            <a:srgbClr val="4C7342">
              <a:alpha val="10196"/>
            </a:srgbClr>
          </a:solidFill>
          <a:ln>
            <a:solidFill>
              <a:srgbClr val="4C7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CDA975-FA1A-EF51-0BFF-A51C69B6F067}"/>
              </a:ext>
            </a:extLst>
          </p:cNvPr>
          <p:cNvSpPr>
            <a:spLocks noGrp="1"/>
          </p:cNvSpPr>
          <p:nvPr>
            <p:ph type="title"/>
          </p:nvPr>
        </p:nvSpPr>
        <p:spPr>
          <a:xfrm>
            <a:off x="573087" y="990600"/>
            <a:ext cx="11400609" cy="730250"/>
          </a:xfrm>
        </p:spPr>
        <p:txBody>
          <a:bodyPr/>
          <a:lstStyle/>
          <a:p>
            <a:r>
              <a:rPr lang="en-US" dirty="0"/>
              <a:t>WTP History: Superfund Amendments &amp; Reauthorization Act</a:t>
            </a:r>
          </a:p>
        </p:txBody>
      </p:sp>
      <p:sp>
        <p:nvSpPr>
          <p:cNvPr id="19" name="Content Placeholder 2">
            <a:extLst>
              <a:ext uri="{FF2B5EF4-FFF2-40B4-BE49-F238E27FC236}">
                <a16:creationId xmlns:a16="http://schemas.microsoft.com/office/drawing/2014/main" id="{331B718C-08AC-4EF5-525E-656CBF429AED}"/>
              </a:ext>
            </a:extLst>
          </p:cNvPr>
          <p:cNvSpPr txBox="1">
            <a:spLocks/>
          </p:cNvSpPr>
          <p:nvPr/>
        </p:nvSpPr>
        <p:spPr bwMode="auto">
          <a:xfrm>
            <a:off x="832394" y="3778845"/>
            <a:ext cx="10583318" cy="389186"/>
          </a:xfrm>
          <a:prstGeom prst="rect">
            <a:avLst/>
          </a:prstGeom>
          <a:solidFill>
            <a:srgbClr val="4C7342"/>
          </a:solidFill>
          <a:ln w="9525">
            <a:noFill/>
            <a:miter lim="800000"/>
            <a:headEnd/>
            <a:tailEnd/>
          </a:ln>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70000"/>
              </a:spcBef>
              <a:spcAft>
                <a:spcPct val="0"/>
              </a:spcAft>
              <a:buClr>
                <a:schemeClr val="tx2"/>
              </a:buClr>
              <a:buChar char="•"/>
              <a:defRPr lang="en-US" sz="2300">
                <a:solidFill>
                  <a:schemeClr val="tx1"/>
                </a:solidFill>
                <a:latin typeface="+mn-lt"/>
                <a:ea typeface="MS PGothic" pitchFamily="34" charset="-128"/>
                <a:cs typeface="ＭＳ Ｐゴシック" pitchFamily="-112" charset="-128"/>
              </a:defRPr>
            </a:lvl1pPr>
            <a:lvl2pPr marL="576263" indent="-236538" algn="l" rtl="0" eaLnBrk="0" fontAlgn="base" hangingPunct="0">
              <a:lnSpc>
                <a:spcPct val="90000"/>
              </a:lnSpc>
              <a:spcBef>
                <a:spcPts val="1400"/>
              </a:spcBef>
              <a:spcAft>
                <a:spcPct val="0"/>
              </a:spcAft>
              <a:buClr>
                <a:schemeClr val="tx2"/>
              </a:buClr>
              <a:buChar char="–"/>
              <a:defRPr lang="en-US" sz="2100">
                <a:solidFill>
                  <a:schemeClr val="tx1"/>
                </a:solidFill>
                <a:latin typeface="+mn-lt"/>
                <a:ea typeface="MS PGothic" pitchFamily="34" charset="-128"/>
              </a:defRPr>
            </a:lvl2pPr>
            <a:lvl3pPr marL="857250" indent="-166688" algn="l" rtl="0" eaLnBrk="0" fontAlgn="base" hangingPunct="0">
              <a:lnSpc>
                <a:spcPct val="90000"/>
              </a:lnSpc>
              <a:spcBef>
                <a:spcPts val="900"/>
              </a:spcBef>
              <a:spcAft>
                <a:spcPct val="0"/>
              </a:spcAft>
              <a:buClr>
                <a:schemeClr val="tx2"/>
              </a:buClr>
              <a:buChar char="•"/>
              <a:defRPr lang="en-US" sz="1900">
                <a:solidFill>
                  <a:schemeClr val="tx1"/>
                </a:solidFill>
                <a:latin typeface="+mn-lt"/>
                <a:ea typeface="MS PGothic" pitchFamily="34" charset="-128"/>
              </a:defRPr>
            </a:lvl3pPr>
            <a:lvl4pPr marL="1139825" indent="-168275" algn="l" rtl="0" eaLnBrk="0" fontAlgn="base" hangingPunct="0">
              <a:lnSpc>
                <a:spcPct val="90000"/>
              </a:lnSpc>
              <a:spcBef>
                <a:spcPts val="600"/>
              </a:spcBef>
              <a:spcAft>
                <a:spcPct val="0"/>
              </a:spcAft>
              <a:buClr>
                <a:schemeClr val="tx2"/>
              </a:buClr>
              <a:buChar char="–"/>
              <a:defRPr lang="en-US" sz="1900">
                <a:solidFill>
                  <a:schemeClr val="tx1"/>
                </a:solidFill>
                <a:latin typeface="+mn-lt"/>
                <a:ea typeface="MS PGothic" pitchFamily="34" charset="-128"/>
              </a:defRPr>
            </a:lvl4pPr>
            <a:lvl5pPr marL="1433513" indent="-179388" algn="l" rtl="0" eaLnBrk="0" fontAlgn="base" hangingPunct="0">
              <a:lnSpc>
                <a:spcPct val="90000"/>
              </a:lnSpc>
              <a:spcBef>
                <a:spcPts val="600"/>
              </a:spcBef>
              <a:spcAft>
                <a:spcPct val="0"/>
              </a:spcAft>
              <a:buClr>
                <a:schemeClr val="tx2"/>
              </a:buClr>
              <a:buChar char="•"/>
              <a:defRPr lang="en-US" sz="1900">
                <a:solidFill>
                  <a:schemeClr val="tx1"/>
                </a:solidFill>
                <a:latin typeface="+mn-lt"/>
                <a:ea typeface="MS PGothic" pitchFamily="34" charset="-128"/>
              </a:defRPr>
            </a:lvl5pPr>
            <a:lvl6pPr marL="1890713" indent="-179388" algn="l" rtl="0" eaLnBrk="1" fontAlgn="base" hangingPunct="1">
              <a:lnSpc>
                <a:spcPct val="95000"/>
              </a:lnSpc>
              <a:spcBef>
                <a:spcPct val="70000"/>
              </a:spcBef>
              <a:spcAft>
                <a:spcPct val="0"/>
              </a:spcAft>
              <a:buClr>
                <a:schemeClr val="tx2"/>
              </a:buClr>
              <a:buChar char="•"/>
              <a:defRPr sz="1900">
                <a:solidFill>
                  <a:schemeClr val="tx1"/>
                </a:solidFill>
                <a:latin typeface="+mn-lt"/>
              </a:defRPr>
            </a:lvl6pPr>
            <a:lvl7pPr marL="2347913" indent="-179388" algn="l" rtl="0" eaLnBrk="1" fontAlgn="base" hangingPunct="1">
              <a:lnSpc>
                <a:spcPct val="95000"/>
              </a:lnSpc>
              <a:spcBef>
                <a:spcPct val="70000"/>
              </a:spcBef>
              <a:spcAft>
                <a:spcPct val="0"/>
              </a:spcAft>
              <a:buClr>
                <a:schemeClr val="tx2"/>
              </a:buClr>
              <a:buChar char="•"/>
              <a:defRPr sz="1900">
                <a:solidFill>
                  <a:schemeClr val="tx1"/>
                </a:solidFill>
                <a:latin typeface="+mn-lt"/>
              </a:defRPr>
            </a:lvl7pPr>
            <a:lvl8pPr marL="2805113" indent="-179388" algn="l" rtl="0" eaLnBrk="1" fontAlgn="base" hangingPunct="1">
              <a:lnSpc>
                <a:spcPct val="95000"/>
              </a:lnSpc>
              <a:spcBef>
                <a:spcPct val="70000"/>
              </a:spcBef>
              <a:spcAft>
                <a:spcPct val="0"/>
              </a:spcAft>
              <a:buClr>
                <a:schemeClr val="tx2"/>
              </a:buClr>
              <a:buChar char="•"/>
              <a:defRPr sz="1900">
                <a:solidFill>
                  <a:schemeClr val="tx1"/>
                </a:solidFill>
                <a:latin typeface="+mn-lt"/>
              </a:defRPr>
            </a:lvl8pPr>
            <a:lvl9pPr marL="3262313" indent="-179388" algn="l" rtl="0" eaLnBrk="1" fontAlgn="base" hangingPunct="1">
              <a:lnSpc>
                <a:spcPct val="95000"/>
              </a:lnSpc>
              <a:spcBef>
                <a:spcPct val="70000"/>
              </a:spcBef>
              <a:spcAft>
                <a:spcPct val="0"/>
              </a:spcAft>
              <a:buClr>
                <a:schemeClr val="tx2"/>
              </a:buClr>
              <a:buChar char="•"/>
              <a:defRPr sz="1900">
                <a:solidFill>
                  <a:schemeClr val="tx1"/>
                </a:solidFill>
                <a:latin typeface="+mn-lt"/>
              </a:defRPr>
            </a:lvl9pPr>
          </a:lstStyle>
          <a:p>
            <a:pPr marL="0" indent="0" algn="ctr">
              <a:buFontTx/>
              <a:buNone/>
            </a:pPr>
            <a:r>
              <a:rPr lang="en-US" altLang="en-US" sz="2200" b="1" kern="1200" dirty="0">
                <a:solidFill>
                  <a:schemeClr val="bg1"/>
                </a:solidFill>
                <a:cs typeface="Arial" charset="0"/>
              </a:rPr>
              <a:t>Hazardous Substance Basic Research and Training Program</a:t>
            </a:r>
          </a:p>
          <a:p>
            <a:endParaRPr lang="en-US" kern="0" dirty="0"/>
          </a:p>
        </p:txBody>
      </p:sp>
      <p:pic>
        <p:nvPicPr>
          <p:cNvPr id="24" name="Picture 23">
            <a:extLst>
              <a:ext uri="{FF2B5EF4-FFF2-40B4-BE49-F238E27FC236}">
                <a16:creationId xmlns:a16="http://schemas.microsoft.com/office/drawing/2014/main" id="{0BF7B86E-D821-CF33-E46E-18FE24846BB4}"/>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l="1271" r="722"/>
          <a:stretch/>
        </p:blipFill>
        <p:spPr>
          <a:xfrm>
            <a:off x="832393" y="1590001"/>
            <a:ext cx="2616199" cy="2002057"/>
          </a:xfrm>
          <a:prstGeom prst="rect">
            <a:avLst/>
          </a:prstGeom>
          <a:ln>
            <a:solidFill>
              <a:srgbClr val="626357"/>
            </a:solidFill>
          </a:ln>
          <a:effectLst>
            <a:outerShdw blurRad="50800" dist="38100" dir="2700000" algn="tl" rotWithShape="0">
              <a:prstClr val="black">
                <a:alpha val="40000"/>
              </a:prstClr>
            </a:outerShdw>
          </a:effectLst>
        </p:spPr>
      </p:pic>
      <p:sp>
        <p:nvSpPr>
          <p:cNvPr id="29" name="TextBox 28">
            <a:extLst>
              <a:ext uri="{FF2B5EF4-FFF2-40B4-BE49-F238E27FC236}">
                <a16:creationId xmlns:a16="http://schemas.microsoft.com/office/drawing/2014/main" id="{EB8E998D-5B2F-830C-A6F2-708D43CC31EE}"/>
              </a:ext>
            </a:extLst>
          </p:cNvPr>
          <p:cNvSpPr txBox="1"/>
          <p:nvPr/>
        </p:nvSpPr>
        <p:spPr>
          <a:xfrm>
            <a:off x="6479088" y="4794195"/>
            <a:ext cx="4936624" cy="1477328"/>
          </a:xfrm>
          <a:prstGeom prst="rect">
            <a:avLst/>
          </a:prstGeom>
          <a:noFill/>
        </p:spPr>
        <p:txBody>
          <a:bodyPr wrap="square">
            <a:spAutoFit/>
          </a:bodyPr>
          <a:lstStyle/>
          <a:p>
            <a:pPr algn="ctr"/>
            <a:r>
              <a:rPr lang="en-US" b="1" dirty="0">
                <a:solidFill>
                  <a:schemeClr val="accent2"/>
                </a:solidFill>
              </a:rPr>
              <a:t>Worker Training Program (WTP) </a:t>
            </a:r>
          </a:p>
          <a:p>
            <a:pPr algn="ctr"/>
            <a:r>
              <a:rPr lang="en-US" dirty="0"/>
              <a:t>Trains and educates workers who are or may be engaged in activities related to hazardous waste removal or containment or emergency response. </a:t>
            </a:r>
          </a:p>
        </p:txBody>
      </p:sp>
      <p:sp>
        <p:nvSpPr>
          <p:cNvPr id="33" name="TextBox 32">
            <a:extLst>
              <a:ext uri="{FF2B5EF4-FFF2-40B4-BE49-F238E27FC236}">
                <a16:creationId xmlns:a16="http://schemas.microsoft.com/office/drawing/2014/main" id="{823360BB-5A2A-2870-32A7-A1DBA695BA39}"/>
              </a:ext>
            </a:extLst>
          </p:cNvPr>
          <p:cNvSpPr txBox="1"/>
          <p:nvPr/>
        </p:nvSpPr>
        <p:spPr>
          <a:xfrm>
            <a:off x="798196" y="4822744"/>
            <a:ext cx="5098507" cy="1477328"/>
          </a:xfrm>
          <a:prstGeom prst="rect">
            <a:avLst/>
          </a:prstGeom>
          <a:noFill/>
        </p:spPr>
        <p:txBody>
          <a:bodyPr wrap="square">
            <a:spAutoFit/>
          </a:bodyPr>
          <a:lstStyle/>
          <a:p>
            <a:pPr algn="ctr"/>
            <a:r>
              <a:rPr lang="en-US" b="1" dirty="0">
                <a:solidFill>
                  <a:schemeClr val="accent2"/>
                </a:solidFill>
              </a:rPr>
              <a:t>Superfund Research Program (SRP) </a:t>
            </a:r>
            <a:br>
              <a:rPr lang="en-US" b="1" dirty="0">
                <a:solidFill>
                  <a:schemeClr val="accent2"/>
                </a:solidFill>
              </a:rPr>
            </a:br>
            <a:r>
              <a:rPr lang="en-US" dirty="0"/>
              <a:t>Fosters multidisciplinary research, fundamental creative discoveries, and innovative research strategies focused on solving problems related to Superfund sites. </a:t>
            </a:r>
          </a:p>
        </p:txBody>
      </p:sp>
      <p:cxnSp>
        <p:nvCxnSpPr>
          <p:cNvPr id="37" name="Straight Connector 36">
            <a:extLst>
              <a:ext uri="{FF2B5EF4-FFF2-40B4-BE49-F238E27FC236}">
                <a16:creationId xmlns:a16="http://schemas.microsoft.com/office/drawing/2014/main" id="{12C412EA-7EA1-E77B-BFB5-53E06321DA75}"/>
              </a:ext>
            </a:extLst>
          </p:cNvPr>
          <p:cNvCxnSpPr>
            <a:cxnSpLocks/>
          </p:cNvCxnSpPr>
          <p:nvPr/>
        </p:nvCxnSpPr>
        <p:spPr>
          <a:xfrm flipV="1">
            <a:off x="3200944" y="4368800"/>
            <a:ext cx="0" cy="224626"/>
          </a:xfrm>
          <a:prstGeom prst="line">
            <a:avLst/>
          </a:prstGeom>
          <a:ln w="38100">
            <a:solidFill>
              <a:srgbClr val="4C734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30A4F1B-7124-F6E7-086E-A896648DC12D}"/>
              </a:ext>
            </a:extLst>
          </p:cNvPr>
          <p:cNvCxnSpPr>
            <a:cxnSpLocks/>
          </p:cNvCxnSpPr>
          <p:nvPr/>
        </p:nvCxnSpPr>
        <p:spPr>
          <a:xfrm>
            <a:off x="3200944" y="4368800"/>
            <a:ext cx="5704952" cy="11418"/>
          </a:xfrm>
          <a:prstGeom prst="line">
            <a:avLst/>
          </a:prstGeom>
          <a:ln w="38100">
            <a:solidFill>
              <a:srgbClr val="4C734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249ECEA-9EF4-99A8-7F6D-846D2F874D9C}"/>
              </a:ext>
            </a:extLst>
          </p:cNvPr>
          <p:cNvCxnSpPr>
            <a:cxnSpLocks/>
          </p:cNvCxnSpPr>
          <p:nvPr/>
        </p:nvCxnSpPr>
        <p:spPr>
          <a:xfrm flipV="1">
            <a:off x="8888018" y="4368800"/>
            <a:ext cx="0" cy="224626"/>
          </a:xfrm>
          <a:prstGeom prst="line">
            <a:avLst/>
          </a:prstGeom>
          <a:ln w="38100">
            <a:solidFill>
              <a:srgbClr val="4C734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C6C3B8F-C7A0-3401-E2E8-661A8854F6DF}"/>
              </a:ext>
            </a:extLst>
          </p:cNvPr>
          <p:cNvCxnSpPr>
            <a:cxnSpLocks/>
          </p:cNvCxnSpPr>
          <p:nvPr/>
        </p:nvCxnSpPr>
        <p:spPr>
          <a:xfrm flipV="1">
            <a:off x="6007100" y="4144174"/>
            <a:ext cx="0" cy="224626"/>
          </a:xfrm>
          <a:prstGeom prst="line">
            <a:avLst/>
          </a:prstGeom>
          <a:ln w="38100">
            <a:solidFill>
              <a:srgbClr val="4C7342"/>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80BE9CBF-2A66-D996-639E-6B573D1E57D0}"/>
              </a:ext>
            </a:extLst>
          </p:cNvPr>
          <p:cNvSpPr/>
          <p:nvPr/>
        </p:nvSpPr>
        <p:spPr>
          <a:xfrm>
            <a:off x="3594100" y="1588719"/>
            <a:ext cx="7821612" cy="2002057"/>
          </a:xfrm>
          <a:prstGeom prst="rect">
            <a:avLst/>
          </a:prstGeom>
          <a:solidFill>
            <a:srgbClr val="626357">
              <a:alpha val="10196"/>
            </a:srgbClr>
          </a:solidFill>
          <a:ln>
            <a:solidFill>
              <a:srgbClr val="6263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5E476C7-8CAD-8276-F18E-A26F86CB3FEC}"/>
              </a:ext>
            </a:extLst>
          </p:cNvPr>
          <p:cNvSpPr>
            <a:spLocks noGrp="1"/>
          </p:cNvSpPr>
          <p:nvPr>
            <p:ph idx="1"/>
          </p:nvPr>
        </p:nvSpPr>
        <p:spPr>
          <a:xfrm>
            <a:off x="3762623" y="1730554"/>
            <a:ext cx="7596984" cy="1747139"/>
          </a:xfrm>
        </p:spPr>
        <p:txBody>
          <a:bodyPr/>
          <a:lstStyle/>
          <a:p>
            <a:pPr marL="0" indent="0">
              <a:buNone/>
            </a:pPr>
            <a:r>
              <a:rPr kumimoji="0" lang="en-US" altLang="en-US" sz="2000" i="0" u="none" strike="noStrike" kern="1200" cap="none" spc="0" normalizeH="0" baseline="0" noProof="0" dirty="0">
                <a:ln>
                  <a:noFill/>
                </a:ln>
                <a:effectLst/>
                <a:uLnTx/>
                <a:uFillTx/>
                <a:cs typeface="Arial" charset="0"/>
              </a:rPr>
              <a:t>Established under </a:t>
            </a:r>
            <a:r>
              <a:rPr kumimoji="0" lang="en-US" altLang="en-US" sz="2000" b="1" i="0" u="none" strike="noStrike" kern="1200" cap="none" spc="0" normalizeH="0" baseline="0" noProof="0" dirty="0">
                <a:ln>
                  <a:noFill/>
                </a:ln>
                <a:effectLst/>
                <a:uLnTx/>
                <a:uFillTx/>
                <a:cs typeface="Arial" charset="0"/>
              </a:rPr>
              <a:t>Superfund Amendments and Reauthorization Act (SARA) of 1986</a:t>
            </a:r>
            <a:r>
              <a:rPr kumimoji="0" lang="en-US" altLang="en-US" sz="2000" b="0" i="0" u="none" strike="noStrike" kern="1200" cap="none" spc="0" normalizeH="0" baseline="0" noProof="0" dirty="0">
                <a:ln>
                  <a:noFill/>
                </a:ln>
                <a:effectLst/>
                <a:uLnTx/>
                <a:uFillTx/>
                <a:cs typeface="Arial" charset="0"/>
              </a:rPr>
              <a:t>, </a:t>
            </a:r>
            <a:r>
              <a:rPr kumimoji="0" lang="en-US" altLang="en-US" sz="2000" b="1" i="0" u="none" strike="noStrike" kern="1200" cap="none" spc="0" normalizeH="0" baseline="0" noProof="0" dirty="0">
                <a:ln>
                  <a:noFill/>
                </a:ln>
                <a:effectLst/>
                <a:uLnTx/>
                <a:uFillTx/>
                <a:cs typeface="Arial" charset="0"/>
              </a:rPr>
              <a:t>Section 126(g)</a:t>
            </a:r>
          </a:p>
          <a:p>
            <a:pPr marL="0" indent="0">
              <a:buNone/>
            </a:pPr>
            <a:r>
              <a:rPr lang="en-US" altLang="en-US" sz="2000" kern="1200" dirty="0">
                <a:cs typeface="Arial" charset="0"/>
              </a:rPr>
              <a:t>SARA initiated the </a:t>
            </a:r>
            <a:r>
              <a:rPr lang="en-US" altLang="en-US" sz="2000" b="1" kern="1200" dirty="0">
                <a:cs typeface="Arial" charset="0"/>
              </a:rPr>
              <a:t>Hazardous Substance Basic Research </a:t>
            </a:r>
            <a:br>
              <a:rPr lang="en-US" altLang="en-US" sz="2000" b="1" kern="1200" dirty="0">
                <a:cs typeface="Arial" charset="0"/>
              </a:rPr>
            </a:br>
            <a:r>
              <a:rPr lang="en-US" altLang="en-US" sz="2000" b="1" kern="1200" dirty="0">
                <a:cs typeface="Arial" charset="0"/>
              </a:rPr>
              <a:t>and Training Program</a:t>
            </a:r>
            <a:endParaRPr kumimoji="0" lang="en-US" altLang="en-US" sz="2000" b="1" i="0" u="none" strike="noStrike" kern="1200" cap="none" spc="0" normalizeH="0" baseline="0" noProof="0" dirty="0">
              <a:ln>
                <a:noFill/>
              </a:ln>
              <a:effectLst/>
              <a:uLnTx/>
              <a:uFillTx/>
              <a:cs typeface="Arial" charset="0"/>
            </a:endParaRPr>
          </a:p>
        </p:txBody>
      </p:sp>
      <p:sp>
        <p:nvSpPr>
          <p:cNvPr id="5" name="Slide Number Placeholder 5">
            <a:extLst>
              <a:ext uri="{FF2B5EF4-FFF2-40B4-BE49-F238E27FC236}">
                <a16:creationId xmlns:a16="http://schemas.microsoft.com/office/drawing/2014/main" id="{BDD53775-D129-267E-EC5F-F66E71B01F6A}"/>
              </a:ext>
            </a:extLst>
          </p:cNvPr>
          <p:cNvSpPr txBox="1">
            <a:spLocks/>
          </p:cNvSpPr>
          <p:nvPr/>
        </p:nvSpPr>
        <p:spPr>
          <a:xfrm>
            <a:off x="11684000" y="6473825"/>
            <a:ext cx="332509" cy="2225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Arial" charset="0"/>
              </a:defRPr>
            </a:lvl1pPr>
            <a:lvl2pPr marL="742950" indent="-285750" algn="l" rtl="0" fontAlgn="base">
              <a:spcBef>
                <a:spcPct val="0"/>
              </a:spcBef>
              <a:spcAft>
                <a:spcPct val="0"/>
              </a:spcAft>
              <a:defRPr kern="1200">
                <a:solidFill>
                  <a:schemeClr val="tx1"/>
                </a:solidFill>
                <a:latin typeface="Arial" pitchFamily="34" charset="0"/>
                <a:ea typeface="MS PGothic" pitchFamily="34" charset="-128"/>
                <a:cs typeface="Arial" charset="0"/>
              </a:defRPr>
            </a:lvl2pPr>
            <a:lvl3pPr marL="1143000" indent="-228600" algn="l" rtl="0" fontAlgn="base">
              <a:spcBef>
                <a:spcPct val="0"/>
              </a:spcBef>
              <a:spcAft>
                <a:spcPct val="0"/>
              </a:spcAft>
              <a:defRPr kern="1200">
                <a:solidFill>
                  <a:schemeClr val="tx1"/>
                </a:solidFill>
                <a:latin typeface="Arial" pitchFamily="34" charset="0"/>
                <a:ea typeface="MS PGothic" pitchFamily="34" charset="-128"/>
                <a:cs typeface="Arial" charset="0"/>
              </a:defRPr>
            </a:lvl3pPr>
            <a:lvl4pPr marL="1600200" indent="-228600" algn="l" rtl="0" fontAlgn="base">
              <a:spcBef>
                <a:spcPct val="0"/>
              </a:spcBef>
              <a:spcAft>
                <a:spcPct val="0"/>
              </a:spcAft>
              <a:defRPr kern="1200">
                <a:solidFill>
                  <a:schemeClr val="tx1"/>
                </a:solidFill>
                <a:latin typeface="Arial" pitchFamily="34" charset="0"/>
                <a:ea typeface="MS PGothic" pitchFamily="34" charset="-128"/>
                <a:cs typeface="Arial" charset="0"/>
              </a:defRPr>
            </a:lvl4pPr>
            <a:lvl5pPr marL="2057400" indent="-228600" algn="l" rtl="0" fontAlgn="base">
              <a:spcBef>
                <a:spcPct val="0"/>
              </a:spcBef>
              <a:spcAft>
                <a:spcPct val="0"/>
              </a:spcAft>
              <a:defRPr kern="1200">
                <a:solidFill>
                  <a:schemeClr val="tx1"/>
                </a:solidFill>
                <a:latin typeface="Arial" pitchFamily="34" charset="0"/>
                <a:ea typeface="MS PGothic" pitchFamily="34" charset="-128"/>
                <a:cs typeface="Arial" charset="0"/>
              </a:defRPr>
            </a:lvl5pPr>
            <a:lvl6pPr marL="2514600" indent="-228600" algn="l" defTabSz="914400" rtl="0" eaLnBrk="0" fontAlgn="base" latinLnBrk="0" hangingPunct="0">
              <a:spcBef>
                <a:spcPct val="0"/>
              </a:spcBef>
              <a:spcAft>
                <a:spcPct val="0"/>
              </a:spcAft>
              <a:defRPr kern="1200">
                <a:solidFill>
                  <a:schemeClr val="tx1"/>
                </a:solidFill>
                <a:latin typeface="Arial" pitchFamily="34" charset="0"/>
                <a:ea typeface="MS PGothic" pitchFamily="34" charset="-128"/>
                <a:cs typeface="Arial" charset="0"/>
              </a:defRPr>
            </a:lvl6pPr>
            <a:lvl7pPr marL="2971800" indent="-228600" algn="l" defTabSz="914400" rtl="0" eaLnBrk="0" fontAlgn="base" latinLnBrk="0" hangingPunct="0">
              <a:spcBef>
                <a:spcPct val="0"/>
              </a:spcBef>
              <a:spcAft>
                <a:spcPct val="0"/>
              </a:spcAft>
              <a:defRPr kern="1200">
                <a:solidFill>
                  <a:schemeClr val="tx1"/>
                </a:solidFill>
                <a:latin typeface="Arial" pitchFamily="34" charset="0"/>
                <a:ea typeface="MS PGothic" pitchFamily="34" charset="-128"/>
                <a:cs typeface="Arial" charset="0"/>
              </a:defRPr>
            </a:lvl7pPr>
            <a:lvl8pPr marL="3429000" indent="-228600" algn="l" defTabSz="914400" rtl="0" eaLnBrk="0" fontAlgn="base" latinLnBrk="0" hangingPunct="0">
              <a:spcBef>
                <a:spcPct val="0"/>
              </a:spcBef>
              <a:spcAft>
                <a:spcPct val="0"/>
              </a:spcAft>
              <a:defRPr kern="1200">
                <a:solidFill>
                  <a:schemeClr val="tx1"/>
                </a:solidFill>
                <a:latin typeface="Arial" pitchFamily="34" charset="0"/>
                <a:ea typeface="MS PGothic" pitchFamily="34" charset="-128"/>
                <a:cs typeface="Arial" charset="0"/>
              </a:defRPr>
            </a:lvl8pPr>
            <a:lvl9pPr marL="3886200" indent="-228600" algn="l" defTabSz="914400" rtl="0" eaLnBrk="0" fontAlgn="base" latinLnBrk="0" hangingPunct="0">
              <a:spcBef>
                <a:spcPct val="0"/>
              </a:spcBef>
              <a:spcAft>
                <a:spcPct val="0"/>
              </a:spcAft>
              <a:defRPr kern="1200">
                <a:solidFill>
                  <a:schemeClr val="tx1"/>
                </a:solidFill>
                <a:latin typeface="Arial" pitchFamily="34" charset="0"/>
                <a:ea typeface="MS PGothic" pitchFamily="34" charset="-128"/>
                <a:cs typeface="Arial" charset="0"/>
              </a:defRPr>
            </a:lvl9pPr>
          </a:lstStyle>
          <a:p>
            <a:fld id="{918ED82B-F1C0-48B5-957F-D96AB649DB73}" type="slidenum">
              <a:rPr lang="en-US" altLang="en-US" sz="900" smtClean="0">
                <a:solidFill>
                  <a:schemeClr val="tx1">
                    <a:lumMod val="50000"/>
                    <a:lumOff val="50000"/>
                  </a:schemeClr>
                </a:solidFill>
                <a:latin typeface="+mn-lt"/>
              </a:rPr>
              <a:pPr/>
              <a:t>3</a:t>
            </a:fld>
            <a:endParaRPr lang="en-US" altLang="en-US" sz="900" dirty="0">
              <a:solidFill>
                <a:schemeClr val="tx1">
                  <a:lumMod val="50000"/>
                  <a:lumOff val="50000"/>
                </a:schemeClr>
              </a:solidFill>
              <a:latin typeface="+mn-lt"/>
            </a:endParaRPr>
          </a:p>
        </p:txBody>
      </p:sp>
    </p:spTree>
    <p:extLst>
      <p:ext uri="{BB962C8B-B14F-4D97-AF65-F5344CB8AC3E}">
        <p14:creationId xmlns:p14="http://schemas.microsoft.com/office/powerpoint/2010/main" val="415486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53B3986-B87B-5C28-D657-8CB794FB8924}"/>
              </a:ext>
            </a:extLst>
          </p:cNvPr>
          <p:cNvSpPr txBox="1">
            <a:spLocks/>
          </p:cNvSpPr>
          <p:nvPr/>
        </p:nvSpPr>
        <p:spPr>
          <a:xfrm>
            <a:off x="198538" y="990600"/>
            <a:ext cx="11908398" cy="571500"/>
          </a:xfrm>
          <a:prstGeom prst="rect">
            <a:avLst/>
          </a:prstGeom>
        </p:spPr>
        <p:txBody>
          <a:bodyPr/>
          <a:lstStyle>
            <a:lvl1pPr algn="l" rtl="0" eaLnBrk="0" fontAlgn="base" hangingPunct="0">
              <a:spcBef>
                <a:spcPct val="0"/>
              </a:spcBef>
              <a:spcAft>
                <a:spcPct val="0"/>
              </a:spcAft>
              <a:defRPr sz="2600" b="1">
                <a:solidFill>
                  <a:schemeClr val="tx2"/>
                </a:solidFill>
                <a:latin typeface="+mj-lt"/>
                <a:ea typeface="MS PGothic" pitchFamily="34" charset="-128"/>
                <a:cs typeface="ＭＳ Ｐゴシック" pitchFamily="-112" charset="-128"/>
              </a:defRPr>
            </a:lvl1pPr>
            <a:lvl2pPr algn="l" rtl="0" eaLnBrk="0" fontAlgn="base" hangingPunct="0">
              <a:spcBef>
                <a:spcPct val="0"/>
              </a:spcBef>
              <a:spcAft>
                <a:spcPct val="0"/>
              </a:spcAft>
              <a:defRPr sz="2600" b="1">
                <a:solidFill>
                  <a:schemeClr val="tx2"/>
                </a:solidFill>
                <a:latin typeface="Arial" charset="0"/>
                <a:ea typeface="MS PGothic" pitchFamily="34" charset="-128"/>
                <a:cs typeface="ＭＳ Ｐゴシック" pitchFamily="-112" charset="-128"/>
              </a:defRPr>
            </a:lvl2pPr>
            <a:lvl3pPr algn="l" rtl="0" eaLnBrk="0" fontAlgn="base" hangingPunct="0">
              <a:spcBef>
                <a:spcPct val="0"/>
              </a:spcBef>
              <a:spcAft>
                <a:spcPct val="0"/>
              </a:spcAft>
              <a:defRPr sz="2600" b="1">
                <a:solidFill>
                  <a:schemeClr val="tx2"/>
                </a:solidFill>
                <a:latin typeface="Arial" charset="0"/>
                <a:ea typeface="MS PGothic" pitchFamily="34" charset="-128"/>
                <a:cs typeface="ＭＳ Ｐゴシック" pitchFamily="-112" charset="-128"/>
              </a:defRPr>
            </a:lvl3pPr>
            <a:lvl4pPr algn="l" rtl="0" eaLnBrk="0" fontAlgn="base" hangingPunct="0">
              <a:spcBef>
                <a:spcPct val="0"/>
              </a:spcBef>
              <a:spcAft>
                <a:spcPct val="0"/>
              </a:spcAft>
              <a:defRPr sz="2600" b="1">
                <a:solidFill>
                  <a:schemeClr val="tx2"/>
                </a:solidFill>
                <a:latin typeface="Arial" charset="0"/>
                <a:ea typeface="MS PGothic" pitchFamily="34" charset="-128"/>
                <a:cs typeface="ＭＳ Ｐゴシック" pitchFamily="-112" charset="-128"/>
              </a:defRPr>
            </a:lvl4pPr>
            <a:lvl5pPr algn="l" rtl="0" eaLnBrk="0" fontAlgn="base" hangingPunct="0">
              <a:spcBef>
                <a:spcPct val="0"/>
              </a:spcBef>
              <a:spcAft>
                <a:spcPct val="0"/>
              </a:spcAft>
              <a:defRPr sz="2600" b="1">
                <a:solidFill>
                  <a:schemeClr val="tx2"/>
                </a:solidFill>
                <a:latin typeface="Arial" charset="0"/>
                <a:ea typeface="MS PGothic" pitchFamily="34" charset="-128"/>
                <a:cs typeface="ＭＳ Ｐゴシック" pitchFamily="-112" charset="-128"/>
              </a:defRPr>
            </a:lvl5pPr>
            <a:lvl6pPr marL="457200" algn="l" rtl="0" eaLnBrk="1" fontAlgn="base" hangingPunct="1">
              <a:spcBef>
                <a:spcPct val="0"/>
              </a:spcBef>
              <a:spcAft>
                <a:spcPct val="0"/>
              </a:spcAft>
              <a:defRPr sz="2600" b="1">
                <a:solidFill>
                  <a:schemeClr val="tx2"/>
                </a:solidFill>
                <a:latin typeface="Arial" charset="0"/>
              </a:defRPr>
            </a:lvl6pPr>
            <a:lvl7pPr marL="914400" algn="l" rtl="0" eaLnBrk="1" fontAlgn="base" hangingPunct="1">
              <a:spcBef>
                <a:spcPct val="0"/>
              </a:spcBef>
              <a:spcAft>
                <a:spcPct val="0"/>
              </a:spcAft>
              <a:defRPr sz="2600" b="1">
                <a:solidFill>
                  <a:schemeClr val="tx2"/>
                </a:solidFill>
                <a:latin typeface="Arial" charset="0"/>
              </a:defRPr>
            </a:lvl7pPr>
            <a:lvl8pPr marL="1371600" algn="l" rtl="0" eaLnBrk="1" fontAlgn="base" hangingPunct="1">
              <a:spcBef>
                <a:spcPct val="0"/>
              </a:spcBef>
              <a:spcAft>
                <a:spcPct val="0"/>
              </a:spcAft>
              <a:defRPr sz="2600" b="1">
                <a:solidFill>
                  <a:schemeClr val="tx2"/>
                </a:solidFill>
                <a:latin typeface="Arial" charset="0"/>
              </a:defRPr>
            </a:lvl8pPr>
            <a:lvl9pPr marL="1828800" algn="l" rtl="0" eaLnBrk="1" fontAlgn="base" hangingPunct="1">
              <a:spcBef>
                <a:spcPct val="0"/>
              </a:spcBef>
              <a:spcAft>
                <a:spcPct val="0"/>
              </a:spcAft>
              <a:defRPr sz="2600" b="1">
                <a:solidFill>
                  <a:schemeClr val="tx2"/>
                </a:solidFill>
                <a:latin typeface="Arial" charset="0"/>
              </a:defRPr>
            </a:lvl9pPr>
          </a:lstStyle>
          <a:p>
            <a:r>
              <a:rPr lang="en-US" altLang="en-US" kern="0" dirty="0"/>
              <a:t>WTP: Special Appropriations for Disasters and Emergencies</a:t>
            </a:r>
            <a:endParaRPr lang="en-US" kern="0" dirty="0"/>
          </a:p>
        </p:txBody>
      </p:sp>
      <p:sp>
        <p:nvSpPr>
          <p:cNvPr id="5" name="Content Placeholder 4">
            <a:extLst>
              <a:ext uri="{FF2B5EF4-FFF2-40B4-BE49-F238E27FC236}">
                <a16:creationId xmlns:a16="http://schemas.microsoft.com/office/drawing/2014/main" id="{9E2EFBAB-4D4B-0FF3-B1D9-BCDB8DD83C53}"/>
              </a:ext>
            </a:extLst>
          </p:cNvPr>
          <p:cNvSpPr>
            <a:spLocks noGrp="1"/>
          </p:cNvSpPr>
          <p:nvPr>
            <p:ph idx="1"/>
          </p:nvPr>
        </p:nvSpPr>
        <p:spPr>
          <a:xfrm>
            <a:off x="346819" y="1913419"/>
            <a:ext cx="8203369" cy="4560405"/>
          </a:xfrm>
        </p:spPr>
        <p:txBody>
          <a:bodyPr/>
          <a:lstStyle/>
          <a:p>
            <a:pPr>
              <a:spcAft>
                <a:spcPts val="1200"/>
              </a:spcAft>
            </a:pPr>
            <a:r>
              <a:rPr lang="en-US" sz="2100" b="1" kern="0" dirty="0">
                <a:solidFill>
                  <a:schemeClr val="tx1">
                    <a:lumMod val="75000"/>
                    <a:lumOff val="25000"/>
                  </a:schemeClr>
                </a:solidFill>
              </a:rPr>
              <a:t>Hurricane Katrina (2005): </a:t>
            </a:r>
            <a:r>
              <a:rPr lang="en-US" sz="2600" b="1" kern="0" dirty="0">
                <a:solidFill>
                  <a:schemeClr val="accent2">
                    <a:lumMod val="75000"/>
                  </a:schemeClr>
                </a:solidFill>
                <a:effectLst>
                  <a:outerShdw blurRad="38100" dist="38100" dir="2700000" algn="tl">
                    <a:srgbClr val="000000">
                      <a:alpha val="43137"/>
                    </a:srgbClr>
                  </a:outerShdw>
                </a:effectLst>
              </a:rPr>
              <a:t>$302K</a:t>
            </a:r>
            <a:endParaRPr lang="en-US" sz="2600" b="1" dirty="0">
              <a:solidFill>
                <a:schemeClr val="accent2">
                  <a:lumMod val="75000"/>
                </a:schemeClr>
              </a:solidFill>
              <a:effectLst>
                <a:outerShdw blurRad="38100" dist="38100" dir="2700000" algn="tl">
                  <a:srgbClr val="000000">
                    <a:alpha val="43137"/>
                  </a:srgbClr>
                </a:outerShdw>
              </a:effectLst>
            </a:endParaRPr>
          </a:p>
          <a:p>
            <a:pPr>
              <a:spcAft>
                <a:spcPts val="1200"/>
              </a:spcAft>
            </a:pPr>
            <a:r>
              <a:rPr lang="en-US" sz="2100" b="1" kern="0" dirty="0">
                <a:solidFill>
                  <a:schemeClr val="tx1">
                    <a:lumMod val="75000"/>
                    <a:lumOff val="25000"/>
                  </a:schemeClr>
                </a:solidFill>
              </a:rPr>
              <a:t>Deepwater Horizon Oil Spill (2010): </a:t>
            </a:r>
            <a:r>
              <a:rPr lang="en-US" sz="2600" b="1" kern="0" dirty="0">
                <a:solidFill>
                  <a:schemeClr val="accent2">
                    <a:lumMod val="75000"/>
                  </a:schemeClr>
                </a:solidFill>
                <a:effectLst>
                  <a:outerShdw blurRad="38100" dist="38100" dir="2700000" algn="tl">
                    <a:srgbClr val="000000">
                      <a:alpha val="43137"/>
                    </a:srgbClr>
                  </a:outerShdw>
                </a:effectLst>
              </a:rPr>
              <a:t>$352K</a:t>
            </a:r>
          </a:p>
          <a:p>
            <a:pPr>
              <a:spcAft>
                <a:spcPts val="1200"/>
              </a:spcAft>
            </a:pPr>
            <a:r>
              <a:rPr lang="en-US" sz="2100" b="1" dirty="0">
                <a:solidFill>
                  <a:schemeClr val="tx1">
                    <a:lumMod val="75000"/>
                    <a:lumOff val="25000"/>
                  </a:schemeClr>
                </a:solidFill>
              </a:rPr>
              <a:t>Superstorm Sandy (2012): </a:t>
            </a:r>
            <a:r>
              <a:rPr lang="en-US" sz="2600" b="1" dirty="0">
                <a:solidFill>
                  <a:schemeClr val="accent2">
                    <a:lumMod val="75000"/>
                  </a:schemeClr>
                </a:solidFill>
                <a:effectLst>
                  <a:outerShdw blurRad="38100" dist="38100" dir="2700000" algn="tl">
                    <a:srgbClr val="000000">
                      <a:alpha val="43137"/>
                    </a:srgbClr>
                  </a:outerShdw>
                </a:effectLst>
              </a:rPr>
              <a:t>$180K</a:t>
            </a:r>
          </a:p>
          <a:p>
            <a:pPr>
              <a:spcAft>
                <a:spcPts val="1200"/>
              </a:spcAft>
            </a:pPr>
            <a:r>
              <a:rPr lang="en-US" sz="2100" b="1" kern="0" dirty="0">
                <a:solidFill>
                  <a:schemeClr val="tx1">
                    <a:lumMod val="75000"/>
                    <a:lumOff val="25000"/>
                  </a:schemeClr>
                </a:solidFill>
              </a:rPr>
              <a:t>Ebola Virus Disease (2014): </a:t>
            </a:r>
            <a:r>
              <a:rPr lang="en-US" sz="2600" b="1" kern="0" dirty="0">
                <a:solidFill>
                  <a:schemeClr val="accent2">
                    <a:lumMod val="75000"/>
                  </a:schemeClr>
                </a:solidFill>
                <a:effectLst>
                  <a:outerShdw blurRad="38100" dist="38100" dir="2700000" algn="tl">
                    <a:srgbClr val="000000">
                      <a:alpha val="43137"/>
                    </a:srgbClr>
                  </a:outerShdw>
                </a:effectLst>
              </a:rPr>
              <a:t>$10M</a:t>
            </a:r>
          </a:p>
          <a:p>
            <a:pPr>
              <a:spcAft>
                <a:spcPts val="1200"/>
              </a:spcAft>
            </a:pPr>
            <a:r>
              <a:rPr lang="en-US" sz="2100" b="1" dirty="0">
                <a:solidFill>
                  <a:schemeClr val="tx1">
                    <a:lumMod val="75000"/>
                    <a:lumOff val="25000"/>
                  </a:schemeClr>
                </a:solidFill>
              </a:rPr>
              <a:t>COVID-19 (2020): </a:t>
            </a:r>
            <a:r>
              <a:rPr lang="en-US" sz="2600" b="1" dirty="0">
                <a:solidFill>
                  <a:schemeClr val="accent2">
                    <a:lumMod val="75000"/>
                  </a:schemeClr>
                </a:solidFill>
                <a:effectLst>
                  <a:outerShdw blurRad="38100" dist="38100" dir="2700000" algn="tl">
                    <a:srgbClr val="000000">
                      <a:alpha val="43137"/>
                    </a:srgbClr>
                  </a:outerShdw>
                </a:effectLst>
              </a:rPr>
              <a:t>$10M</a:t>
            </a:r>
          </a:p>
          <a:p>
            <a:pPr>
              <a:spcAft>
                <a:spcPts val="1200"/>
              </a:spcAft>
            </a:pPr>
            <a:r>
              <a:rPr lang="en-US" sz="2100" b="1" dirty="0">
                <a:solidFill>
                  <a:srgbClr val="404040"/>
                </a:solidFill>
              </a:rPr>
              <a:t>Consolidated Appropriations Act (2023): </a:t>
            </a:r>
            <a:r>
              <a:rPr lang="en-US" sz="2400" b="1" dirty="0">
                <a:solidFill>
                  <a:schemeClr val="accent2">
                    <a:lumMod val="75000"/>
                  </a:schemeClr>
                </a:solidFill>
                <a:effectLst>
                  <a:outerShdw blurRad="38100" dist="38100" dir="2700000" algn="tl">
                    <a:srgbClr val="000000">
                      <a:alpha val="43137"/>
                    </a:srgbClr>
                  </a:outerShdw>
                </a:effectLst>
              </a:rPr>
              <a:t>$2.5M</a:t>
            </a:r>
            <a:endParaRPr lang="en-US" sz="2000" i="1" kern="0" dirty="0"/>
          </a:p>
          <a:p>
            <a:endParaRPr lang="en-US" sz="2100" dirty="0"/>
          </a:p>
        </p:txBody>
      </p:sp>
      <p:sp>
        <p:nvSpPr>
          <p:cNvPr id="7" name="Slide Number Placeholder 5">
            <a:extLst>
              <a:ext uri="{FF2B5EF4-FFF2-40B4-BE49-F238E27FC236}">
                <a16:creationId xmlns:a16="http://schemas.microsoft.com/office/drawing/2014/main" id="{DF30AE83-78BC-3C99-E11A-928A7AD74531}"/>
              </a:ext>
            </a:extLst>
          </p:cNvPr>
          <p:cNvSpPr txBox="1">
            <a:spLocks/>
          </p:cNvSpPr>
          <p:nvPr/>
        </p:nvSpPr>
        <p:spPr>
          <a:xfrm>
            <a:off x="11684000" y="6473825"/>
            <a:ext cx="332509" cy="2225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Arial" charset="0"/>
              </a:defRPr>
            </a:lvl1pPr>
            <a:lvl2pPr marL="742950" indent="-285750" algn="l" rtl="0" fontAlgn="base">
              <a:spcBef>
                <a:spcPct val="0"/>
              </a:spcBef>
              <a:spcAft>
                <a:spcPct val="0"/>
              </a:spcAft>
              <a:defRPr kern="1200">
                <a:solidFill>
                  <a:schemeClr val="tx1"/>
                </a:solidFill>
                <a:latin typeface="Arial" pitchFamily="34" charset="0"/>
                <a:ea typeface="MS PGothic" pitchFamily="34" charset="-128"/>
                <a:cs typeface="Arial" charset="0"/>
              </a:defRPr>
            </a:lvl2pPr>
            <a:lvl3pPr marL="1143000" indent="-228600" algn="l" rtl="0" fontAlgn="base">
              <a:spcBef>
                <a:spcPct val="0"/>
              </a:spcBef>
              <a:spcAft>
                <a:spcPct val="0"/>
              </a:spcAft>
              <a:defRPr kern="1200">
                <a:solidFill>
                  <a:schemeClr val="tx1"/>
                </a:solidFill>
                <a:latin typeface="Arial" pitchFamily="34" charset="0"/>
                <a:ea typeface="MS PGothic" pitchFamily="34" charset="-128"/>
                <a:cs typeface="Arial" charset="0"/>
              </a:defRPr>
            </a:lvl3pPr>
            <a:lvl4pPr marL="1600200" indent="-228600" algn="l" rtl="0" fontAlgn="base">
              <a:spcBef>
                <a:spcPct val="0"/>
              </a:spcBef>
              <a:spcAft>
                <a:spcPct val="0"/>
              </a:spcAft>
              <a:defRPr kern="1200">
                <a:solidFill>
                  <a:schemeClr val="tx1"/>
                </a:solidFill>
                <a:latin typeface="Arial" pitchFamily="34" charset="0"/>
                <a:ea typeface="MS PGothic" pitchFamily="34" charset="-128"/>
                <a:cs typeface="Arial" charset="0"/>
              </a:defRPr>
            </a:lvl4pPr>
            <a:lvl5pPr marL="2057400" indent="-228600" algn="l" rtl="0" fontAlgn="base">
              <a:spcBef>
                <a:spcPct val="0"/>
              </a:spcBef>
              <a:spcAft>
                <a:spcPct val="0"/>
              </a:spcAft>
              <a:defRPr kern="1200">
                <a:solidFill>
                  <a:schemeClr val="tx1"/>
                </a:solidFill>
                <a:latin typeface="Arial" pitchFamily="34" charset="0"/>
                <a:ea typeface="MS PGothic" pitchFamily="34" charset="-128"/>
                <a:cs typeface="Arial" charset="0"/>
              </a:defRPr>
            </a:lvl5pPr>
            <a:lvl6pPr marL="2514600" indent="-228600" algn="l" defTabSz="914400" rtl="0" eaLnBrk="0" fontAlgn="base" latinLnBrk="0" hangingPunct="0">
              <a:spcBef>
                <a:spcPct val="0"/>
              </a:spcBef>
              <a:spcAft>
                <a:spcPct val="0"/>
              </a:spcAft>
              <a:defRPr kern="1200">
                <a:solidFill>
                  <a:schemeClr val="tx1"/>
                </a:solidFill>
                <a:latin typeface="Arial" pitchFamily="34" charset="0"/>
                <a:ea typeface="MS PGothic" pitchFamily="34" charset="-128"/>
                <a:cs typeface="Arial" charset="0"/>
              </a:defRPr>
            </a:lvl6pPr>
            <a:lvl7pPr marL="2971800" indent="-228600" algn="l" defTabSz="914400" rtl="0" eaLnBrk="0" fontAlgn="base" latinLnBrk="0" hangingPunct="0">
              <a:spcBef>
                <a:spcPct val="0"/>
              </a:spcBef>
              <a:spcAft>
                <a:spcPct val="0"/>
              </a:spcAft>
              <a:defRPr kern="1200">
                <a:solidFill>
                  <a:schemeClr val="tx1"/>
                </a:solidFill>
                <a:latin typeface="Arial" pitchFamily="34" charset="0"/>
                <a:ea typeface="MS PGothic" pitchFamily="34" charset="-128"/>
                <a:cs typeface="Arial" charset="0"/>
              </a:defRPr>
            </a:lvl7pPr>
            <a:lvl8pPr marL="3429000" indent="-228600" algn="l" defTabSz="914400" rtl="0" eaLnBrk="0" fontAlgn="base" latinLnBrk="0" hangingPunct="0">
              <a:spcBef>
                <a:spcPct val="0"/>
              </a:spcBef>
              <a:spcAft>
                <a:spcPct val="0"/>
              </a:spcAft>
              <a:defRPr kern="1200">
                <a:solidFill>
                  <a:schemeClr val="tx1"/>
                </a:solidFill>
                <a:latin typeface="Arial" pitchFamily="34" charset="0"/>
                <a:ea typeface="MS PGothic" pitchFamily="34" charset="-128"/>
                <a:cs typeface="Arial" charset="0"/>
              </a:defRPr>
            </a:lvl8pPr>
            <a:lvl9pPr marL="3886200" indent="-228600" algn="l" defTabSz="914400" rtl="0" eaLnBrk="0" fontAlgn="base" latinLnBrk="0" hangingPunct="0">
              <a:spcBef>
                <a:spcPct val="0"/>
              </a:spcBef>
              <a:spcAft>
                <a:spcPct val="0"/>
              </a:spcAft>
              <a:defRPr kern="1200">
                <a:solidFill>
                  <a:schemeClr val="tx1"/>
                </a:solidFill>
                <a:latin typeface="Arial" pitchFamily="34" charset="0"/>
                <a:ea typeface="MS PGothic" pitchFamily="34" charset="-128"/>
                <a:cs typeface="Arial" charset="0"/>
              </a:defRPr>
            </a:lvl9pPr>
          </a:lstStyle>
          <a:p>
            <a:fld id="{918ED82B-F1C0-48B5-957F-D96AB649DB73}" type="slidenum">
              <a:rPr lang="en-US" altLang="en-US" sz="900" smtClean="0">
                <a:solidFill>
                  <a:schemeClr val="tx1">
                    <a:lumMod val="50000"/>
                    <a:lumOff val="50000"/>
                  </a:schemeClr>
                </a:solidFill>
                <a:latin typeface="+mn-lt"/>
              </a:rPr>
              <a:pPr/>
              <a:t>4</a:t>
            </a:fld>
            <a:endParaRPr lang="en-US" altLang="en-US" sz="900" dirty="0">
              <a:solidFill>
                <a:schemeClr val="tx1">
                  <a:lumMod val="50000"/>
                  <a:lumOff val="50000"/>
                </a:schemeClr>
              </a:solidFill>
              <a:latin typeface="+mn-lt"/>
            </a:endParaRPr>
          </a:p>
        </p:txBody>
      </p:sp>
      <p:pic>
        <p:nvPicPr>
          <p:cNvPr id="2" name="Picture 1">
            <a:extLst>
              <a:ext uri="{FF2B5EF4-FFF2-40B4-BE49-F238E27FC236}">
                <a16:creationId xmlns:a16="http://schemas.microsoft.com/office/drawing/2014/main" id="{98BEF555-8D80-B6B4-3E06-082F869FBA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08883" y="1668108"/>
            <a:ext cx="3984579" cy="2341935"/>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B4288271-BCE3-F4C1-741A-11C9996DDE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29651" y="3908632"/>
            <a:ext cx="3238808" cy="2429106"/>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CD166F7F-1A7D-B018-8A28-14FE37A5E5F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10349"/>
          <a:stretch/>
        </p:blipFill>
        <p:spPr>
          <a:xfrm>
            <a:off x="6713750" y="3162977"/>
            <a:ext cx="2590266" cy="18302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74217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9A5FBAEE-0FC5-44FE-C055-D8CE619E862B}"/>
              </a:ext>
            </a:extLst>
          </p:cNvPr>
          <p:cNvSpPr/>
          <p:nvPr/>
        </p:nvSpPr>
        <p:spPr>
          <a:xfrm>
            <a:off x="218532" y="1164296"/>
            <a:ext cx="11754936" cy="5343382"/>
          </a:xfrm>
          <a:prstGeom prst="ellipse">
            <a:avLst/>
          </a:prstGeom>
          <a:solidFill>
            <a:srgbClr val="00447C">
              <a:alpha val="1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59595D5-3A4B-3D41-193E-65B24E1591EE}"/>
              </a:ext>
            </a:extLst>
          </p:cNvPr>
          <p:cNvSpPr>
            <a:spLocks noGrp="1"/>
          </p:cNvSpPr>
          <p:nvPr>
            <p:ph type="title"/>
          </p:nvPr>
        </p:nvSpPr>
        <p:spPr>
          <a:xfrm>
            <a:off x="591344" y="1789811"/>
            <a:ext cx="11009312" cy="730250"/>
          </a:xfrm>
        </p:spPr>
        <p:txBody>
          <a:bodyPr/>
          <a:lstStyle/>
          <a:p>
            <a:pPr algn="ctr"/>
            <a:r>
              <a:rPr lang="en-US" dirty="0"/>
              <a:t>WTP: Funding Mechanisms &amp; Program Areas</a:t>
            </a:r>
          </a:p>
        </p:txBody>
      </p:sp>
      <p:grpSp>
        <p:nvGrpSpPr>
          <p:cNvPr id="5" name="Group 4">
            <a:extLst>
              <a:ext uri="{FF2B5EF4-FFF2-40B4-BE49-F238E27FC236}">
                <a16:creationId xmlns:a16="http://schemas.microsoft.com/office/drawing/2014/main" id="{5B946B8E-DCDC-5145-4C15-84A13BA6AAB5}"/>
              </a:ext>
            </a:extLst>
          </p:cNvPr>
          <p:cNvGrpSpPr/>
          <p:nvPr/>
        </p:nvGrpSpPr>
        <p:grpSpPr>
          <a:xfrm>
            <a:off x="2736659" y="3352480"/>
            <a:ext cx="2171795" cy="2360274"/>
            <a:chOff x="366186" y="3364751"/>
            <a:chExt cx="1731483" cy="1903838"/>
          </a:xfrm>
        </p:grpSpPr>
        <p:sp>
          <p:nvSpPr>
            <p:cNvPr id="6" name="Rectangle 5">
              <a:extLst>
                <a:ext uri="{FF2B5EF4-FFF2-40B4-BE49-F238E27FC236}">
                  <a16:creationId xmlns:a16="http://schemas.microsoft.com/office/drawing/2014/main" id="{BA411F8C-5346-F64C-1B20-BBAACB146C57}"/>
                </a:ext>
              </a:extLst>
            </p:cNvPr>
            <p:cNvSpPr/>
            <p:nvPr/>
          </p:nvSpPr>
          <p:spPr>
            <a:xfrm>
              <a:off x="366186" y="4296487"/>
              <a:ext cx="1731483" cy="972102"/>
            </a:xfrm>
            <a:prstGeom prst="rect">
              <a:avLst/>
            </a:prstGeom>
            <a:solidFill>
              <a:srgbClr val="4E82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b="1" dirty="0"/>
                <a:t>HAZMAT Disaster Preparedness Training Program</a:t>
              </a:r>
            </a:p>
          </p:txBody>
        </p:sp>
        <p:pic>
          <p:nvPicPr>
            <p:cNvPr id="7" name="Picture 6">
              <a:extLst>
                <a:ext uri="{FF2B5EF4-FFF2-40B4-BE49-F238E27FC236}">
                  <a16:creationId xmlns:a16="http://schemas.microsoft.com/office/drawing/2014/main" id="{09E191A3-E967-9944-85DA-382C1550A9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6186" y="3364751"/>
              <a:ext cx="1731483" cy="946044"/>
            </a:xfrm>
            <a:prstGeom prst="rect">
              <a:avLst/>
            </a:prstGeom>
            <a:ln w="19050">
              <a:solidFill>
                <a:srgbClr val="48776A"/>
              </a:solidFill>
            </a:ln>
            <a:effectLst/>
          </p:spPr>
        </p:pic>
      </p:grpSp>
      <p:grpSp>
        <p:nvGrpSpPr>
          <p:cNvPr id="8" name="Group 7">
            <a:extLst>
              <a:ext uri="{FF2B5EF4-FFF2-40B4-BE49-F238E27FC236}">
                <a16:creationId xmlns:a16="http://schemas.microsoft.com/office/drawing/2014/main" id="{95163290-DB04-384E-BB30-8A1E9845DE16}"/>
              </a:ext>
            </a:extLst>
          </p:cNvPr>
          <p:cNvGrpSpPr/>
          <p:nvPr/>
        </p:nvGrpSpPr>
        <p:grpSpPr>
          <a:xfrm>
            <a:off x="5049612" y="3356805"/>
            <a:ext cx="2171796" cy="2370315"/>
            <a:chOff x="366185" y="4447411"/>
            <a:chExt cx="1731484" cy="1911937"/>
          </a:xfrm>
        </p:grpSpPr>
        <p:sp>
          <p:nvSpPr>
            <p:cNvPr id="9" name="Rectangle 8">
              <a:extLst>
                <a:ext uri="{FF2B5EF4-FFF2-40B4-BE49-F238E27FC236}">
                  <a16:creationId xmlns:a16="http://schemas.microsoft.com/office/drawing/2014/main" id="{22A081CC-2930-685D-58AD-556A3192F72D}"/>
                </a:ext>
              </a:extLst>
            </p:cNvPr>
            <p:cNvSpPr/>
            <p:nvPr/>
          </p:nvSpPr>
          <p:spPr>
            <a:xfrm>
              <a:off x="378397" y="5407974"/>
              <a:ext cx="1719272" cy="951374"/>
            </a:xfrm>
            <a:prstGeom prst="rect">
              <a:avLst/>
            </a:prstGeom>
            <a:solidFill>
              <a:srgbClr val="4E82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b="1" kern="1200" dirty="0"/>
                <a:t>Environmental Career Worker Training Program</a:t>
              </a:r>
            </a:p>
          </p:txBody>
        </p:sp>
        <p:pic>
          <p:nvPicPr>
            <p:cNvPr id="10" name="Picture 9">
              <a:extLst>
                <a:ext uri="{FF2B5EF4-FFF2-40B4-BE49-F238E27FC236}">
                  <a16:creationId xmlns:a16="http://schemas.microsoft.com/office/drawing/2014/main" id="{632ADA18-F3EC-55B5-84B5-EAE03A7F68F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671" t="17368" r="26474" b="3075"/>
            <a:stretch/>
          </p:blipFill>
          <p:spPr>
            <a:xfrm>
              <a:off x="366185" y="4447411"/>
              <a:ext cx="1731484" cy="951374"/>
            </a:xfrm>
            <a:prstGeom prst="rect">
              <a:avLst/>
            </a:prstGeom>
            <a:ln w="19050">
              <a:solidFill>
                <a:srgbClr val="48776A"/>
              </a:solidFill>
            </a:ln>
            <a:effectLst/>
          </p:spPr>
        </p:pic>
      </p:grpSp>
      <p:grpSp>
        <p:nvGrpSpPr>
          <p:cNvPr id="11" name="Group 10">
            <a:extLst>
              <a:ext uri="{FF2B5EF4-FFF2-40B4-BE49-F238E27FC236}">
                <a16:creationId xmlns:a16="http://schemas.microsoft.com/office/drawing/2014/main" id="{7AD7BDD6-74A6-29B5-A134-42C9B1AF3F81}"/>
              </a:ext>
            </a:extLst>
          </p:cNvPr>
          <p:cNvGrpSpPr/>
          <p:nvPr/>
        </p:nvGrpSpPr>
        <p:grpSpPr>
          <a:xfrm>
            <a:off x="408384" y="3345874"/>
            <a:ext cx="2171799" cy="2374897"/>
            <a:chOff x="387751" y="2275603"/>
            <a:chExt cx="1731486" cy="1915634"/>
          </a:xfrm>
        </p:grpSpPr>
        <p:sp>
          <p:nvSpPr>
            <p:cNvPr id="12" name="Rectangle 11">
              <a:extLst>
                <a:ext uri="{FF2B5EF4-FFF2-40B4-BE49-F238E27FC236}">
                  <a16:creationId xmlns:a16="http://schemas.microsoft.com/office/drawing/2014/main" id="{A5AC70D5-CF19-4FEE-72E0-932AD8340F0B}"/>
                </a:ext>
              </a:extLst>
            </p:cNvPr>
            <p:cNvSpPr/>
            <p:nvPr/>
          </p:nvSpPr>
          <p:spPr>
            <a:xfrm>
              <a:off x="387754" y="3231449"/>
              <a:ext cx="1731483" cy="959788"/>
            </a:xfrm>
            <a:prstGeom prst="rect">
              <a:avLst/>
            </a:prstGeom>
            <a:solidFill>
              <a:srgbClr val="4E82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b="1" dirty="0"/>
                <a:t>Hazardous Waste Worker Training Program</a:t>
              </a:r>
            </a:p>
          </p:txBody>
        </p:sp>
        <p:sp>
          <p:nvSpPr>
            <p:cNvPr id="13" name="Rectangle 12">
              <a:extLst>
                <a:ext uri="{FF2B5EF4-FFF2-40B4-BE49-F238E27FC236}">
                  <a16:creationId xmlns:a16="http://schemas.microsoft.com/office/drawing/2014/main" id="{F38E025F-D3EE-36A5-E165-0C649C9F6EE3}"/>
                </a:ext>
              </a:extLst>
            </p:cNvPr>
            <p:cNvSpPr/>
            <p:nvPr/>
          </p:nvSpPr>
          <p:spPr>
            <a:xfrm>
              <a:off x="387751" y="2275603"/>
              <a:ext cx="1731484" cy="951374"/>
            </a:xfrm>
            <a:prstGeom prst="rect">
              <a:avLst/>
            </a:prstGeom>
            <a:blipFill>
              <a:blip r:embed="rId5" cstate="email">
                <a:extLst>
                  <a:ext uri="{28A0092B-C50C-407E-A947-70E740481C1C}">
                    <a14:useLocalDpi xmlns:a14="http://schemas.microsoft.com/office/drawing/2010/main"/>
                  </a:ext>
                </a:extLst>
              </a:blip>
              <a:srcRect/>
              <a:stretch>
                <a:fillRect t="-38330" b="-91645"/>
              </a:stretch>
            </a:blipFill>
            <a:ln>
              <a:solidFill>
                <a:schemeClr val="accent4">
                  <a:lumMod val="75000"/>
                </a:schemeClr>
              </a:solidFill>
            </a:ln>
          </p:spPr>
          <p:style>
            <a:lnRef idx="2">
              <a:schemeClr val="lt1">
                <a:hueOff val="0"/>
                <a:satOff val="0"/>
                <a:lumOff val="0"/>
                <a:alphaOff val="0"/>
              </a:schemeClr>
            </a:lnRef>
            <a:fillRef idx="1">
              <a:scrgbClr r="0" g="0" b="0"/>
            </a:fillRef>
            <a:effectRef idx="0">
              <a:schemeClr val="accent6">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grpSp>
      <p:grpSp>
        <p:nvGrpSpPr>
          <p:cNvPr id="16" name="Group 15">
            <a:extLst>
              <a:ext uri="{FF2B5EF4-FFF2-40B4-BE49-F238E27FC236}">
                <a16:creationId xmlns:a16="http://schemas.microsoft.com/office/drawing/2014/main" id="{C7BADA74-868C-810E-AD0B-562826B5C9F8}"/>
              </a:ext>
            </a:extLst>
          </p:cNvPr>
          <p:cNvGrpSpPr/>
          <p:nvPr/>
        </p:nvGrpSpPr>
        <p:grpSpPr>
          <a:xfrm>
            <a:off x="7375478" y="3359792"/>
            <a:ext cx="2171796" cy="2375708"/>
            <a:chOff x="4487768" y="2266022"/>
            <a:chExt cx="1731484" cy="1916288"/>
          </a:xfrm>
        </p:grpSpPr>
        <p:pic>
          <p:nvPicPr>
            <p:cNvPr id="17" name="Picture 16" descr="A picture containing indoor, ceiling, several&#10;&#10;Description automatically generated">
              <a:extLst>
                <a:ext uri="{FF2B5EF4-FFF2-40B4-BE49-F238E27FC236}">
                  <a16:creationId xmlns:a16="http://schemas.microsoft.com/office/drawing/2014/main" id="{FB1E8256-68BE-03B3-F9BA-5E5FE7649EB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30953" r="15713" b="33097"/>
            <a:stretch/>
          </p:blipFill>
          <p:spPr>
            <a:xfrm>
              <a:off x="4487768" y="2266022"/>
              <a:ext cx="1731484" cy="950924"/>
            </a:xfrm>
            <a:prstGeom prst="rect">
              <a:avLst/>
            </a:prstGeom>
            <a:ln w="19050">
              <a:solidFill>
                <a:schemeClr val="accent6">
                  <a:lumMod val="75000"/>
                </a:schemeClr>
              </a:solidFill>
            </a:ln>
          </p:spPr>
        </p:pic>
        <p:sp>
          <p:nvSpPr>
            <p:cNvPr id="18" name="Rectangle 17">
              <a:extLst>
                <a:ext uri="{FF2B5EF4-FFF2-40B4-BE49-F238E27FC236}">
                  <a16:creationId xmlns:a16="http://schemas.microsoft.com/office/drawing/2014/main" id="{65F22642-FF9A-F549-50E6-64372FA0475D}"/>
                </a:ext>
              </a:extLst>
            </p:cNvPr>
            <p:cNvSpPr/>
            <p:nvPr/>
          </p:nvSpPr>
          <p:spPr>
            <a:xfrm>
              <a:off x="4487768" y="3231387"/>
              <a:ext cx="1731484" cy="950923"/>
            </a:xfrm>
            <a:prstGeom prst="rect">
              <a:avLst/>
            </a:prstGeom>
            <a:solidFill>
              <a:srgbClr val="6263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b="1" kern="1200" dirty="0"/>
                <a:t>NIEHS/U.S. DOE Nuclear Worker Training Program</a:t>
              </a:r>
            </a:p>
          </p:txBody>
        </p:sp>
      </p:grpSp>
      <p:grpSp>
        <p:nvGrpSpPr>
          <p:cNvPr id="19" name="Group 18">
            <a:extLst>
              <a:ext uri="{FF2B5EF4-FFF2-40B4-BE49-F238E27FC236}">
                <a16:creationId xmlns:a16="http://schemas.microsoft.com/office/drawing/2014/main" id="{8BB3EF06-9F63-9E76-25E1-681AC422274F}"/>
              </a:ext>
            </a:extLst>
          </p:cNvPr>
          <p:cNvGrpSpPr/>
          <p:nvPr/>
        </p:nvGrpSpPr>
        <p:grpSpPr>
          <a:xfrm>
            <a:off x="9737126" y="3333432"/>
            <a:ext cx="2132869" cy="2383802"/>
            <a:chOff x="9162572" y="2162885"/>
            <a:chExt cx="1700449" cy="1922817"/>
          </a:xfrm>
        </p:grpSpPr>
        <p:pic>
          <p:nvPicPr>
            <p:cNvPr id="20" name="Picture 19">
              <a:extLst>
                <a:ext uri="{FF2B5EF4-FFF2-40B4-BE49-F238E27FC236}">
                  <a16:creationId xmlns:a16="http://schemas.microsoft.com/office/drawing/2014/main" id="{0A03DF54-D5AC-BF34-F80D-3502D21C7EA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480" t="13220" r="1" b="20813"/>
            <a:stretch/>
          </p:blipFill>
          <p:spPr>
            <a:xfrm flipH="1">
              <a:off x="9162572" y="2162885"/>
              <a:ext cx="1700449" cy="951375"/>
            </a:xfrm>
            <a:prstGeom prst="rect">
              <a:avLst/>
            </a:prstGeom>
            <a:ln w="25400">
              <a:solidFill>
                <a:srgbClr val="A2832C"/>
              </a:solidFill>
            </a:ln>
          </p:spPr>
        </p:pic>
        <p:sp>
          <p:nvSpPr>
            <p:cNvPr id="21" name="Rectangle 20">
              <a:extLst>
                <a:ext uri="{FF2B5EF4-FFF2-40B4-BE49-F238E27FC236}">
                  <a16:creationId xmlns:a16="http://schemas.microsoft.com/office/drawing/2014/main" id="{0FCF7340-84E1-291C-F426-F5FCB2B70D70}"/>
                </a:ext>
              </a:extLst>
            </p:cNvPr>
            <p:cNvSpPr/>
            <p:nvPr/>
          </p:nvSpPr>
          <p:spPr>
            <a:xfrm>
              <a:off x="9164214" y="3113599"/>
              <a:ext cx="1698807" cy="97210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b="1" dirty="0"/>
                <a:t>Small Business Innovative Research (SBIR) </a:t>
              </a:r>
              <a:br>
                <a:rPr lang="en-US" sz="1600" b="1" dirty="0"/>
              </a:br>
              <a:r>
                <a:rPr lang="en-US" sz="1600" b="1" dirty="0"/>
                <a:t>E-Learning for HAZMAT</a:t>
              </a:r>
              <a:endParaRPr lang="en-US" sz="1600" b="1" kern="1200" dirty="0"/>
            </a:p>
          </p:txBody>
        </p:sp>
      </p:grpSp>
      <p:sp>
        <p:nvSpPr>
          <p:cNvPr id="14" name="Rectangle: Top Corners Rounded 13">
            <a:extLst>
              <a:ext uri="{FF2B5EF4-FFF2-40B4-BE49-F238E27FC236}">
                <a16:creationId xmlns:a16="http://schemas.microsoft.com/office/drawing/2014/main" id="{1622B16D-444D-8681-ACF6-E8A2296BE328}"/>
              </a:ext>
            </a:extLst>
          </p:cNvPr>
          <p:cNvSpPr/>
          <p:nvPr/>
        </p:nvSpPr>
        <p:spPr>
          <a:xfrm>
            <a:off x="420262" y="2517984"/>
            <a:ext cx="6801146" cy="746308"/>
          </a:xfrm>
          <a:prstGeom prst="round2SameRect">
            <a:avLst/>
          </a:prstGeom>
          <a:solidFill>
            <a:srgbClr val="4E8273"/>
          </a:solidFill>
          <a:ln>
            <a:solidFill>
              <a:srgbClr val="4E82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U45</a:t>
            </a:r>
          </a:p>
          <a:p>
            <a:pPr algn="ctr"/>
            <a:r>
              <a:rPr lang="en-US" sz="1400" dirty="0"/>
              <a:t>Cooperative Agreements</a:t>
            </a:r>
          </a:p>
        </p:txBody>
      </p:sp>
      <p:sp>
        <p:nvSpPr>
          <p:cNvPr id="23" name="Rectangle: Top Corners Rounded 22">
            <a:extLst>
              <a:ext uri="{FF2B5EF4-FFF2-40B4-BE49-F238E27FC236}">
                <a16:creationId xmlns:a16="http://schemas.microsoft.com/office/drawing/2014/main" id="{5E5267E2-73E3-1709-126B-16A5348B3B9C}"/>
              </a:ext>
            </a:extLst>
          </p:cNvPr>
          <p:cNvSpPr/>
          <p:nvPr/>
        </p:nvSpPr>
        <p:spPr>
          <a:xfrm>
            <a:off x="7375477" y="2513936"/>
            <a:ext cx="2171797" cy="746308"/>
          </a:xfrm>
          <a:prstGeom prst="round2SameRect">
            <a:avLst/>
          </a:prstGeom>
          <a:solidFill>
            <a:srgbClr val="626357"/>
          </a:solidFill>
          <a:ln>
            <a:solidFill>
              <a:srgbClr val="6263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UH4</a:t>
            </a:r>
          </a:p>
          <a:p>
            <a:pPr algn="ctr"/>
            <a:r>
              <a:rPr lang="en-US" sz="1400" i="1" dirty="0"/>
              <a:t> </a:t>
            </a:r>
          </a:p>
        </p:txBody>
      </p:sp>
      <p:sp>
        <p:nvSpPr>
          <p:cNvPr id="24" name="Rectangle: Top Corners Rounded 23">
            <a:extLst>
              <a:ext uri="{FF2B5EF4-FFF2-40B4-BE49-F238E27FC236}">
                <a16:creationId xmlns:a16="http://schemas.microsoft.com/office/drawing/2014/main" id="{98486531-CBC7-3721-305F-F65BDA07705E}"/>
              </a:ext>
            </a:extLst>
          </p:cNvPr>
          <p:cNvSpPr/>
          <p:nvPr/>
        </p:nvSpPr>
        <p:spPr>
          <a:xfrm>
            <a:off x="9737126" y="2521965"/>
            <a:ext cx="2132869" cy="730250"/>
          </a:xfrm>
          <a:prstGeom prst="round2SameRect">
            <a:avLst>
              <a:gd name="adj1" fmla="val 16667"/>
              <a:gd name="adj2" fmla="val 5824"/>
            </a:avLst>
          </a:prstGeom>
          <a:solidFill>
            <a:srgbClr val="A2832C"/>
          </a:solidFill>
          <a:ln>
            <a:solidFill>
              <a:srgbClr val="A283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R43/44</a:t>
            </a:r>
          </a:p>
          <a:p>
            <a:pPr algn="ctr"/>
            <a:r>
              <a:rPr lang="en-US" sz="1400" dirty="0"/>
              <a:t>SBIR Grants</a:t>
            </a:r>
          </a:p>
        </p:txBody>
      </p:sp>
      <p:sp>
        <p:nvSpPr>
          <p:cNvPr id="30" name="TextBox 29">
            <a:extLst>
              <a:ext uri="{FF2B5EF4-FFF2-40B4-BE49-F238E27FC236}">
                <a16:creationId xmlns:a16="http://schemas.microsoft.com/office/drawing/2014/main" id="{4BA1B874-EA4F-A9B5-9D34-61F97137F971}"/>
              </a:ext>
            </a:extLst>
          </p:cNvPr>
          <p:cNvSpPr txBox="1"/>
          <p:nvPr/>
        </p:nvSpPr>
        <p:spPr>
          <a:xfrm>
            <a:off x="7453102" y="2946466"/>
            <a:ext cx="2139970" cy="307777"/>
          </a:xfrm>
          <a:prstGeom prst="rect">
            <a:avLst/>
          </a:prstGeom>
          <a:noFill/>
        </p:spPr>
        <p:txBody>
          <a:bodyPr wrap="square">
            <a:spAutoFit/>
          </a:bodyPr>
          <a:lstStyle/>
          <a:p>
            <a:pPr algn="ctr"/>
            <a:r>
              <a:rPr lang="en-US" sz="1400" dirty="0">
                <a:solidFill>
                  <a:schemeClr val="bg1"/>
                </a:solidFill>
              </a:rPr>
              <a:t>Cooperative Agreements</a:t>
            </a:r>
          </a:p>
        </p:txBody>
      </p:sp>
      <p:sp>
        <p:nvSpPr>
          <p:cNvPr id="22" name="Slide Number Placeholder 5">
            <a:extLst>
              <a:ext uri="{FF2B5EF4-FFF2-40B4-BE49-F238E27FC236}">
                <a16:creationId xmlns:a16="http://schemas.microsoft.com/office/drawing/2014/main" id="{1E893363-05E5-51BD-036A-8F6F2D94DDD0}"/>
              </a:ext>
            </a:extLst>
          </p:cNvPr>
          <p:cNvSpPr txBox="1">
            <a:spLocks/>
          </p:cNvSpPr>
          <p:nvPr/>
        </p:nvSpPr>
        <p:spPr>
          <a:xfrm>
            <a:off x="11684000" y="6473825"/>
            <a:ext cx="332509" cy="2225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Arial" charset="0"/>
              </a:defRPr>
            </a:lvl1pPr>
            <a:lvl2pPr marL="742950" indent="-285750" algn="l" rtl="0" fontAlgn="base">
              <a:spcBef>
                <a:spcPct val="0"/>
              </a:spcBef>
              <a:spcAft>
                <a:spcPct val="0"/>
              </a:spcAft>
              <a:defRPr kern="1200">
                <a:solidFill>
                  <a:schemeClr val="tx1"/>
                </a:solidFill>
                <a:latin typeface="Arial" pitchFamily="34" charset="0"/>
                <a:ea typeface="MS PGothic" pitchFamily="34" charset="-128"/>
                <a:cs typeface="Arial" charset="0"/>
              </a:defRPr>
            </a:lvl2pPr>
            <a:lvl3pPr marL="1143000" indent="-228600" algn="l" rtl="0" fontAlgn="base">
              <a:spcBef>
                <a:spcPct val="0"/>
              </a:spcBef>
              <a:spcAft>
                <a:spcPct val="0"/>
              </a:spcAft>
              <a:defRPr kern="1200">
                <a:solidFill>
                  <a:schemeClr val="tx1"/>
                </a:solidFill>
                <a:latin typeface="Arial" pitchFamily="34" charset="0"/>
                <a:ea typeface="MS PGothic" pitchFamily="34" charset="-128"/>
                <a:cs typeface="Arial" charset="0"/>
              </a:defRPr>
            </a:lvl3pPr>
            <a:lvl4pPr marL="1600200" indent="-228600" algn="l" rtl="0" fontAlgn="base">
              <a:spcBef>
                <a:spcPct val="0"/>
              </a:spcBef>
              <a:spcAft>
                <a:spcPct val="0"/>
              </a:spcAft>
              <a:defRPr kern="1200">
                <a:solidFill>
                  <a:schemeClr val="tx1"/>
                </a:solidFill>
                <a:latin typeface="Arial" pitchFamily="34" charset="0"/>
                <a:ea typeface="MS PGothic" pitchFamily="34" charset="-128"/>
                <a:cs typeface="Arial" charset="0"/>
              </a:defRPr>
            </a:lvl4pPr>
            <a:lvl5pPr marL="2057400" indent="-228600" algn="l" rtl="0" fontAlgn="base">
              <a:spcBef>
                <a:spcPct val="0"/>
              </a:spcBef>
              <a:spcAft>
                <a:spcPct val="0"/>
              </a:spcAft>
              <a:defRPr kern="1200">
                <a:solidFill>
                  <a:schemeClr val="tx1"/>
                </a:solidFill>
                <a:latin typeface="Arial" pitchFamily="34" charset="0"/>
                <a:ea typeface="MS PGothic" pitchFamily="34" charset="-128"/>
                <a:cs typeface="Arial" charset="0"/>
              </a:defRPr>
            </a:lvl5pPr>
            <a:lvl6pPr marL="2514600" indent="-228600" algn="l" defTabSz="914400" rtl="0" eaLnBrk="0" fontAlgn="base" latinLnBrk="0" hangingPunct="0">
              <a:spcBef>
                <a:spcPct val="0"/>
              </a:spcBef>
              <a:spcAft>
                <a:spcPct val="0"/>
              </a:spcAft>
              <a:defRPr kern="1200">
                <a:solidFill>
                  <a:schemeClr val="tx1"/>
                </a:solidFill>
                <a:latin typeface="Arial" pitchFamily="34" charset="0"/>
                <a:ea typeface="MS PGothic" pitchFamily="34" charset="-128"/>
                <a:cs typeface="Arial" charset="0"/>
              </a:defRPr>
            </a:lvl6pPr>
            <a:lvl7pPr marL="2971800" indent="-228600" algn="l" defTabSz="914400" rtl="0" eaLnBrk="0" fontAlgn="base" latinLnBrk="0" hangingPunct="0">
              <a:spcBef>
                <a:spcPct val="0"/>
              </a:spcBef>
              <a:spcAft>
                <a:spcPct val="0"/>
              </a:spcAft>
              <a:defRPr kern="1200">
                <a:solidFill>
                  <a:schemeClr val="tx1"/>
                </a:solidFill>
                <a:latin typeface="Arial" pitchFamily="34" charset="0"/>
                <a:ea typeface="MS PGothic" pitchFamily="34" charset="-128"/>
                <a:cs typeface="Arial" charset="0"/>
              </a:defRPr>
            </a:lvl7pPr>
            <a:lvl8pPr marL="3429000" indent="-228600" algn="l" defTabSz="914400" rtl="0" eaLnBrk="0" fontAlgn="base" latinLnBrk="0" hangingPunct="0">
              <a:spcBef>
                <a:spcPct val="0"/>
              </a:spcBef>
              <a:spcAft>
                <a:spcPct val="0"/>
              </a:spcAft>
              <a:defRPr kern="1200">
                <a:solidFill>
                  <a:schemeClr val="tx1"/>
                </a:solidFill>
                <a:latin typeface="Arial" pitchFamily="34" charset="0"/>
                <a:ea typeface="MS PGothic" pitchFamily="34" charset="-128"/>
                <a:cs typeface="Arial" charset="0"/>
              </a:defRPr>
            </a:lvl8pPr>
            <a:lvl9pPr marL="3886200" indent="-228600" algn="l" defTabSz="914400" rtl="0" eaLnBrk="0" fontAlgn="base" latinLnBrk="0" hangingPunct="0">
              <a:spcBef>
                <a:spcPct val="0"/>
              </a:spcBef>
              <a:spcAft>
                <a:spcPct val="0"/>
              </a:spcAft>
              <a:defRPr kern="1200">
                <a:solidFill>
                  <a:schemeClr val="tx1"/>
                </a:solidFill>
                <a:latin typeface="Arial" pitchFamily="34" charset="0"/>
                <a:ea typeface="MS PGothic" pitchFamily="34" charset="-128"/>
                <a:cs typeface="Arial" charset="0"/>
              </a:defRPr>
            </a:lvl9pPr>
          </a:lstStyle>
          <a:p>
            <a:fld id="{918ED82B-F1C0-48B5-957F-D96AB649DB73}" type="slidenum">
              <a:rPr lang="en-US" altLang="en-US" sz="900" smtClean="0">
                <a:solidFill>
                  <a:schemeClr val="tx1">
                    <a:lumMod val="50000"/>
                    <a:lumOff val="50000"/>
                  </a:schemeClr>
                </a:solidFill>
                <a:latin typeface="+mn-lt"/>
              </a:rPr>
              <a:pPr/>
              <a:t>5</a:t>
            </a:fld>
            <a:endParaRPr lang="en-US" altLang="en-US" sz="900" dirty="0">
              <a:solidFill>
                <a:schemeClr val="tx1">
                  <a:lumMod val="50000"/>
                  <a:lumOff val="50000"/>
                </a:schemeClr>
              </a:solidFill>
              <a:latin typeface="+mn-lt"/>
            </a:endParaRPr>
          </a:p>
        </p:txBody>
      </p:sp>
    </p:spTree>
    <p:extLst>
      <p:ext uri="{BB962C8B-B14F-4D97-AF65-F5344CB8AC3E}">
        <p14:creationId xmlns:p14="http://schemas.microsoft.com/office/powerpoint/2010/main" val="79608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343DAE7-5BCC-DF78-265E-B048944DC46C}"/>
              </a:ext>
            </a:extLst>
          </p:cNvPr>
          <p:cNvSpPr txBox="1"/>
          <p:nvPr/>
        </p:nvSpPr>
        <p:spPr>
          <a:xfrm>
            <a:off x="5648652" y="6102868"/>
            <a:ext cx="6634040" cy="323165"/>
          </a:xfrm>
          <a:prstGeom prst="rect">
            <a:avLst/>
          </a:prstGeom>
          <a:noFill/>
        </p:spPr>
        <p:txBody>
          <a:bodyPr wrap="square">
            <a:spAutoFit/>
          </a:bodyPr>
          <a:lstStyle/>
          <a:p>
            <a:pPr algn="ctr"/>
            <a:r>
              <a:rPr lang="en-US" sz="1500" u="sng">
                <a:solidFill>
                  <a:schemeClr val="accent3"/>
                </a:solidFill>
                <a:cs typeface="Arial" panose="020B0604020202020204" pitchFamily="34" charset="0"/>
                <a:hlinkClick r:id="rId3">
                  <a:extLst>
                    <a:ext uri="{A12FA001-AC4F-418D-AE19-62706E023703}">
                      <ahyp:hlinkClr xmlns:ahyp="http://schemas.microsoft.com/office/drawing/2018/hyperlinkcolor" val="tx"/>
                    </a:ext>
                  </a:extLst>
                </a:hlinkClick>
              </a:rPr>
              <a:t>https://www.niehs.nih.gov/careers/hazmat/training_program_areas/hwwt </a:t>
            </a:r>
            <a:endParaRPr lang="en-US" sz="1500" u="sng">
              <a:solidFill>
                <a:schemeClr val="accent3"/>
              </a:solidFill>
              <a:cs typeface="Arial" panose="020B0604020202020204" pitchFamily="34" charset="0"/>
            </a:endParaRPr>
          </a:p>
        </p:txBody>
      </p:sp>
      <p:sp>
        <p:nvSpPr>
          <p:cNvPr id="2" name="TextBox 1">
            <a:extLst>
              <a:ext uri="{FF2B5EF4-FFF2-40B4-BE49-F238E27FC236}">
                <a16:creationId xmlns:a16="http://schemas.microsoft.com/office/drawing/2014/main" id="{7F41F1DD-DDCD-491B-0F6E-C2638C565088}"/>
              </a:ext>
            </a:extLst>
          </p:cNvPr>
          <p:cNvSpPr txBox="1"/>
          <p:nvPr/>
        </p:nvSpPr>
        <p:spPr>
          <a:xfrm>
            <a:off x="7014981" y="5563168"/>
            <a:ext cx="4954233" cy="536622"/>
          </a:xfrm>
          <a:prstGeom prst="rect">
            <a:avLst/>
          </a:prstGeom>
          <a:noFill/>
        </p:spPr>
        <p:txBody>
          <a:bodyPr wrap="square" rtlCol="0">
            <a:spAutoFit/>
          </a:bodyPr>
          <a:lstStyle/>
          <a:p>
            <a:pPr>
              <a:lnSpc>
                <a:spcPct val="107000"/>
              </a:lnSpc>
              <a:spcAft>
                <a:spcPts val="800"/>
              </a:spcAft>
            </a:pPr>
            <a:r>
              <a:rPr lang="en-US" sz="1400" kern="100">
                <a:ea typeface="Calibri" panose="020F0502020204030204" pitchFamily="34" charset="0"/>
                <a:cs typeface="Arial" panose="020B0604020202020204" pitchFamily="34" charset="0"/>
              </a:rPr>
              <a:t>Nunez Community College, Chalmette, LA-Training students for roles in refinery/chemical plants (NOVA)</a:t>
            </a:r>
          </a:p>
        </p:txBody>
      </p:sp>
      <p:sp>
        <p:nvSpPr>
          <p:cNvPr id="4" name="Title 1">
            <a:extLst>
              <a:ext uri="{FF2B5EF4-FFF2-40B4-BE49-F238E27FC236}">
                <a16:creationId xmlns:a16="http://schemas.microsoft.com/office/drawing/2014/main" id="{A0FF6CE5-BB6E-D4A9-3D9E-7D3299ED1AF9}"/>
              </a:ext>
            </a:extLst>
          </p:cNvPr>
          <p:cNvSpPr>
            <a:spLocks noGrp="1"/>
          </p:cNvSpPr>
          <p:nvPr>
            <p:ph type="title"/>
          </p:nvPr>
        </p:nvSpPr>
        <p:spPr>
          <a:xfrm>
            <a:off x="763867" y="1034785"/>
            <a:ext cx="10969943" cy="540717"/>
          </a:xfrm>
        </p:spPr>
        <p:txBody>
          <a:bodyPr anchor="ctr">
            <a:normAutofit/>
          </a:bodyPr>
          <a:lstStyle/>
          <a:p>
            <a:pPr>
              <a:lnSpc>
                <a:spcPct val="90000"/>
              </a:lnSpc>
            </a:pPr>
            <a:r>
              <a:rPr lang="en-US" sz="2700" dirty="0"/>
              <a:t>Hazardous Waste Worker Training Program (HWWTP)</a:t>
            </a:r>
          </a:p>
        </p:txBody>
      </p:sp>
      <p:sp>
        <p:nvSpPr>
          <p:cNvPr id="3" name="TextBox 2">
            <a:extLst>
              <a:ext uri="{FF2B5EF4-FFF2-40B4-BE49-F238E27FC236}">
                <a16:creationId xmlns:a16="http://schemas.microsoft.com/office/drawing/2014/main" id="{29FC5CAF-72A6-3E06-7B90-CC37BEA20167}"/>
              </a:ext>
            </a:extLst>
          </p:cNvPr>
          <p:cNvSpPr txBox="1"/>
          <p:nvPr/>
        </p:nvSpPr>
        <p:spPr>
          <a:xfrm>
            <a:off x="1314449" y="5892040"/>
            <a:ext cx="4775975" cy="369332"/>
          </a:xfrm>
          <a:prstGeom prst="rect">
            <a:avLst/>
          </a:prstGeom>
          <a:noFill/>
        </p:spPr>
        <p:txBody>
          <a:bodyPr wrap="square" rtlCol="0">
            <a:spAutoFit/>
          </a:bodyPr>
          <a:lstStyle/>
          <a:p>
            <a:pPr algn="ctr"/>
            <a:r>
              <a:rPr lang="en-US" b="1"/>
              <a:t>Data as of Feb 28, 2026</a:t>
            </a:r>
          </a:p>
        </p:txBody>
      </p:sp>
      <p:pic>
        <p:nvPicPr>
          <p:cNvPr id="15" name="Picture 14">
            <a:extLst>
              <a:ext uri="{FF2B5EF4-FFF2-40B4-BE49-F238E27FC236}">
                <a16:creationId xmlns:a16="http://schemas.microsoft.com/office/drawing/2014/main" id="{E7ECB194-DA8C-837D-1E99-ED39F1CB541F}"/>
              </a:ext>
            </a:extLst>
          </p:cNvPr>
          <p:cNvPicPr>
            <a:picLocks noChangeAspect="1"/>
          </p:cNvPicPr>
          <p:nvPr/>
        </p:nvPicPr>
        <p:blipFill>
          <a:blip r:embed="rId4"/>
          <a:srcRect l="1006" t="1023"/>
          <a:stretch>
            <a:fillRect/>
          </a:stretch>
        </p:blipFill>
        <p:spPr>
          <a:xfrm>
            <a:off x="6965855" y="2365696"/>
            <a:ext cx="5005126" cy="3272555"/>
          </a:xfrm>
          <a:prstGeom prst="rect">
            <a:avLst/>
          </a:prstGeom>
        </p:spPr>
      </p:pic>
      <p:graphicFrame>
        <p:nvGraphicFramePr>
          <p:cNvPr id="8" name="Table 7">
            <a:extLst>
              <a:ext uri="{FF2B5EF4-FFF2-40B4-BE49-F238E27FC236}">
                <a16:creationId xmlns:a16="http://schemas.microsoft.com/office/drawing/2014/main" id="{F6782A55-DBAD-BBA7-4EC7-0268DF2CC5B4}"/>
              </a:ext>
            </a:extLst>
          </p:cNvPr>
          <p:cNvGraphicFramePr>
            <a:graphicFrameLocks noGrp="1"/>
          </p:cNvGraphicFramePr>
          <p:nvPr/>
        </p:nvGraphicFramePr>
        <p:xfrm>
          <a:off x="611092" y="1876141"/>
          <a:ext cx="6182688" cy="3955338"/>
        </p:xfrm>
        <a:graphic>
          <a:graphicData uri="http://schemas.openxmlformats.org/drawingml/2006/table">
            <a:tbl>
              <a:tblPr firstRow="1" bandRow="1">
                <a:tableStyleId>{85BE263C-DBD7-4A20-BB59-AAB30ACAA65A}</a:tableStyleId>
              </a:tblPr>
              <a:tblGrid>
                <a:gridCol w="2003943">
                  <a:extLst>
                    <a:ext uri="{9D8B030D-6E8A-4147-A177-3AD203B41FA5}">
                      <a16:colId xmlns:a16="http://schemas.microsoft.com/office/drawing/2014/main" val="2084456644"/>
                    </a:ext>
                  </a:extLst>
                </a:gridCol>
                <a:gridCol w="4178745">
                  <a:extLst>
                    <a:ext uri="{9D8B030D-6E8A-4147-A177-3AD203B41FA5}">
                      <a16:colId xmlns:a16="http://schemas.microsoft.com/office/drawing/2014/main" val="2722074963"/>
                    </a:ext>
                  </a:extLst>
                </a:gridCol>
              </a:tblGrid>
              <a:tr h="532223">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1">
                          <a:solidFill>
                            <a:schemeClr val="bg1"/>
                          </a:solidFill>
                          <a:effectLst/>
                          <a:latin typeface="Arial" panose="020B0604020202020204" pitchFamily="34" charset="0"/>
                          <a:cs typeface="Arial" panose="020B0604020202020204" pitchFamily="34" charset="0"/>
                        </a:rPr>
                        <a:t>HWWTP Metrics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pPr algn="l"/>
                      <a:endParaRPr lang="en-US" sz="21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110384808"/>
                  </a:ext>
                </a:extLst>
              </a:tr>
              <a:tr h="5322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a:solidFill>
                            <a:schemeClr val="tx1"/>
                          </a:solidFill>
                          <a:effectLst/>
                          <a:latin typeface="Arial" panose="020B0604020202020204" pitchFamily="34" charset="0"/>
                          <a:cs typeface="Arial" panose="020B0604020202020204" pitchFamily="34" charset="0"/>
                        </a:rPr>
                        <a:t>Over 4 million</a:t>
                      </a:r>
                    </a:p>
                  </a:txBody>
                  <a:tcPr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l"/>
                      <a:r>
                        <a:rPr lang="en-US" sz="2200">
                          <a:solidFill>
                            <a:schemeClr val="tx1"/>
                          </a:solidFill>
                          <a:latin typeface="Arial" panose="020B0604020202020204" pitchFamily="34" charset="0"/>
                          <a:cs typeface="Arial" panose="020B0604020202020204" pitchFamily="34" charset="0"/>
                        </a:rPr>
                        <a:t>Workers trained since 1987</a:t>
                      </a: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8148"/>
                  </a:ext>
                </a:extLst>
              </a:tr>
              <a:tr h="532223">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kern="1200">
                          <a:solidFill>
                            <a:schemeClr val="tx1"/>
                          </a:solidFill>
                          <a:effectLst/>
                          <a:latin typeface="Arial" panose="020B0604020202020204" pitchFamily="34" charset="0"/>
                          <a:ea typeface="+mn-ea"/>
                          <a:cs typeface="Arial" panose="020B0604020202020204" pitchFamily="34" charset="0"/>
                        </a:rPr>
                        <a:t>2025-2026 Training</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tcPr>
                </a:tc>
                <a:tc hMerge="1">
                  <a:txBody>
                    <a:bodyPr/>
                    <a:lstStyle/>
                    <a:p>
                      <a:pPr algn="l"/>
                      <a:endParaRPr lang="en-US" sz="220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192362027"/>
                  </a:ext>
                </a:extLst>
              </a:tr>
              <a:tr h="5322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kern="1200">
                          <a:solidFill>
                            <a:schemeClr val="tx1"/>
                          </a:solidFill>
                          <a:effectLst/>
                          <a:latin typeface="Arial" panose="020B0604020202020204" pitchFamily="34" charset="0"/>
                          <a:ea typeface="+mn-ea"/>
                          <a:cs typeface="Arial" panose="020B0604020202020204" pitchFamily="34" charset="0"/>
                        </a:rPr>
                        <a:t>56,156</a:t>
                      </a:r>
                    </a:p>
                  </a:txBody>
                  <a:tcPr anchor="ctr">
                    <a:lnL w="28575" cap="flat" cmpd="sng" algn="ctr">
                      <a:solidFill>
                        <a:schemeClr val="tx1"/>
                      </a:solidFill>
                      <a:prstDash val="solid"/>
                      <a:round/>
                      <a:headEnd type="none" w="med" len="med"/>
                      <a:tailEnd type="none" w="med" len="med"/>
                    </a:lnL>
                    <a:solidFill>
                      <a:schemeClr val="bg1"/>
                    </a:solidFill>
                  </a:tcPr>
                </a:tc>
                <a:tc>
                  <a:txBody>
                    <a:bodyPr/>
                    <a:lstStyle/>
                    <a:p>
                      <a:pPr algn="l"/>
                      <a:r>
                        <a:rPr lang="en-US" sz="2200">
                          <a:solidFill>
                            <a:schemeClr val="tx1"/>
                          </a:solidFill>
                          <a:latin typeface="Arial" panose="020B0604020202020204" pitchFamily="34" charset="0"/>
                          <a:cs typeface="Arial" panose="020B0604020202020204" pitchFamily="34" charset="0"/>
                        </a:rPr>
                        <a:t>Workers trained</a:t>
                      </a:r>
                    </a:p>
                  </a:txBody>
                  <a:tcPr anchor="ctr">
                    <a:lnR w="28575"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401520207"/>
                  </a:ext>
                </a:extLst>
              </a:tr>
              <a:tr h="5322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kern="1200">
                          <a:solidFill>
                            <a:schemeClr val="tx1"/>
                          </a:solidFill>
                          <a:effectLst/>
                          <a:latin typeface="Arial" panose="020B0604020202020204" pitchFamily="34" charset="0"/>
                          <a:ea typeface="+mn-ea"/>
                          <a:cs typeface="Arial" panose="020B0604020202020204" pitchFamily="34" charset="0"/>
                        </a:rPr>
                        <a:t>3,272</a:t>
                      </a:r>
                    </a:p>
                  </a:txBody>
                  <a:tcPr anchor="ctr">
                    <a:lnL w="28575" cap="flat" cmpd="sng" algn="ctr">
                      <a:solidFill>
                        <a:schemeClr val="tx1"/>
                      </a:solidFill>
                      <a:prstDash val="solid"/>
                      <a:round/>
                      <a:headEnd type="none" w="med" len="med"/>
                      <a:tailEnd type="none" w="med" len="med"/>
                    </a:lnL>
                    <a:solidFill>
                      <a:schemeClr val="bg1"/>
                    </a:solidFill>
                  </a:tcPr>
                </a:tc>
                <a:tc>
                  <a:txBody>
                    <a:bodyPr/>
                    <a:lstStyle/>
                    <a:p>
                      <a:pPr algn="l"/>
                      <a:r>
                        <a:rPr lang="en-US" sz="2200">
                          <a:solidFill>
                            <a:schemeClr val="tx1"/>
                          </a:solidFill>
                          <a:latin typeface="Arial" panose="020B0604020202020204" pitchFamily="34" charset="0"/>
                          <a:cs typeface="Arial" panose="020B0604020202020204" pitchFamily="34" charset="0"/>
                        </a:rPr>
                        <a:t>Courses delivered</a:t>
                      </a:r>
                    </a:p>
                  </a:txBody>
                  <a:tcPr anchor="ctr">
                    <a:lnR w="28575"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791269591"/>
                  </a:ext>
                </a:extLst>
              </a:tr>
              <a:tr h="5322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kern="1200">
                          <a:solidFill>
                            <a:schemeClr val="tx1"/>
                          </a:solidFill>
                          <a:effectLst/>
                          <a:latin typeface="Arial" panose="020B0604020202020204" pitchFamily="34" charset="0"/>
                          <a:ea typeface="+mn-ea"/>
                          <a:cs typeface="Arial" panose="020B0604020202020204" pitchFamily="34" charset="0"/>
                        </a:rPr>
                        <a:t>529,904</a:t>
                      </a:r>
                    </a:p>
                  </a:txBody>
                  <a:tcPr anchor="ctr">
                    <a:lnL w="28575" cap="flat" cmpd="sng" algn="ctr">
                      <a:solidFill>
                        <a:schemeClr val="tx1"/>
                      </a:solidFill>
                      <a:prstDash val="solid"/>
                      <a:round/>
                      <a:headEnd type="none" w="med" len="med"/>
                      <a:tailEnd type="none" w="med" len="med"/>
                    </a:lnL>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a:solidFill>
                            <a:schemeClr val="tx1"/>
                          </a:solidFill>
                          <a:latin typeface="Arial" panose="020B0604020202020204" pitchFamily="34" charset="0"/>
                          <a:cs typeface="Arial" panose="020B0604020202020204" pitchFamily="34" charset="0"/>
                        </a:rPr>
                        <a:t>Contact hours</a:t>
                      </a:r>
                    </a:p>
                  </a:txBody>
                  <a:tcPr anchor="ctr">
                    <a:lnR w="28575"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141233519"/>
                  </a:ext>
                </a:extLst>
              </a:tr>
              <a:tr h="5322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a:solidFill>
                            <a:schemeClr val="tx1"/>
                          </a:solidFill>
                          <a:effectLst/>
                          <a:latin typeface="Arial" panose="020B0604020202020204" pitchFamily="34" charset="0"/>
                          <a:cs typeface="Arial" panose="020B0604020202020204" pitchFamily="34" charset="0"/>
                        </a:rPr>
                        <a:t>13</a:t>
                      </a: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1"/>
                    </a:solidFill>
                  </a:tcPr>
                </a:tc>
                <a:tc>
                  <a:txBody>
                    <a:bodyPr/>
                    <a:lstStyle/>
                    <a:p>
                      <a:pPr algn="l"/>
                      <a:r>
                        <a:rPr lang="en-US" sz="2200">
                          <a:solidFill>
                            <a:schemeClr val="tx1"/>
                          </a:solidFill>
                          <a:latin typeface="Arial" panose="020B0604020202020204" pitchFamily="34" charset="0"/>
                          <a:cs typeface="Arial" panose="020B0604020202020204" pitchFamily="34" charset="0"/>
                        </a:rPr>
                        <a:t>Current award recipients</a:t>
                      </a: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3899209"/>
                  </a:ext>
                </a:extLst>
              </a:tr>
            </a:tbl>
          </a:graphicData>
        </a:graphic>
      </p:graphicFrame>
    </p:spTree>
    <p:extLst>
      <p:ext uri="{BB962C8B-B14F-4D97-AF65-F5344CB8AC3E}">
        <p14:creationId xmlns:p14="http://schemas.microsoft.com/office/powerpoint/2010/main" val="196112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5359478-FB03-92B7-0889-6A538BCD9DEA}"/>
              </a:ext>
            </a:extLst>
          </p:cNvPr>
          <p:cNvSpPr>
            <a:spLocks noGrp="1"/>
          </p:cNvSpPr>
          <p:nvPr>
            <p:ph type="title"/>
          </p:nvPr>
        </p:nvSpPr>
        <p:spPr>
          <a:xfrm>
            <a:off x="-574735" y="785732"/>
            <a:ext cx="13730288" cy="646331"/>
          </a:xfrm>
        </p:spPr>
        <p:txBody>
          <a:bodyPr anchor="ctr">
            <a:normAutofit/>
          </a:bodyPr>
          <a:lstStyle/>
          <a:p>
            <a:pPr algn="ctr">
              <a:lnSpc>
                <a:spcPct val="90000"/>
              </a:lnSpc>
            </a:pPr>
            <a:r>
              <a:rPr lang="en-US" dirty="0">
                <a:solidFill>
                  <a:schemeClr val="tx2"/>
                </a:solidFill>
              </a:rPr>
              <a:t>Environmental Career </a:t>
            </a:r>
            <a:r>
              <a:rPr lang="en-US" dirty="0"/>
              <a:t>Worker Training Program</a:t>
            </a:r>
            <a:endParaRPr lang="en-US" dirty="0">
              <a:solidFill>
                <a:schemeClr val="tx2"/>
              </a:solidFill>
            </a:endParaRPr>
          </a:p>
        </p:txBody>
      </p:sp>
      <p:sp>
        <p:nvSpPr>
          <p:cNvPr id="7" name="TextBox 6">
            <a:extLst>
              <a:ext uri="{FF2B5EF4-FFF2-40B4-BE49-F238E27FC236}">
                <a16:creationId xmlns:a16="http://schemas.microsoft.com/office/drawing/2014/main" id="{6DB1FC6C-47FA-B843-2796-10C3B0CD4249}"/>
              </a:ext>
            </a:extLst>
          </p:cNvPr>
          <p:cNvSpPr txBox="1"/>
          <p:nvPr/>
        </p:nvSpPr>
        <p:spPr>
          <a:xfrm>
            <a:off x="461189" y="6303932"/>
            <a:ext cx="6368659" cy="323165"/>
          </a:xfrm>
          <a:prstGeom prst="rect">
            <a:avLst/>
          </a:prstGeom>
          <a:noFill/>
        </p:spPr>
        <p:txBody>
          <a:bodyPr wrap="square">
            <a:spAutoFit/>
          </a:bodyPr>
          <a:lstStyle/>
          <a:p>
            <a:pPr algn="ctr"/>
            <a:r>
              <a:rPr lang="en-US" sz="1500" u="sng">
                <a:solidFill>
                  <a:srgbClr val="0070C0"/>
                </a:solidFill>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https://www.niehs.nih.gov/careers/hazmat/training_program_areas/ecwtp</a:t>
            </a:r>
            <a:endParaRPr lang="en-US" sz="1500" u="sng">
              <a:solidFill>
                <a:srgbClr val="0070C0"/>
              </a:solidFill>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CAE024FF-C0F8-688B-365D-37F9E518C148}"/>
              </a:ext>
            </a:extLst>
          </p:cNvPr>
          <p:cNvSpPr txBox="1"/>
          <p:nvPr/>
        </p:nvSpPr>
        <p:spPr>
          <a:xfrm>
            <a:off x="5907008" y="6303931"/>
            <a:ext cx="445770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baseline="0" dirty="0">
                <a:solidFill>
                  <a:srgbClr val="000100"/>
                </a:solidFill>
                <a:latin typeface="Calibri"/>
              </a:rPr>
              <a:t>Data as of Feb 28, 2026</a:t>
            </a:r>
            <a:r>
              <a:rPr dirty="0">
                <a:latin typeface="Calibri"/>
                <a:ea typeface="Calibri"/>
                <a:cs typeface="Calibri"/>
              </a:rPr>
              <a:t>​</a:t>
            </a:r>
            <a:endParaRPr lang="en-US" dirty="0"/>
          </a:p>
          <a:p>
            <a:pPr algn="ctr"/>
            <a:endParaRPr lang="en-US" dirty="0"/>
          </a:p>
        </p:txBody>
      </p:sp>
      <p:graphicFrame>
        <p:nvGraphicFramePr>
          <p:cNvPr id="4" name="Table 3">
            <a:extLst>
              <a:ext uri="{FF2B5EF4-FFF2-40B4-BE49-F238E27FC236}">
                <a16:creationId xmlns:a16="http://schemas.microsoft.com/office/drawing/2014/main" id="{FD71205A-7AFB-10C4-8CBB-7DFAF94D953A}"/>
              </a:ext>
            </a:extLst>
          </p:cNvPr>
          <p:cNvGraphicFramePr>
            <a:graphicFrameLocks noGrp="1"/>
          </p:cNvGraphicFramePr>
          <p:nvPr/>
        </p:nvGraphicFramePr>
        <p:xfrm>
          <a:off x="842358" y="1432064"/>
          <a:ext cx="5448051" cy="4812558"/>
        </p:xfrm>
        <a:graphic>
          <a:graphicData uri="http://schemas.openxmlformats.org/drawingml/2006/table">
            <a:tbl>
              <a:tblPr firstRow="1" bandRow="1">
                <a:tableStyleId>{85BE263C-DBD7-4A20-BB59-AAB30ACAA65A}</a:tableStyleId>
              </a:tblPr>
              <a:tblGrid>
                <a:gridCol w="1806391">
                  <a:extLst>
                    <a:ext uri="{9D8B030D-6E8A-4147-A177-3AD203B41FA5}">
                      <a16:colId xmlns:a16="http://schemas.microsoft.com/office/drawing/2014/main" val="812114742"/>
                    </a:ext>
                  </a:extLst>
                </a:gridCol>
                <a:gridCol w="3641660">
                  <a:extLst>
                    <a:ext uri="{9D8B030D-6E8A-4147-A177-3AD203B41FA5}">
                      <a16:colId xmlns:a16="http://schemas.microsoft.com/office/drawing/2014/main" val="1456412020"/>
                    </a:ext>
                  </a:extLst>
                </a:gridCol>
              </a:tblGrid>
              <a:tr h="466266">
                <a:tc gridSpan="2">
                  <a:txBody>
                    <a:bodyPr/>
                    <a:lstStyle/>
                    <a:p>
                      <a:pPr algn="ctr"/>
                      <a:r>
                        <a:rPr lang="en-US" sz="2400" b="1">
                          <a:solidFill>
                            <a:schemeClr val="bg1"/>
                          </a:solidFill>
                        </a:rPr>
                        <a:t>ECWTP Metrics</a:t>
                      </a:r>
                      <a:endParaRPr lang="en-US" sz="2400" b="1">
                        <a:solidFill>
                          <a:schemeClr val="bg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hMerge="1">
                  <a:txBody>
                    <a:bodyPr/>
                    <a:lstStyle/>
                    <a:p>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62953799"/>
                  </a:ext>
                </a:extLst>
              </a:tr>
              <a:tr h="4662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1">
                          <a:solidFill>
                            <a:schemeClr val="tx1"/>
                          </a:solidFill>
                          <a:effectLst/>
                          <a:latin typeface="Arial" panose="020B0604020202020204" pitchFamily="34" charset="0"/>
                          <a:cs typeface="Arial" panose="020B0604020202020204" pitchFamily="34" charset="0"/>
                        </a:rPr>
                        <a:t>16,064</a:t>
                      </a:r>
                    </a:p>
                  </a:txBody>
                  <a:tcPr anchor="ctr">
                    <a:lnL w="28575" cap="flat" cmpd="sng" algn="ctr">
                      <a:solidFill>
                        <a:schemeClr val="tx1"/>
                      </a:solidFill>
                      <a:prstDash val="solid"/>
                      <a:round/>
                      <a:headEnd type="none" w="med" len="med"/>
                      <a:tailEnd type="none" w="med" len="med"/>
                    </a:lnL>
                    <a:solidFill>
                      <a:schemeClr val="bg1">
                        <a:lumMod val="85000"/>
                      </a:schemeClr>
                    </a:solidFill>
                  </a:tcPr>
                </a:tc>
                <a:tc>
                  <a:txBody>
                    <a:bodyPr/>
                    <a:lstStyle/>
                    <a:p>
                      <a:pPr algn="l"/>
                      <a:r>
                        <a:rPr lang="en-US" sz="2100" b="0">
                          <a:latin typeface="Arial" panose="020B0604020202020204" pitchFamily="34" charset="0"/>
                          <a:cs typeface="Arial" panose="020B0604020202020204" pitchFamily="34" charset="0"/>
                        </a:rPr>
                        <a:t>Workers trained since 1995</a:t>
                      </a:r>
                    </a:p>
                  </a:txBody>
                  <a:tcPr anchor="ctr">
                    <a:lnR w="28575"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3552661684"/>
                  </a:ext>
                </a:extLst>
              </a:tr>
              <a:tr h="466266">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kern="1200">
                          <a:solidFill>
                            <a:schemeClr val="tx1"/>
                          </a:solidFill>
                          <a:effectLst/>
                          <a:latin typeface="Arial" panose="020B0604020202020204" pitchFamily="34" charset="0"/>
                          <a:ea typeface="+mn-ea"/>
                          <a:cs typeface="Arial" panose="020B0604020202020204" pitchFamily="34" charset="0"/>
                        </a:rPr>
                        <a:t>2025-2026 Training</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noFill/>
                  </a:tcPr>
                </a:tc>
                <a:tc hMerge="1">
                  <a:txBody>
                    <a:bodyPr/>
                    <a:lstStyle/>
                    <a:p>
                      <a:endParaRPr/>
                    </a:p>
                  </a:txBody>
                  <a:tcPr anchor="ctr">
                    <a:solidFill>
                      <a:schemeClr val="bg1">
                        <a:lumMod val="85000"/>
                      </a:schemeClr>
                    </a:solidFill>
                  </a:tcPr>
                </a:tc>
                <a:extLst>
                  <a:ext uri="{0D108BD9-81ED-4DB2-BD59-A6C34878D82A}">
                    <a16:rowId xmlns:a16="http://schemas.microsoft.com/office/drawing/2014/main" val="767222666"/>
                  </a:ext>
                </a:extLst>
              </a:tr>
              <a:tr h="4662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1">
                          <a:solidFill>
                            <a:schemeClr val="tx1"/>
                          </a:solidFill>
                          <a:effectLst/>
                          <a:latin typeface="Arial" panose="020B0604020202020204" pitchFamily="34" charset="0"/>
                          <a:cs typeface="Arial" panose="020B0604020202020204" pitchFamily="34" charset="0"/>
                        </a:rPr>
                        <a:t>253</a:t>
                      </a:r>
                    </a:p>
                  </a:txBody>
                  <a:tcPr anchor="ctr">
                    <a:lnL w="28575" cap="flat" cmpd="sng" algn="ctr">
                      <a:solidFill>
                        <a:schemeClr val="tx1"/>
                      </a:solidFill>
                      <a:prstDash val="solid"/>
                      <a:round/>
                      <a:headEnd type="none" w="med" len="med"/>
                      <a:tailEnd type="none" w="med" len="med"/>
                    </a:lnL>
                    <a:noFill/>
                  </a:tcPr>
                </a:tc>
                <a:tc>
                  <a:txBody>
                    <a:bodyPr/>
                    <a:lstStyle/>
                    <a:p>
                      <a:pPr algn="l"/>
                      <a:r>
                        <a:rPr lang="en-US" sz="2100">
                          <a:latin typeface="Arial" panose="020B0604020202020204" pitchFamily="34" charset="0"/>
                          <a:cs typeface="Arial" panose="020B0604020202020204" pitchFamily="34" charset="0"/>
                        </a:rPr>
                        <a:t>Workers trained</a:t>
                      </a:r>
                    </a:p>
                  </a:txBody>
                  <a:tcPr anchor="ctr">
                    <a:lnR w="28575"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27907714"/>
                  </a:ext>
                </a:extLst>
              </a:tr>
              <a:tr h="4662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1">
                          <a:solidFill>
                            <a:schemeClr val="tx1"/>
                          </a:solidFill>
                          <a:effectLst/>
                          <a:latin typeface="Arial" panose="020B0604020202020204" pitchFamily="34" charset="0"/>
                          <a:cs typeface="Arial" panose="020B0604020202020204" pitchFamily="34" charset="0"/>
                        </a:rPr>
                        <a:t>114</a:t>
                      </a:r>
                    </a:p>
                  </a:txBody>
                  <a:tcPr anchor="ctr">
                    <a:lnL w="28575" cap="flat" cmpd="sng" algn="ctr">
                      <a:solidFill>
                        <a:schemeClr val="tx1"/>
                      </a:solidFill>
                      <a:prstDash val="solid"/>
                      <a:round/>
                      <a:headEnd type="none" w="med" len="med"/>
                      <a:tailEnd type="none" w="med" len="med"/>
                    </a:lnL>
                    <a:noFill/>
                  </a:tcPr>
                </a:tc>
                <a:tc>
                  <a:txBody>
                    <a:bodyPr/>
                    <a:lstStyle/>
                    <a:p>
                      <a:pPr algn="l"/>
                      <a:r>
                        <a:rPr lang="en-US" sz="2100">
                          <a:latin typeface="Arial" panose="020B0604020202020204" pitchFamily="34" charset="0"/>
                          <a:cs typeface="Arial" panose="020B0604020202020204" pitchFamily="34" charset="0"/>
                        </a:rPr>
                        <a:t>Courses delivered</a:t>
                      </a:r>
                    </a:p>
                  </a:txBody>
                  <a:tcPr anchor="ctr">
                    <a:lnR w="28575"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749827349"/>
                  </a:ext>
                </a:extLst>
              </a:tr>
              <a:tr h="4662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1">
                          <a:solidFill>
                            <a:schemeClr val="tx1"/>
                          </a:solidFill>
                          <a:effectLst/>
                          <a:latin typeface="Arial" panose="020B0604020202020204" pitchFamily="34" charset="0"/>
                          <a:cs typeface="Arial" panose="020B0604020202020204" pitchFamily="34" charset="0"/>
                        </a:rPr>
                        <a:t>42,155</a:t>
                      </a:r>
                    </a:p>
                  </a:txBody>
                  <a:tcPr anchor="ctr">
                    <a:lnL w="28575" cap="flat" cmpd="sng" algn="ctr">
                      <a:solidFill>
                        <a:schemeClr val="tx1"/>
                      </a:solidFill>
                      <a:prstDash val="solid"/>
                      <a:round/>
                      <a:headEnd type="none" w="med" len="med"/>
                      <a:tailEnd type="none" w="med" len="med"/>
                    </a:lnL>
                    <a:noFill/>
                  </a:tcPr>
                </a:tc>
                <a:tc>
                  <a:txBody>
                    <a:bodyPr/>
                    <a:lstStyle/>
                    <a:p>
                      <a:pPr algn="l"/>
                      <a:r>
                        <a:rPr lang="en-US" sz="2100">
                          <a:latin typeface="Arial" panose="020B0604020202020204" pitchFamily="34" charset="0"/>
                          <a:cs typeface="Arial" panose="020B0604020202020204" pitchFamily="34" charset="0"/>
                        </a:rPr>
                        <a:t>Contact hours</a:t>
                      </a:r>
                    </a:p>
                  </a:txBody>
                  <a:tcPr anchor="ctr">
                    <a:lnR w="28575"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549092032"/>
                  </a:ext>
                </a:extLst>
              </a:tr>
              <a:tr h="4662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1">
                          <a:solidFill>
                            <a:schemeClr val="tx1"/>
                          </a:solidFill>
                          <a:effectLst/>
                          <a:latin typeface="Arial" panose="020B0604020202020204" pitchFamily="34" charset="0"/>
                          <a:cs typeface="Arial" panose="020B0604020202020204" pitchFamily="34" charset="0"/>
                        </a:rPr>
                        <a:t>3</a:t>
                      </a:r>
                    </a:p>
                  </a:txBody>
                  <a:tcPr anchor="ctr">
                    <a:lnL w="28575" cap="flat" cmpd="sng" algn="ctr">
                      <a:solidFill>
                        <a:schemeClr val="tx1"/>
                      </a:solidFill>
                      <a:prstDash val="solid"/>
                      <a:round/>
                      <a:headEnd type="none" w="med" len="med"/>
                      <a:tailEnd type="none" w="med" len="med"/>
                    </a:lnL>
                    <a:noFill/>
                  </a:tcPr>
                </a:tc>
                <a:tc>
                  <a:txBody>
                    <a:bodyPr/>
                    <a:lstStyle/>
                    <a:p>
                      <a:pPr algn="l"/>
                      <a:r>
                        <a:rPr lang="en-US" sz="2100">
                          <a:latin typeface="Arial" panose="020B0604020202020204" pitchFamily="34" charset="0"/>
                          <a:cs typeface="Arial" panose="020B0604020202020204" pitchFamily="34" charset="0"/>
                        </a:rPr>
                        <a:t>Current award recipients</a:t>
                      </a:r>
                    </a:p>
                  </a:txBody>
                  <a:tcPr anchor="ctr">
                    <a:lnR w="28575"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669414013"/>
                  </a:ext>
                </a:extLst>
              </a:tr>
              <a:tr h="466266">
                <a:tc gridSpan="2">
                  <a:txBody>
                    <a:bodyPr/>
                    <a:lstStyle/>
                    <a:p>
                      <a:pPr algn="ctr"/>
                      <a:r>
                        <a:rPr lang="en-US" sz="2100" b="1">
                          <a:latin typeface="Arial" panose="020B0604020202020204" pitchFamily="34" charset="0"/>
                          <a:cs typeface="Arial" panose="020B0604020202020204" pitchFamily="34" charset="0"/>
                        </a:rPr>
                        <a:t>Job Placement Rates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1">
                        <a:lumMod val="95000"/>
                      </a:schemeClr>
                    </a:solidFill>
                  </a:tcPr>
                </a:tc>
                <a:tc hMerge="1">
                  <a:txBody>
                    <a:bodyPr/>
                    <a:lstStyle/>
                    <a:p>
                      <a:endParaRPr/>
                    </a:p>
                  </a:txBody>
                  <a:tcPr anchor="ctr">
                    <a:noFill/>
                  </a:tcPr>
                </a:tc>
                <a:extLst>
                  <a:ext uri="{0D108BD9-81ED-4DB2-BD59-A6C34878D82A}">
                    <a16:rowId xmlns:a16="http://schemas.microsoft.com/office/drawing/2014/main" val="2128186853"/>
                  </a:ext>
                </a:extLst>
              </a:tr>
              <a:tr h="4662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1">
                          <a:solidFill>
                            <a:schemeClr val="tx1"/>
                          </a:solidFill>
                          <a:effectLst/>
                          <a:latin typeface="Arial" panose="020B0604020202020204" pitchFamily="34" charset="0"/>
                          <a:cs typeface="Arial" panose="020B0604020202020204" pitchFamily="34" charset="0"/>
                        </a:rPr>
                        <a:t>70%</a:t>
                      </a:r>
                    </a:p>
                  </a:txBody>
                  <a:tcPr anchor="ctr">
                    <a:lnL w="28575" cap="flat" cmpd="sng" algn="ctr">
                      <a:solidFill>
                        <a:schemeClr val="tx1"/>
                      </a:solidFill>
                      <a:prstDash val="solid"/>
                      <a:round/>
                      <a:headEnd type="none" w="med" len="med"/>
                      <a:tailEnd type="none" w="med" len="med"/>
                    </a:lnL>
                    <a:solidFill>
                      <a:schemeClr val="bg1">
                        <a:lumMod val="95000"/>
                      </a:schemeClr>
                    </a:solidFill>
                  </a:tcPr>
                </a:tc>
                <a:tc>
                  <a:txBody>
                    <a:bodyPr/>
                    <a:lstStyle/>
                    <a:p>
                      <a:pPr algn="l"/>
                      <a:r>
                        <a:rPr lang="en-US" sz="2100">
                          <a:latin typeface="Arial" panose="020B0604020202020204" pitchFamily="34" charset="0"/>
                          <a:cs typeface="Arial" panose="020B0604020202020204" pitchFamily="34" charset="0"/>
                        </a:rPr>
                        <a:t>Overall</a:t>
                      </a:r>
                    </a:p>
                  </a:txBody>
                  <a:tcPr anchor="ctr">
                    <a:lnR w="28575" cap="flat" cmpd="sng" algn="ctr">
                      <a:solidFill>
                        <a:schemeClr val="tx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834505796"/>
                  </a:ext>
                </a:extLst>
              </a:tr>
              <a:tr h="4662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1">
                          <a:solidFill>
                            <a:schemeClr val="tx1"/>
                          </a:solidFill>
                          <a:effectLst/>
                          <a:latin typeface="Arial" panose="020B0604020202020204" pitchFamily="34" charset="0"/>
                          <a:cs typeface="Arial" panose="020B0604020202020204" pitchFamily="34" charset="0"/>
                        </a:rPr>
                        <a:t>58%</a:t>
                      </a:r>
                    </a:p>
                  </a:txBody>
                  <a:tcPr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sz="2100">
                          <a:latin typeface="Arial" panose="020B0604020202020204" pitchFamily="34" charset="0"/>
                          <a:cs typeface="Arial" panose="020B0604020202020204" pitchFamily="34" charset="0"/>
                        </a:rPr>
                        <a:t>2024-2025</a:t>
                      </a: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69073015"/>
                  </a:ext>
                </a:extLst>
              </a:tr>
            </a:tbl>
          </a:graphicData>
        </a:graphic>
      </p:graphicFrame>
      <p:pic>
        <p:nvPicPr>
          <p:cNvPr id="5" name="Picture 4">
            <a:extLst>
              <a:ext uri="{FF2B5EF4-FFF2-40B4-BE49-F238E27FC236}">
                <a16:creationId xmlns:a16="http://schemas.microsoft.com/office/drawing/2014/main" id="{727E4039-2D77-38DB-3392-87151FB4B35A}"/>
              </a:ext>
            </a:extLst>
          </p:cNvPr>
          <p:cNvPicPr>
            <a:picLocks noChangeAspect="1"/>
          </p:cNvPicPr>
          <p:nvPr/>
        </p:nvPicPr>
        <p:blipFill>
          <a:blip r:embed="rId4"/>
          <a:stretch>
            <a:fillRect/>
          </a:stretch>
        </p:blipFill>
        <p:spPr>
          <a:xfrm>
            <a:off x="6431797" y="1669254"/>
            <a:ext cx="5444824" cy="4311512"/>
          </a:xfrm>
          <a:prstGeom prst="rect">
            <a:avLst/>
          </a:prstGeom>
        </p:spPr>
      </p:pic>
    </p:spTree>
    <p:extLst>
      <p:ext uri="{BB962C8B-B14F-4D97-AF65-F5344CB8AC3E}">
        <p14:creationId xmlns:p14="http://schemas.microsoft.com/office/powerpoint/2010/main" val="2027672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2F9FD-D7AF-1524-BEDB-8EE82DB4E997}"/>
              </a:ext>
            </a:extLst>
          </p:cNvPr>
          <p:cNvSpPr>
            <a:spLocks noGrp="1"/>
          </p:cNvSpPr>
          <p:nvPr>
            <p:ph type="title"/>
          </p:nvPr>
        </p:nvSpPr>
        <p:spPr/>
        <p:txBody>
          <a:bodyPr>
            <a:normAutofit/>
          </a:bodyPr>
          <a:lstStyle/>
          <a:p>
            <a:r>
              <a:rPr lang="en-US"/>
              <a:t>Atlantic Center for Occupational Health and Safety</a:t>
            </a:r>
          </a:p>
        </p:txBody>
      </p:sp>
      <p:sp>
        <p:nvSpPr>
          <p:cNvPr id="3" name="Content Placeholder 2">
            <a:extLst>
              <a:ext uri="{FF2B5EF4-FFF2-40B4-BE49-F238E27FC236}">
                <a16:creationId xmlns:a16="http://schemas.microsoft.com/office/drawing/2014/main" id="{B856E959-20E7-C0C2-160A-9D6F85E4BE8A}"/>
              </a:ext>
            </a:extLst>
          </p:cNvPr>
          <p:cNvSpPr>
            <a:spLocks noGrp="1"/>
          </p:cNvSpPr>
          <p:nvPr>
            <p:ph idx="1"/>
          </p:nvPr>
        </p:nvSpPr>
        <p:spPr>
          <a:xfrm>
            <a:off x="188119" y="2162335"/>
            <a:ext cx="11815763" cy="4152739"/>
          </a:xfrm>
        </p:spPr>
        <p:txBody>
          <a:bodyPr>
            <a:normAutofit/>
          </a:bodyPr>
          <a:lstStyle/>
          <a:p>
            <a:pPr marL="0" indent="0">
              <a:buNone/>
            </a:pPr>
            <a:r>
              <a:rPr lang="en-US" sz="2000" b="1" dirty="0"/>
              <a:t>Carpenters </a:t>
            </a:r>
            <a:r>
              <a:rPr lang="en-US" sz="2000" dirty="0"/>
              <a:t>recent survey </a:t>
            </a:r>
            <a:r>
              <a:rPr lang="en-US" sz="2000" b="1" dirty="0"/>
              <a:t>50% earning over $100,000 a year </a:t>
            </a:r>
            <a:r>
              <a:rPr lang="en-US" sz="2000" dirty="0"/>
              <a:t>and another </a:t>
            </a:r>
            <a:r>
              <a:rPr lang="en-US" sz="2000" b="1" dirty="0"/>
              <a:t>40% indicated they are earning over $75,000</a:t>
            </a:r>
            <a:r>
              <a:rPr lang="en-US" sz="2000" dirty="0"/>
              <a:t>. </a:t>
            </a:r>
          </a:p>
          <a:p>
            <a:pPr marL="0" indent="0">
              <a:buNone/>
            </a:pPr>
            <a:endParaRPr lang="en-US" sz="2000" dirty="0"/>
          </a:p>
          <a:p>
            <a:pPr marL="0" indent="0">
              <a:buNone/>
            </a:pPr>
            <a:r>
              <a:rPr lang="en-US" sz="2000" dirty="0"/>
              <a:t>Kevin was living in </a:t>
            </a:r>
            <a:r>
              <a:rPr lang="en-US" sz="2000" b="1" dirty="0"/>
              <a:t>public housing…previous year earning $1,440</a:t>
            </a:r>
            <a:r>
              <a:rPr lang="en-US" sz="2000" dirty="0"/>
              <a:t>. As a journeyman carpenter </a:t>
            </a:r>
            <a:r>
              <a:rPr lang="en-US" sz="2000" b="1" dirty="0"/>
              <a:t>now receives full benefits…moved out public housing</a:t>
            </a:r>
            <a:r>
              <a:rPr lang="en-US" sz="2000" dirty="0"/>
              <a:t>.</a:t>
            </a:r>
          </a:p>
          <a:p>
            <a:pPr marL="0" indent="0">
              <a:buNone/>
            </a:pPr>
            <a:endParaRPr lang="en-US" sz="2000" dirty="0"/>
          </a:p>
          <a:p>
            <a:pPr marL="0" indent="0">
              <a:buNone/>
            </a:pPr>
            <a:r>
              <a:rPr lang="en-US" sz="2000" b="1" dirty="0"/>
              <a:t>MRNY</a:t>
            </a:r>
            <a:r>
              <a:rPr lang="en-US" sz="2000" dirty="0"/>
              <a:t> Graduates described that the training contributed to </a:t>
            </a:r>
            <a:r>
              <a:rPr lang="en-US" sz="2000" b="1" dirty="0"/>
              <a:t>greater job stability, increased confidence, and stronger engagement in their communities</a:t>
            </a:r>
            <a:r>
              <a:rPr lang="en-US" sz="2000" dirty="0"/>
              <a:t>. </a:t>
            </a:r>
          </a:p>
          <a:p>
            <a:pPr marL="0" indent="0"/>
            <a:endParaRPr lang="en-US" sz="2000" dirty="0"/>
          </a:p>
          <a:p>
            <a:pPr marL="0" indent="0"/>
            <a:endParaRPr lang="en-US" sz="2000" dirty="0"/>
          </a:p>
        </p:txBody>
      </p:sp>
    </p:spTree>
    <p:extLst>
      <p:ext uri="{BB962C8B-B14F-4D97-AF65-F5344CB8AC3E}">
        <p14:creationId xmlns:p14="http://schemas.microsoft.com/office/powerpoint/2010/main" val="3897453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418FE4F-71BE-3118-F54E-4EC3B16A8923}"/>
              </a:ext>
            </a:extLst>
          </p:cNvPr>
          <p:cNvSpPr>
            <a:spLocks noGrp="1"/>
          </p:cNvSpPr>
          <p:nvPr>
            <p:ph type="title"/>
          </p:nvPr>
        </p:nvSpPr>
        <p:spPr/>
        <p:txBody>
          <a:bodyPr>
            <a:noAutofit/>
          </a:bodyPr>
          <a:lstStyle/>
          <a:p>
            <a:r>
              <a:rPr lang="en-US" sz="2700"/>
              <a:t>HAZMAT Disaster Preparedness Training Program (HDPTP)</a:t>
            </a:r>
          </a:p>
        </p:txBody>
      </p:sp>
      <p:sp>
        <p:nvSpPr>
          <p:cNvPr id="3" name="TextBox 2">
            <a:extLst>
              <a:ext uri="{FF2B5EF4-FFF2-40B4-BE49-F238E27FC236}">
                <a16:creationId xmlns:a16="http://schemas.microsoft.com/office/drawing/2014/main" id="{9BBBC4B5-D4A2-542B-BCD4-FFE9EE358DD9}"/>
              </a:ext>
            </a:extLst>
          </p:cNvPr>
          <p:cNvSpPr txBox="1"/>
          <p:nvPr/>
        </p:nvSpPr>
        <p:spPr>
          <a:xfrm>
            <a:off x="2322566" y="6287266"/>
            <a:ext cx="6449335" cy="323165"/>
          </a:xfrm>
          <a:prstGeom prst="rect">
            <a:avLst/>
          </a:prstGeom>
          <a:noFill/>
        </p:spPr>
        <p:txBody>
          <a:bodyPr wrap="square">
            <a:spAutoFit/>
          </a:bodyPr>
          <a:lstStyle/>
          <a:p>
            <a:r>
              <a:rPr lang="en-US" sz="1500">
                <a:solidFill>
                  <a:schemeClr val="accent3"/>
                </a:solidFill>
                <a:cs typeface="Arial" panose="020B0604020202020204" pitchFamily="34" charset="0"/>
                <a:hlinkClick r:id="rId3">
                  <a:extLst>
                    <a:ext uri="{A12FA001-AC4F-418D-AE19-62706E023703}">
                      <ahyp:hlinkClr xmlns:ahyp="http://schemas.microsoft.com/office/drawing/2018/hyperlinkcolor" val="tx"/>
                    </a:ext>
                  </a:extLst>
                </a:hlinkClick>
              </a:rPr>
              <a:t>https://www.niehs.nih.gov/careers/hazmat/training_program_areas/hdpt</a:t>
            </a:r>
            <a:endParaRPr lang="en-US" sz="1500">
              <a:solidFill>
                <a:schemeClr val="accent3"/>
              </a:solidFill>
              <a:cs typeface="Arial" panose="020B0604020202020204" pitchFamily="34" charset="0"/>
            </a:endParaRPr>
          </a:p>
        </p:txBody>
      </p:sp>
      <p:sp>
        <p:nvSpPr>
          <p:cNvPr id="2" name="TextBox 1">
            <a:extLst>
              <a:ext uri="{FF2B5EF4-FFF2-40B4-BE49-F238E27FC236}">
                <a16:creationId xmlns:a16="http://schemas.microsoft.com/office/drawing/2014/main" id="{F14820C2-5733-2737-24D5-2441F976BDF5}"/>
              </a:ext>
            </a:extLst>
          </p:cNvPr>
          <p:cNvSpPr txBox="1"/>
          <p:nvPr/>
        </p:nvSpPr>
        <p:spPr>
          <a:xfrm>
            <a:off x="4273643" y="5876254"/>
            <a:ext cx="242287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baseline="0">
                <a:solidFill>
                  <a:srgbClr val="000100"/>
                </a:solidFill>
                <a:latin typeface="Calibri"/>
              </a:rPr>
              <a:t>Data as of Feb 28, 2026</a:t>
            </a:r>
            <a:r>
              <a:rPr>
                <a:latin typeface="Calibri"/>
                <a:ea typeface="Calibri"/>
                <a:cs typeface="Calibri"/>
              </a:rPr>
              <a:t>​</a:t>
            </a:r>
            <a:endParaRPr lang="en-US"/>
          </a:p>
          <a:p>
            <a:pPr algn="ctr"/>
            <a:endParaRPr lang="en-US"/>
          </a:p>
        </p:txBody>
      </p:sp>
      <p:graphicFrame>
        <p:nvGraphicFramePr>
          <p:cNvPr id="4" name="Table 3">
            <a:extLst>
              <a:ext uri="{FF2B5EF4-FFF2-40B4-BE49-F238E27FC236}">
                <a16:creationId xmlns:a16="http://schemas.microsoft.com/office/drawing/2014/main" id="{9E3937BB-1F36-1EB4-913D-EA67807F2100}"/>
              </a:ext>
            </a:extLst>
          </p:cNvPr>
          <p:cNvGraphicFramePr>
            <a:graphicFrameLocks noGrp="1"/>
          </p:cNvGraphicFramePr>
          <p:nvPr/>
        </p:nvGraphicFramePr>
        <p:xfrm>
          <a:off x="2630432" y="2059633"/>
          <a:ext cx="6062151" cy="3728774"/>
        </p:xfrm>
        <a:graphic>
          <a:graphicData uri="http://schemas.openxmlformats.org/drawingml/2006/table">
            <a:tbl>
              <a:tblPr firstRow="1" bandRow="1">
                <a:tableStyleId>{85BE263C-DBD7-4A20-BB59-AAB30ACAA65A}</a:tableStyleId>
              </a:tblPr>
              <a:tblGrid>
                <a:gridCol w="1511102">
                  <a:extLst>
                    <a:ext uri="{9D8B030D-6E8A-4147-A177-3AD203B41FA5}">
                      <a16:colId xmlns:a16="http://schemas.microsoft.com/office/drawing/2014/main" val="1087067969"/>
                    </a:ext>
                  </a:extLst>
                </a:gridCol>
                <a:gridCol w="4551049">
                  <a:extLst>
                    <a:ext uri="{9D8B030D-6E8A-4147-A177-3AD203B41FA5}">
                      <a16:colId xmlns:a16="http://schemas.microsoft.com/office/drawing/2014/main" val="2671197495"/>
                    </a:ext>
                  </a:extLst>
                </a:gridCol>
              </a:tblGrid>
              <a:tr h="532682">
                <a:tc gridSpan="2">
                  <a:txBody>
                    <a:bodyPr/>
                    <a:lstStyle/>
                    <a:p>
                      <a:pPr algn="ctr"/>
                      <a:r>
                        <a:rPr lang="en-US" sz="2400"/>
                        <a:t>HDPTP Metrics</a:t>
                      </a:r>
                      <a:endParaRPr lang="en-US" sz="240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hMerge="1">
                  <a:txBody>
                    <a:bodyPr/>
                    <a:lstStyle/>
                    <a:p>
                      <a:endParaRPr lang="en-US" sz="21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639782939"/>
                  </a:ext>
                </a:extLst>
              </a:tr>
              <a:tr h="532682">
                <a:tc>
                  <a:txBody>
                    <a:bodyPr/>
                    <a:lstStyle/>
                    <a:p>
                      <a:pPr algn="r"/>
                      <a:r>
                        <a:rPr lang="en-US" sz="2200" b="1" kern="1200">
                          <a:solidFill>
                            <a:schemeClr val="dk1"/>
                          </a:solidFill>
                          <a:latin typeface="Arial" panose="020B0604020202020204" pitchFamily="34" charset="0"/>
                          <a:ea typeface="+mn-ea"/>
                          <a:cs typeface="Arial" panose="020B0604020202020204" pitchFamily="34" charset="0"/>
                        </a:rPr>
                        <a:t>362,371</a:t>
                      </a:r>
                    </a:p>
                  </a:txBody>
                  <a:tcPr>
                    <a:lnL w="28575" cap="flat" cmpd="sng" algn="ctr">
                      <a:solidFill>
                        <a:schemeClr val="tx1"/>
                      </a:solidFill>
                      <a:prstDash val="solid"/>
                      <a:round/>
                      <a:headEnd type="none" w="med" len="med"/>
                      <a:tailEnd type="none" w="med" len="med"/>
                    </a:lnL>
                    <a:lnB>
                      <a:noFill/>
                    </a:lnB>
                  </a:tcPr>
                </a:tc>
                <a:tc>
                  <a:txBody>
                    <a:bodyPr/>
                    <a:lstStyle/>
                    <a:p>
                      <a:pPr algn="l"/>
                      <a:r>
                        <a:rPr lang="en-US" sz="2200">
                          <a:latin typeface="Arial" panose="020B0604020202020204" pitchFamily="34" charset="0"/>
                          <a:cs typeface="Arial" panose="020B0604020202020204" pitchFamily="34" charset="0"/>
                        </a:rPr>
                        <a:t>Workers trained since 2005</a:t>
                      </a:r>
                    </a:p>
                  </a:txBody>
                  <a:tcPr>
                    <a:lnR w="28575" cap="flat" cmpd="sng" algn="ctr">
                      <a:solidFill>
                        <a:schemeClr val="tx1"/>
                      </a:solidFill>
                      <a:prstDash val="solid"/>
                      <a:round/>
                      <a:headEnd type="none" w="med" len="med"/>
                      <a:tailEnd type="none" w="med" len="med"/>
                    </a:lnR>
                    <a:lnB>
                      <a:noFill/>
                    </a:lnB>
                  </a:tcPr>
                </a:tc>
                <a:extLst>
                  <a:ext uri="{0D108BD9-81ED-4DB2-BD59-A6C34878D82A}">
                    <a16:rowId xmlns:a16="http://schemas.microsoft.com/office/drawing/2014/main" val="122728215"/>
                  </a:ext>
                </a:extLst>
              </a:tr>
              <a:tr h="532682">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200" b="1" kern="1200">
                          <a:solidFill>
                            <a:schemeClr val="tx1"/>
                          </a:solidFill>
                          <a:effectLst/>
                          <a:latin typeface="Arial" panose="020B0604020202020204" pitchFamily="34" charset="0"/>
                          <a:ea typeface="+mn-ea"/>
                          <a:cs typeface="Arial" panose="020B0604020202020204" pitchFamily="34" charset="0"/>
                        </a:rPr>
                        <a:t>2025-2026 Training</a:t>
                      </a:r>
                      <a:endParaRPr lang="en-US" sz="2200" b="1" kern="1200">
                        <a:solidFill>
                          <a:schemeClr val="dk1"/>
                        </a:solidFill>
                        <a:latin typeface="Arial" panose="020B0604020202020204" pitchFamily="34" charset="0"/>
                        <a:ea typeface="+mn-ea"/>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hMerge="1">
                  <a:txBody>
                    <a:bodyPr/>
                    <a:lstStyle/>
                    <a:p>
                      <a:pPr algn="l"/>
                      <a:endParaRPr lang="en-US" sz="220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55140734"/>
                  </a:ext>
                </a:extLst>
              </a:tr>
              <a:tr h="532682">
                <a:tc>
                  <a:txBody>
                    <a:bodyPr/>
                    <a:lstStyle/>
                    <a:p>
                      <a:pPr algn="r"/>
                      <a:r>
                        <a:rPr lang="en-US" sz="2200" b="1">
                          <a:latin typeface="Arial" panose="020B0604020202020204" pitchFamily="34" charset="0"/>
                          <a:cs typeface="Arial" panose="020B0604020202020204" pitchFamily="34" charset="0"/>
                        </a:rPr>
                        <a:t>    </a:t>
                      </a:r>
                      <a:r>
                        <a:rPr lang="en-US" sz="2200" b="1" kern="1200">
                          <a:solidFill>
                            <a:schemeClr val="dk1"/>
                          </a:solidFill>
                          <a:latin typeface="Arial" panose="020B0604020202020204" pitchFamily="34" charset="0"/>
                          <a:ea typeface="+mn-ea"/>
                          <a:cs typeface="Arial" panose="020B0604020202020204" pitchFamily="34" charset="0"/>
                        </a:rPr>
                        <a:t>19,232</a:t>
                      </a:r>
                    </a:p>
                  </a:txBody>
                  <a:tcPr>
                    <a:lnL w="28575"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l"/>
                      <a:r>
                        <a:rPr lang="en-US" sz="2200">
                          <a:solidFill>
                            <a:schemeClr val="tx1"/>
                          </a:solidFill>
                          <a:latin typeface="Arial" panose="020B0604020202020204" pitchFamily="34" charset="0"/>
                          <a:cs typeface="Arial" panose="020B0604020202020204" pitchFamily="34" charset="0"/>
                        </a:rPr>
                        <a:t>Workers trained</a:t>
                      </a:r>
                    </a:p>
                  </a:txBody>
                  <a:tcPr>
                    <a:lnL>
                      <a:noFill/>
                    </a:lnL>
                    <a:lnR w="28575"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591837536"/>
                  </a:ext>
                </a:extLst>
              </a:tr>
              <a:tr h="532682">
                <a:tc>
                  <a:txBody>
                    <a:bodyPr/>
                    <a:lstStyle/>
                    <a:p>
                      <a:pPr algn="r"/>
                      <a:r>
                        <a:rPr lang="en-US" sz="2200" b="1">
                          <a:latin typeface="Arial" panose="020B0604020202020204" pitchFamily="34" charset="0"/>
                          <a:cs typeface="Arial" panose="020B0604020202020204" pitchFamily="34" charset="0"/>
                        </a:rPr>
                        <a:t>   </a:t>
                      </a:r>
                      <a:r>
                        <a:rPr lang="en-US" sz="2200" b="1" kern="1200">
                          <a:solidFill>
                            <a:schemeClr val="dk1"/>
                          </a:solidFill>
                          <a:latin typeface="Arial" panose="020B0604020202020204" pitchFamily="34" charset="0"/>
                          <a:ea typeface="+mn-ea"/>
                          <a:cs typeface="Arial" panose="020B0604020202020204" pitchFamily="34" charset="0"/>
                        </a:rPr>
                        <a:t>521</a:t>
                      </a:r>
                    </a:p>
                  </a:txBody>
                  <a:tcPr>
                    <a:lnL w="28575"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l"/>
                      <a:r>
                        <a:rPr lang="en-US" sz="2200">
                          <a:latin typeface="Arial" panose="020B0604020202020204" pitchFamily="34" charset="0"/>
                          <a:cs typeface="Arial" panose="020B0604020202020204" pitchFamily="34" charset="0"/>
                        </a:rPr>
                        <a:t>Courses delivered</a:t>
                      </a:r>
                    </a:p>
                  </a:txBody>
                  <a:tcPr>
                    <a:lnL>
                      <a:noFill/>
                    </a:lnL>
                    <a:lnR w="28575"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47837043"/>
                  </a:ext>
                </a:extLst>
              </a:tr>
              <a:tr h="532682">
                <a:tc>
                  <a:txBody>
                    <a:bodyPr/>
                    <a:lstStyle/>
                    <a:p>
                      <a:pPr marL="0" lvl="0" algn="r" defTabSz="457200" rtl="0" eaLnBrk="1" latinLnBrk="0" hangingPunct="1">
                        <a:buNone/>
                      </a:pPr>
                      <a:r>
                        <a:rPr lang="en-US" sz="2200" b="1" kern="1200">
                          <a:solidFill>
                            <a:schemeClr val="dk1"/>
                          </a:solidFill>
                          <a:latin typeface="Arial" panose="020B0604020202020204" pitchFamily="34" charset="0"/>
                          <a:ea typeface="+mn-ea"/>
                          <a:cs typeface="Arial" panose="020B0604020202020204" pitchFamily="34" charset="0"/>
                        </a:rPr>
                        <a:t>192,936</a:t>
                      </a:r>
                    </a:p>
                  </a:txBody>
                  <a:tcPr>
                    <a:lnL w="28575"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l"/>
                      <a:r>
                        <a:rPr lang="en-US" sz="2200">
                          <a:latin typeface="Arial" panose="020B0604020202020204" pitchFamily="34" charset="0"/>
                          <a:cs typeface="Arial" panose="020B0604020202020204" pitchFamily="34" charset="0"/>
                        </a:rPr>
                        <a:t>Contact hours</a:t>
                      </a:r>
                    </a:p>
                  </a:txBody>
                  <a:tcPr>
                    <a:lnL>
                      <a:noFill/>
                    </a:lnL>
                    <a:lnR w="28575"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33692978"/>
                  </a:ext>
                </a:extLst>
              </a:tr>
              <a:tr h="532682">
                <a:tc>
                  <a:txBody>
                    <a:bodyPr/>
                    <a:lstStyle/>
                    <a:p>
                      <a:pPr lvl="0" algn="r">
                        <a:buNone/>
                      </a:pPr>
                      <a:r>
                        <a:rPr lang="en-US" sz="2200" b="1">
                          <a:latin typeface="Arial" panose="020B0604020202020204" pitchFamily="34" charset="0"/>
                          <a:cs typeface="Arial" panose="020B0604020202020204" pitchFamily="34" charset="0"/>
                        </a:rPr>
                        <a:t>12</a:t>
                      </a:r>
                    </a:p>
                  </a:txBody>
                  <a:tcPr>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2200">
                          <a:latin typeface="Arial" panose="020B0604020202020204" pitchFamily="34" charset="0"/>
                          <a:cs typeface="Arial" panose="020B0604020202020204" pitchFamily="34" charset="0"/>
                        </a:rPr>
                        <a:t>Current award recipients</a:t>
                      </a:r>
                    </a:p>
                  </a:txBody>
                  <a:tcPr>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2335002"/>
                  </a:ext>
                </a:extLst>
              </a:tr>
            </a:tbl>
          </a:graphicData>
        </a:graphic>
      </p:graphicFrame>
    </p:spTree>
    <p:extLst>
      <p:ext uri="{BB962C8B-B14F-4D97-AF65-F5344CB8AC3E}">
        <p14:creationId xmlns:p14="http://schemas.microsoft.com/office/powerpoint/2010/main" val="1125619523"/>
      </p:ext>
    </p:extLst>
  </p:cSld>
  <p:clrMapOvr>
    <a:masterClrMapping/>
  </p:clrMapOvr>
</p:sld>
</file>

<file path=ppt/theme/theme1.xml><?xml version="1.0" encoding="utf-8"?>
<a:theme xmlns:a="http://schemas.openxmlformats.org/drawingml/2006/main" name="White with header 2013">
  <a:themeElements>
    <a:clrScheme name="NIEHS color scheme 2013">
      <a:dk1>
        <a:srgbClr val="000000"/>
      </a:dk1>
      <a:lt1>
        <a:srgbClr val="FFFFFF"/>
      </a:lt1>
      <a:dk2>
        <a:srgbClr val="00447C"/>
      </a:dk2>
      <a:lt2>
        <a:srgbClr val="6BA143"/>
      </a:lt2>
      <a:accent1>
        <a:srgbClr val="CDA945"/>
      </a:accent1>
      <a:accent2>
        <a:srgbClr val="4C7342"/>
      </a:accent2>
      <a:accent3>
        <a:srgbClr val="BA7F2E"/>
      </a:accent3>
      <a:accent4>
        <a:srgbClr val="609F8E"/>
      </a:accent4>
      <a:accent5>
        <a:srgbClr val="A68A51"/>
      </a:accent5>
      <a:accent6>
        <a:srgbClr val="626357"/>
      </a:accent6>
      <a:hlink>
        <a:srgbClr val="00447C"/>
      </a:hlink>
      <a:folHlink>
        <a:srgbClr val="8B8474"/>
      </a:folHlink>
    </a:clrScheme>
    <a:fontScheme name="White with logo bann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hite with logo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 with logo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 with logo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 with logo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 with logo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 with logo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 with logo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 with logo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 with logo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 with logo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 with logo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 with logo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hite with logo banner 13">
        <a:dk1>
          <a:srgbClr val="FFFFFF"/>
        </a:dk1>
        <a:lt1>
          <a:srgbClr val="FFFFFF"/>
        </a:lt1>
        <a:dk2>
          <a:srgbClr val="65C7BA"/>
        </a:dk2>
        <a:lt2>
          <a:srgbClr val="095D9C"/>
        </a:lt2>
        <a:accent1>
          <a:srgbClr val="F6C852"/>
        </a:accent1>
        <a:accent2>
          <a:srgbClr val="EE5D38"/>
        </a:accent2>
        <a:accent3>
          <a:srgbClr val="FFFFFF"/>
        </a:accent3>
        <a:accent4>
          <a:srgbClr val="DADADA"/>
        </a:accent4>
        <a:accent5>
          <a:srgbClr val="FAE0B3"/>
        </a:accent5>
        <a:accent6>
          <a:srgbClr val="D85332"/>
        </a:accent6>
        <a:hlink>
          <a:srgbClr val="1C50A9"/>
        </a:hlink>
        <a:folHlink>
          <a:srgbClr val="008998"/>
        </a:folHlink>
      </a:clrScheme>
      <a:clrMap bg1="lt1" tx1="dk1" bg2="lt2" tx2="dk2" accent1="accent1" accent2="accent2" accent3="accent3" accent4="accent4" accent5="accent5" accent6="accent6" hlink="hlink" folHlink="folHlink"/>
    </a:extraClrScheme>
    <a:extraClrScheme>
      <a:clrScheme name="White with logo banner 14">
        <a:dk1>
          <a:srgbClr val="FFFFFF"/>
        </a:dk1>
        <a:lt1>
          <a:srgbClr val="FFFFFF"/>
        </a:lt1>
        <a:dk2>
          <a:srgbClr val="65C7BA"/>
        </a:dk2>
        <a:lt2>
          <a:srgbClr val="1C1C1C"/>
        </a:lt2>
        <a:accent1>
          <a:srgbClr val="F6C852"/>
        </a:accent1>
        <a:accent2>
          <a:srgbClr val="EE5D38"/>
        </a:accent2>
        <a:accent3>
          <a:srgbClr val="FFFFFF"/>
        </a:accent3>
        <a:accent4>
          <a:srgbClr val="DADADA"/>
        </a:accent4>
        <a:accent5>
          <a:srgbClr val="FAE0B3"/>
        </a:accent5>
        <a:accent6>
          <a:srgbClr val="D85332"/>
        </a:accent6>
        <a:hlink>
          <a:srgbClr val="1C50A9"/>
        </a:hlink>
        <a:folHlink>
          <a:srgbClr val="008998"/>
        </a:folHlink>
      </a:clrScheme>
      <a:clrMap bg1="lt1" tx1="dk1" bg2="lt2" tx2="dk2" accent1="accent1" accent2="accent2" accent3="accent3" accent4="accent4" accent5="accent5" accent6="accent6" hlink="hlink" folHlink="folHlink"/>
    </a:extraClrScheme>
    <a:extraClrScheme>
      <a:clrScheme name="White with logo banner 15">
        <a:dk1>
          <a:srgbClr val="1C1C1C"/>
        </a:dk1>
        <a:lt1>
          <a:srgbClr val="FFFFFF"/>
        </a:lt1>
        <a:dk2>
          <a:srgbClr val="5F5F5F"/>
        </a:dk2>
        <a:lt2>
          <a:srgbClr val="65C7BA"/>
        </a:lt2>
        <a:accent1>
          <a:srgbClr val="F6C852"/>
        </a:accent1>
        <a:accent2>
          <a:srgbClr val="EE5D38"/>
        </a:accent2>
        <a:accent3>
          <a:srgbClr val="B6B6B6"/>
        </a:accent3>
        <a:accent4>
          <a:srgbClr val="DADADA"/>
        </a:accent4>
        <a:accent5>
          <a:srgbClr val="FAE0B3"/>
        </a:accent5>
        <a:accent6>
          <a:srgbClr val="D85332"/>
        </a:accent6>
        <a:hlink>
          <a:srgbClr val="1C50A9"/>
        </a:hlink>
        <a:folHlink>
          <a:srgbClr val="008998"/>
        </a:folHlink>
      </a:clrScheme>
      <a:clrMap bg1="dk2" tx1="lt1" bg2="dk1" tx2="lt2" accent1="accent1" accent2="accent2" accent3="accent3" accent4="accent4" accent5="accent5" accent6="accent6" hlink="hlink" folHlink="folHlink"/>
    </a:extraClrScheme>
    <a:extraClrScheme>
      <a:clrScheme name="White with logo banner 16">
        <a:dk1>
          <a:srgbClr val="000000"/>
        </a:dk1>
        <a:lt1>
          <a:srgbClr val="FFFFFF"/>
        </a:lt1>
        <a:dk2>
          <a:srgbClr val="1C50A9"/>
        </a:dk2>
        <a:lt2>
          <a:srgbClr val="5F5F5F"/>
        </a:lt2>
        <a:accent1>
          <a:srgbClr val="F6C852"/>
        </a:accent1>
        <a:accent2>
          <a:srgbClr val="EE5D38"/>
        </a:accent2>
        <a:accent3>
          <a:srgbClr val="FFFFFF"/>
        </a:accent3>
        <a:accent4>
          <a:srgbClr val="000000"/>
        </a:accent4>
        <a:accent5>
          <a:srgbClr val="FAE0B3"/>
        </a:accent5>
        <a:accent6>
          <a:srgbClr val="D85332"/>
        </a:accent6>
        <a:hlink>
          <a:srgbClr val="65C7BA"/>
        </a:hlink>
        <a:folHlink>
          <a:srgbClr val="00899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hite without header 2013">
  <a:themeElements>
    <a:clrScheme name="NIEHS color scheme 2013">
      <a:dk1>
        <a:srgbClr val="000000"/>
      </a:dk1>
      <a:lt1>
        <a:srgbClr val="FFFFFF"/>
      </a:lt1>
      <a:dk2>
        <a:srgbClr val="00447C"/>
      </a:dk2>
      <a:lt2>
        <a:srgbClr val="6BA143"/>
      </a:lt2>
      <a:accent1>
        <a:srgbClr val="CDA945"/>
      </a:accent1>
      <a:accent2>
        <a:srgbClr val="4C7342"/>
      </a:accent2>
      <a:accent3>
        <a:srgbClr val="BA7F2E"/>
      </a:accent3>
      <a:accent4>
        <a:srgbClr val="609F8E"/>
      </a:accent4>
      <a:accent5>
        <a:srgbClr val="A68A51"/>
      </a:accent5>
      <a:accent6>
        <a:srgbClr val="626357"/>
      </a:accent6>
      <a:hlink>
        <a:srgbClr val="00447C"/>
      </a:hlink>
      <a:folHlink>
        <a:srgbClr val="8B8474"/>
      </a:folHlink>
    </a:clrScheme>
    <a:fontScheme name="NIEHS White without interior bann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IEHS White without interior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IEHS White without interior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IEHS White without interior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IEHS White without interior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IEHS White without interior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IEHS White without interior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IEHS White without interior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IEHS White without interior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IEHS White without interior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IEHS White without interior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IEHS White without interior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IEHS White without interior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IEHS White without interior banner 13">
        <a:dk1>
          <a:srgbClr val="FFFFFF"/>
        </a:dk1>
        <a:lt1>
          <a:srgbClr val="FFFFFF"/>
        </a:lt1>
        <a:dk2>
          <a:srgbClr val="65C7BA"/>
        </a:dk2>
        <a:lt2>
          <a:srgbClr val="095D9C"/>
        </a:lt2>
        <a:accent1>
          <a:srgbClr val="F6C852"/>
        </a:accent1>
        <a:accent2>
          <a:srgbClr val="EE5D38"/>
        </a:accent2>
        <a:accent3>
          <a:srgbClr val="FFFFFF"/>
        </a:accent3>
        <a:accent4>
          <a:srgbClr val="DADADA"/>
        </a:accent4>
        <a:accent5>
          <a:srgbClr val="FAE0B3"/>
        </a:accent5>
        <a:accent6>
          <a:srgbClr val="D85332"/>
        </a:accent6>
        <a:hlink>
          <a:srgbClr val="1C50A9"/>
        </a:hlink>
        <a:folHlink>
          <a:srgbClr val="008998"/>
        </a:folHlink>
      </a:clrScheme>
      <a:clrMap bg1="lt1" tx1="dk1" bg2="lt2" tx2="dk2" accent1="accent1" accent2="accent2" accent3="accent3" accent4="accent4" accent5="accent5" accent6="accent6" hlink="hlink" folHlink="folHlink"/>
    </a:extraClrScheme>
    <a:extraClrScheme>
      <a:clrScheme name="NIEHS White without interior banner 14">
        <a:dk1>
          <a:srgbClr val="FFFFFF"/>
        </a:dk1>
        <a:lt1>
          <a:srgbClr val="FFFFFF"/>
        </a:lt1>
        <a:dk2>
          <a:srgbClr val="65C7BA"/>
        </a:dk2>
        <a:lt2>
          <a:srgbClr val="1C1C1C"/>
        </a:lt2>
        <a:accent1>
          <a:srgbClr val="F6C852"/>
        </a:accent1>
        <a:accent2>
          <a:srgbClr val="EE5D38"/>
        </a:accent2>
        <a:accent3>
          <a:srgbClr val="FFFFFF"/>
        </a:accent3>
        <a:accent4>
          <a:srgbClr val="DADADA"/>
        </a:accent4>
        <a:accent5>
          <a:srgbClr val="FAE0B3"/>
        </a:accent5>
        <a:accent6>
          <a:srgbClr val="D85332"/>
        </a:accent6>
        <a:hlink>
          <a:srgbClr val="1C50A9"/>
        </a:hlink>
        <a:folHlink>
          <a:srgbClr val="008998"/>
        </a:folHlink>
      </a:clrScheme>
      <a:clrMap bg1="lt1" tx1="dk1" bg2="lt2" tx2="dk2" accent1="accent1" accent2="accent2" accent3="accent3" accent4="accent4" accent5="accent5" accent6="accent6" hlink="hlink" folHlink="folHlink"/>
    </a:extraClrScheme>
    <a:extraClrScheme>
      <a:clrScheme name="NIEHS White without interior banner 15">
        <a:dk1>
          <a:srgbClr val="1C1C1C"/>
        </a:dk1>
        <a:lt1>
          <a:srgbClr val="FFFFFF"/>
        </a:lt1>
        <a:dk2>
          <a:srgbClr val="5F5F5F"/>
        </a:dk2>
        <a:lt2>
          <a:srgbClr val="65C7BA"/>
        </a:lt2>
        <a:accent1>
          <a:srgbClr val="F6C852"/>
        </a:accent1>
        <a:accent2>
          <a:srgbClr val="EE5D38"/>
        </a:accent2>
        <a:accent3>
          <a:srgbClr val="B6B6B6"/>
        </a:accent3>
        <a:accent4>
          <a:srgbClr val="DADADA"/>
        </a:accent4>
        <a:accent5>
          <a:srgbClr val="FAE0B3"/>
        </a:accent5>
        <a:accent6>
          <a:srgbClr val="D85332"/>
        </a:accent6>
        <a:hlink>
          <a:srgbClr val="1C50A9"/>
        </a:hlink>
        <a:folHlink>
          <a:srgbClr val="008998"/>
        </a:folHlink>
      </a:clrScheme>
      <a:clrMap bg1="dk2" tx1="lt1" bg2="dk1" tx2="lt2" accent1="accent1" accent2="accent2" accent3="accent3" accent4="accent4" accent5="accent5" accent6="accent6" hlink="hlink" folHlink="folHlink"/>
    </a:extraClrScheme>
    <a:extraClrScheme>
      <a:clrScheme name="NIEHS White without interior banner 16">
        <a:dk1>
          <a:srgbClr val="000000"/>
        </a:dk1>
        <a:lt1>
          <a:srgbClr val="FFFFFF"/>
        </a:lt1>
        <a:dk2>
          <a:srgbClr val="1C50A9"/>
        </a:dk2>
        <a:lt2>
          <a:srgbClr val="5F5F5F"/>
        </a:lt2>
        <a:accent1>
          <a:srgbClr val="F6C852"/>
        </a:accent1>
        <a:accent2>
          <a:srgbClr val="EE5D38"/>
        </a:accent2>
        <a:accent3>
          <a:srgbClr val="FFFFFF"/>
        </a:accent3>
        <a:accent4>
          <a:srgbClr val="000000"/>
        </a:accent4>
        <a:accent5>
          <a:srgbClr val="FAE0B3"/>
        </a:accent5>
        <a:accent6>
          <a:srgbClr val="D85332"/>
        </a:accent6>
        <a:hlink>
          <a:srgbClr val="65C7BA"/>
        </a:hlink>
        <a:folHlink>
          <a:srgbClr val="00899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14b77578-9773-42d5-8507-251ca2dc2b06}" enabled="0" method="" siteId="{14b77578-9773-42d5-8507-251ca2dc2b06}" removed="1"/>
</clbl:labelList>
</file>

<file path=docProps/app.xml><?xml version="1.0" encoding="utf-8"?>
<Properties xmlns="http://schemas.openxmlformats.org/officeDocument/2006/extended-properties" xmlns:vt="http://schemas.openxmlformats.org/officeDocument/2006/docPropsVTypes">
  <Template>PPT template 2013 - green bar</Template>
  <TotalTime>276</TotalTime>
  <Words>2880</Words>
  <Application>Microsoft Office PowerPoint</Application>
  <PresentationFormat>Widescreen</PresentationFormat>
  <Paragraphs>245</Paragraphs>
  <Slides>22</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MS PGothic</vt:lpstr>
      <vt:lpstr>Arial</vt:lpstr>
      <vt:lpstr>Arial Narrow</vt:lpstr>
      <vt:lpstr>Calibri</vt:lpstr>
      <vt:lpstr>TimesNewRomanPSMT</vt:lpstr>
      <vt:lpstr>White with header 2013</vt:lpstr>
      <vt:lpstr>White without header 2013</vt:lpstr>
      <vt:lpstr> Worker Training Program: An Introduction  to Response and Resources</vt:lpstr>
      <vt:lpstr>Worker Training Program (WTP) Mission &amp; Network</vt:lpstr>
      <vt:lpstr>WTP History: Superfund Amendments &amp; Reauthorization Act</vt:lpstr>
      <vt:lpstr>PowerPoint Presentation</vt:lpstr>
      <vt:lpstr>WTP: Funding Mechanisms &amp; Program Areas</vt:lpstr>
      <vt:lpstr>Hazardous Waste Worker Training Program (HWWTP)</vt:lpstr>
      <vt:lpstr>Environmental Career Worker Training Program</vt:lpstr>
      <vt:lpstr>Atlantic Center for Occupational Health and Safety</vt:lpstr>
      <vt:lpstr>HAZMAT Disaster Preparedness Training Program (HDPTP)</vt:lpstr>
      <vt:lpstr>HAZMAT Disaster Preparedness Training Program (HDPTP)</vt:lpstr>
      <vt:lpstr>Sustainable Workplace Alliance </vt:lpstr>
      <vt:lpstr>Engagement with Other Federal Agencies &amp; Working Groups</vt:lpstr>
      <vt:lpstr>Disaster Recovery Engagement via HDPTP in New Mexico</vt:lpstr>
      <vt:lpstr>Ongoing engagement/partnerships, etc.</vt:lpstr>
      <vt:lpstr>Fall Planning Meeting – September 23, 2026 in Anchorage AK</vt:lpstr>
      <vt:lpstr>Resources</vt:lpstr>
      <vt:lpstr>Curriculum Catalog</vt:lpstr>
      <vt:lpstr>Infectious Disease: Avian Flu (H5N1) Toolkit</vt:lpstr>
      <vt:lpstr>Infectious Disease and Biological Hazards Training</vt:lpstr>
      <vt:lpstr>WTP Training Programs and App</vt:lpstr>
      <vt:lpstr>National Clearinghouse for Worker Safety and Health</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Paul</dc:creator>
  <cp:lastModifiedBy>Persaud, Eric (NIH/NIEHS) [E]</cp:lastModifiedBy>
  <cp:revision>28</cp:revision>
  <dcterms:created xsi:type="dcterms:W3CDTF">2015-10-01T18:07:45Z</dcterms:created>
  <dcterms:modified xsi:type="dcterms:W3CDTF">2026-06-16T16:59:29Z</dcterms:modified>
</cp:coreProperties>
</file>