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2" r:id="rId1"/>
  </p:sldMasterIdLst>
  <p:notesMasterIdLst>
    <p:notesMasterId r:id="rId12"/>
  </p:notesMasterIdLst>
  <p:sldIdLst>
    <p:sldId id="256" r:id="rId2"/>
    <p:sldId id="257" r:id="rId3"/>
    <p:sldId id="383" r:id="rId4"/>
    <p:sldId id="384" r:id="rId5"/>
    <p:sldId id="382" r:id="rId6"/>
    <p:sldId id="293" r:id="rId7"/>
    <p:sldId id="295" r:id="rId8"/>
    <p:sldId id="315" r:id="rId9"/>
    <p:sldId id="316" r:id="rId10"/>
    <p:sldId id="381"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ra Scholz" initials="DS" lastIdx="16" clrIdx="0">
    <p:extLst>
      <p:ext uri="{19B8F6BF-5375-455C-9EA6-DF929625EA0E}">
        <p15:presenceInfo xmlns:p15="http://schemas.microsoft.com/office/powerpoint/2012/main" userId="Debra Schol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9" autoAdjust="0"/>
    <p:restoredTop sz="93089"/>
  </p:normalViewPr>
  <p:slideViewPr>
    <p:cSldViewPr snapToGrid="0" snapToObjects="1">
      <p:cViewPr varScale="1">
        <p:scale>
          <a:sx n="106" d="100"/>
          <a:sy n="106" d="100"/>
        </p:scale>
        <p:origin x="162" y="11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67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F85F25-C5D9-D443-99AC-2D1B12FD63D0}" type="datetimeFigureOut">
              <a:rPr lang="en-US" smtClean="0"/>
              <a:t>5/1/2025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06CE4-560A-A64C-812F-2696268E24B4}" type="slidenum">
              <a:rPr lang="en-US" smtClean="0"/>
              <a:t>‹#›</a:t>
            </a:fld>
            <a:endParaRPr lang="en-US" dirty="0"/>
          </a:p>
        </p:txBody>
      </p:sp>
    </p:spTree>
    <p:extLst>
      <p:ext uri="{BB962C8B-B14F-4D97-AF65-F5344CB8AC3E}">
        <p14:creationId xmlns:p14="http://schemas.microsoft.com/office/powerpoint/2010/main" val="134604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0CCE3F1C-260E-421B-8A21-0FDF4CC8619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2836DD4-2D02-4CE3-91C4-AD3C8767A469}" type="slidenum">
              <a:rPr lang="en-US" altLang="en-US" b="0" smtClean="0">
                <a:latin typeface="Times" panose="02020603050405020304" pitchFamily="18" charset="0"/>
              </a:rPr>
              <a:pPr>
                <a:spcBef>
                  <a:spcPct val="0"/>
                </a:spcBef>
              </a:pPr>
              <a:t>10</a:t>
            </a:fld>
            <a:endParaRPr lang="en-US" altLang="en-US" b="0">
              <a:latin typeface="Times" panose="02020603050405020304" pitchFamily="18" charset="0"/>
            </a:endParaRPr>
          </a:p>
        </p:txBody>
      </p:sp>
      <p:sp>
        <p:nvSpPr>
          <p:cNvPr id="72707" name="Rectangle 2">
            <a:extLst>
              <a:ext uri="{FF2B5EF4-FFF2-40B4-BE49-F238E27FC236}">
                <a16:creationId xmlns:a16="http://schemas.microsoft.com/office/drawing/2014/main" id="{EF74FBFB-7C5D-4793-B774-2EF2D42DC11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a:extLst>
              <a:ext uri="{FF2B5EF4-FFF2-40B4-BE49-F238E27FC236}">
                <a16:creationId xmlns:a16="http://schemas.microsoft.com/office/drawing/2014/main" id="{454592CE-A5BA-4480-91BD-66B60DCCFDB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3955CEF9-6690-284E-819B-BB6F20BD261E}" type="slidenum">
              <a:rPr lang="en-US" smtClean="0"/>
              <a:t>‹#›</a:t>
            </a:fld>
            <a:endParaRPr lang="en-US" dirty="0"/>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955CEF9-6690-284E-819B-BB6F20BD261E}" type="slidenum">
              <a:rPr lang="en-US" smtClean="0"/>
              <a:t>‹#›</a:t>
            </a:fld>
            <a:endParaRPr lang="en-US" dirty="0"/>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55CEF9-6690-284E-819B-BB6F20BD261E}" type="slidenum">
              <a:rPr lang="en-US" smtClean="0"/>
              <a:t>‹#›</a:t>
            </a:fld>
            <a:endParaRPr lang="en-US" dirty="0"/>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55CEF9-6690-284E-819B-BB6F20BD261E}" type="slidenum">
              <a:rPr lang="en-US" smtClean="0"/>
              <a:t>‹#›</a:t>
            </a:fld>
            <a:endParaRPr lang="en-US" dirty="0"/>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55CEF9-6690-284E-819B-BB6F20BD261E}" type="slidenum">
              <a:rPr lang="en-US" smtClean="0"/>
              <a:t>‹#›</a:t>
            </a:fld>
            <a:endParaRPr lang="en-US" dirty="0"/>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BC195E51-BD20-7F46-8872-C5FFF05BAB4E}" type="datetimeFigureOut">
              <a:rPr lang="en-US" smtClean="0"/>
              <a:t>5/1/2025</a:t>
            </a:fld>
            <a:endParaRPr lang="en-US" dirty="0"/>
          </a:p>
        </p:txBody>
      </p:sp>
      <p:sp>
        <p:nvSpPr>
          <p:cNvPr id="6" name="Footer Placeholder 5"/>
          <p:cNvSpPr>
            <a:spLocks noGrp="1"/>
          </p:cNvSpPr>
          <p:nvPr>
            <p:ph type="ftr" sz="quarter" idx="11"/>
          </p:nvPr>
        </p:nvSpPr>
        <p:spPr>
          <a:xfrm>
            <a:off x="5867399" y="6288741"/>
            <a:ext cx="2675965" cy="365125"/>
          </a:xfrm>
        </p:spPr>
        <p:txBody>
          <a:bodyPr/>
          <a:lstStyle/>
          <a:p>
            <a:endParaRPr lang="en-US" dirty="0"/>
          </a:p>
        </p:txBody>
      </p:sp>
      <p:sp>
        <p:nvSpPr>
          <p:cNvPr id="7" name="Slide Number Placeholder 6"/>
          <p:cNvSpPr>
            <a:spLocks noGrp="1"/>
          </p:cNvSpPr>
          <p:nvPr>
            <p:ph type="sldNum" sz="quarter" idx="12"/>
          </p:nvPr>
        </p:nvSpPr>
        <p:spPr/>
        <p:txBody>
          <a:bodyPr/>
          <a:lstStyle/>
          <a:p>
            <a:fld id="{3955CEF9-6690-284E-819B-BB6F20BD261E}" type="slidenum">
              <a:rPr lang="en-US" smtClean="0"/>
              <a:t>‹#›</a:t>
            </a:fld>
            <a:endParaRPr lang="en-US" dirty="0"/>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BC195E51-BD20-7F46-8872-C5FFF05BAB4E}" type="datetimeFigureOut">
              <a:rPr lang="en-US" smtClean="0"/>
              <a:t>5/1/2025</a:t>
            </a:fld>
            <a:endParaRPr lang="en-US" dirty="0"/>
          </a:p>
        </p:txBody>
      </p:sp>
      <p:sp>
        <p:nvSpPr>
          <p:cNvPr id="6" name="Footer Placeholder 5"/>
          <p:cNvSpPr>
            <a:spLocks noGrp="1"/>
          </p:cNvSpPr>
          <p:nvPr>
            <p:ph type="ftr" sz="quarter" idx="11"/>
          </p:nvPr>
        </p:nvSpPr>
        <p:spPr>
          <a:xfrm>
            <a:off x="3325813" y="6288741"/>
            <a:ext cx="5217551" cy="365125"/>
          </a:xfrm>
        </p:spPr>
        <p:txBody>
          <a:bodyPr/>
          <a:lstStyle/>
          <a:p>
            <a:endParaRPr lang="en-US" dirty="0"/>
          </a:p>
        </p:txBody>
      </p:sp>
      <p:sp>
        <p:nvSpPr>
          <p:cNvPr id="7" name="Slide Number Placeholder 6"/>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BC195E51-BD20-7F46-8872-C5FFF05BAB4E}" type="datetimeFigureOut">
              <a:rPr lang="en-US" smtClean="0"/>
              <a:t>5/1/2025</a:t>
            </a:fld>
            <a:endParaRPr lang="en-US" dirty="0"/>
          </a:p>
        </p:txBody>
      </p:sp>
      <p:sp>
        <p:nvSpPr>
          <p:cNvPr id="6" name="Footer Placeholder 5"/>
          <p:cNvSpPr>
            <a:spLocks noGrp="1"/>
          </p:cNvSpPr>
          <p:nvPr>
            <p:ph type="ftr" sz="quarter" idx="11"/>
          </p:nvPr>
        </p:nvSpPr>
        <p:spPr>
          <a:xfrm>
            <a:off x="3325813" y="6288741"/>
            <a:ext cx="5217551" cy="365125"/>
          </a:xfrm>
        </p:spPr>
        <p:txBody>
          <a:bodyPr/>
          <a:lstStyle/>
          <a:p>
            <a:endParaRPr lang="en-US" dirty="0"/>
          </a:p>
        </p:txBody>
      </p:sp>
      <p:sp>
        <p:nvSpPr>
          <p:cNvPr id="7" name="Slide Number Placeholder 6"/>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C195E51-BD20-7F46-8872-C5FFF05BAB4E}" type="datetimeFigureOut">
              <a:rPr lang="en-US" smtClean="0"/>
              <a:t>5/1/2025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55CEF9-6690-284E-819B-BB6F20BD261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BC195E51-BD20-7F46-8872-C5FFF05BAB4E}" type="datetimeFigureOut">
              <a:rPr lang="en-US" smtClean="0"/>
              <a:t>5/1/2025</a:t>
            </a:fld>
            <a:endParaRPr lang="en-US" dirty="0"/>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3955CEF9-6690-284E-819B-BB6F20BD261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responselink.orr.noaa.gov/hotline/10921/" TargetMode="External"/><Relationship Id="rId2" Type="http://schemas.openxmlformats.org/officeDocument/2006/relationships/hyperlink" Target="https://responselink.orr.noaa.gov/hotline/10950/" TargetMode="External"/><Relationship Id="rId1" Type="http://schemas.openxmlformats.org/officeDocument/2006/relationships/slideLayout" Target="../slideLayouts/slideLayout2.xml"/><Relationship Id="rId5" Type="http://schemas.openxmlformats.org/officeDocument/2006/relationships/hyperlink" Target="https://responselink.orr.noaa.gov/hotline/10931/" TargetMode="External"/><Relationship Id="rId4" Type="http://schemas.openxmlformats.org/officeDocument/2006/relationships/hyperlink" Target="https://responselink.orr.noaa.gov/hotline/1093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responselink.orr.noaa.gov/hotline/10919/" TargetMode="External"/><Relationship Id="rId2" Type="http://schemas.openxmlformats.org/officeDocument/2006/relationships/hyperlink" Target="https://responselink.orr.noaa.gov/hotline/10917/" TargetMode="External"/><Relationship Id="rId1" Type="http://schemas.openxmlformats.org/officeDocument/2006/relationships/slideLayout" Target="../slideLayouts/slideLayout2.xml"/><Relationship Id="rId5" Type="http://schemas.openxmlformats.org/officeDocument/2006/relationships/hyperlink" Target="https://responselink.orr.noaa.gov/hotline/10896/" TargetMode="External"/><Relationship Id="rId4" Type="http://schemas.openxmlformats.org/officeDocument/2006/relationships/hyperlink" Target="https://responselink.orr.noaa.gov/hotline/10907/"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responselink.orr.noaa.gov/hotline/1089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brian.attardo@uscg.mil" TargetMode="External"/><Relationship Id="rId2" Type="http://schemas.openxmlformats.org/officeDocument/2006/relationships/hyperlink" Target="mailto:pellegrino.carl@epa.go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response.restoration.noaa.gov/oil-and-chemical-spills/oil-spills/uncrewed-aircraft-systems-guidance-oil-spill-and-disaster" TargetMode="External"/><Relationship Id="rId2" Type="http://schemas.openxmlformats.org/officeDocument/2006/relationships/hyperlink" Target="https://response.restoration.noaa.gov/resources/maps-and-spatial-data/environmental-response-management-application-erma" TargetMode="External"/><Relationship Id="rId1" Type="http://schemas.openxmlformats.org/officeDocument/2006/relationships/slideLayout" Target="../slideLayouts/slideLayout2.xml"/><Relationship Id="rId4" Type="http://schemas.openxmlformats.org/officeDocument/2006/relationships/hyperlink" Target="https://response.restoration.noaa.gov/diver"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Frank.csulak@noa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0" y="903287"/>
            <a:ext cx="7772400" cy="2454275"/>
          </a:xfrm>
        </p:spPr>
        <p:txBody>
          <a:bodyPr>
            <a:normAutofit/>
          </a:bodyPr>
          <a:lstStyle/>
          <a:p>
            <a:r>
              <a:rPr lang="en-US" dirty="0"/>
              <a:t>Region III Regional Response Team Meeting</a:t>
            </a:r>
            <a:br>
              <a:rPr lang="en-US" dirty="0"/>
            </a:br>
            <a:r>
              <a:rPr lang="en-US" sz="3600" dirty="0"/>
              <a:t>Chincoteague, VA</a:t>
            </a:r>
            <a:endParaRPr lang="en-US" dirty="0"/>
          </a:p>
        </p:txBody>
      </p:sp>
      <p:sp>
        <p:nvSpPr>
          <p:cNvPr id="3" name="Subtitle 2"/>
          <p:cNvSpPr>
            <a:spLocks noGrp="1"/>
          </p:cNvSpPr>
          <p:nvPr>
            <p:ph type="subTitle" idx="1"/>
          </p:nvPr>
        </p:nvSpPr>
        <p:spPr/>
        <p:txBody>
          <a:bodyPr>
            <a:normAutofit/>
          </a:bodyPr>
          <a:lstStyle/>
          <a:p>
            <a:r>
              <a:rPr lang="en-US" dirty="0"/>
              <a:t>Frank Csulak</a:t>
            </a:r>
          </a:p>
          <a:p>
            <a:r>
              <a:rPr lang="en-US" dirty="0"/>
              <a:t>NOAA Report Out </a:t>
            </a:r>
          </a:p>
          <a:p>
            <a:r>
              <a:rPr lang="en-US" dirty="0"/>
              <a:t>Scientific Support Coordinator</a:t>
            </a:r>
          </a:p>
          <a:p>
            <a:r>
              <a:rPr lang="en-US" dirty="0"/>
              <a:t>7 May 2025</a:t>
            </a:r>
          </a:p>
        </p:txBody>
      </p:sp>
    </p:spTree>
    <p:extLst>
      <p:ext uri="{BB962C8B-B14F-4D97-AF65-F5344CB8AC3E}">
        <p14:creationId xmlns:p14="http://schemas.microsoft.com/office/powerpoint/2010/main" val="86267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75000"/>
                    <a:lumOff val="25000"/>
                  </a:schemeClr>
                </a:solidFill>
              </a:rPr>
              <a:t>Responses</a:t>
            </a:r>
          </a:p>
        </p:txBody>
      </p:sp>
      <p:sp>
        <p:nvSpPr>
          <p:cNvPr id="3" name="Content Placeholder 2"/>
          <p:cNvSpPr>
            <a:spLocks noGrp="1"/>
          </p:cNvSpPr>
          <p:nvPr>
            <p:ph idx="1"/>
          </p:nvPr>
        </p:nvSpPr>
        <p:spPr>
          <a:xfrm>
            <a:off x="720726" y="1625600"/>
            <a:ext cx="8080374" cy="4978400"/>
          </a:xfrm>
        </p:spPr>
        <p:txBody>
          <a:bodyPr>
            <a:normAutofit lnSpcReduction="10000"/>
          </a:bodyPr>
          <a:lstStyle/>
          <a:p>
            <a:pPr marL="0" indent="0">
              <a:buNone/>
            </a:pPr>
            <a:r>
              <a:rPr lang="en-US" sz="1200" dirty="0">
                <a:hlinkClick r:id="rId2"/>
              </a:rPr>
              <a:t>ORION Crane Vessel, offshore Virginia</a:t>
            </a:r>
            <a:br>
              <a:rPr lang="en-US" sz="1200" dirty="0"/>
            </a:br>
            <a:r>
              <a:rPr lang="en-US" sz="1200" dirty="0"/>
              <a:t>2025-04-10 | Virginia Beach, VA | #$10950</a:t>
            </a:r>
            <a:br>
              <a:rPr lang="en-US" sz="1200" dirty="0"/>
            </a:br>
            <a:r>
              <a:rPr lang="en-US" sz="1200" b="1" dirty="0"/>
              <a:t>Summary:</a:t>
            </a:r>
            <a:r>
              <a:rPr lang="en-US" sz="1200" dirty="0"/>
              <a:t> At 1315 on 10 April 2025, USCG Sector Virginia notified the NOAA SSC that they received an anonymous report that a crane vessel supporting an offshore wind project was "illegally" discharging oil, cement, plastics, and other debris resulting in a visible plume. USCG inquired about the availability of any satellite imagery being available to substantiate report.</a:t>
            </a:r>
          </a:p>
          <a:p>
            <a:pPr marL="0" indent="0">
              <a:buNone/>
            </a:pPr>
            <a:r>
              <a:rPr lang="en-US" sz="1200" dirty="0">
                <a:hlinkClick r:id="rId3"/>
              </a:rPr>
              <a:t>Tugboat Fire on Delaware River</a:t>
            </a:r>
            <a:br>
              <a:rPr lang="en-US" sz="1200" dirty="0"/>
            </a:br>
            <a:r>
              <a:rPr lang="en-US" sz="1200" dirty="0"/>
              <a:t>2025-02-18 | Delaware City, DE, USA | #$10921</a:t>
            </a:r>
            <a:br>
              <a:rPr lang="en-US" sz="1200" dirty="0"/>
            </a:br>
            <a:r>
              <a:rPr lang="en-US" sz="1200" b="1" dirty="0"/>
              <a:t>Summary:</a:t>
            </a:r>
            <a:r>
              <a:rPr lang="en-US" sz="1200" dirty="0"/>
              <a:t> At 1100 hours, 18 February 2025, USCG Sector Delaware Bay notified the NOAA SSC that a tugboat was on fire in the Delaware River. Tug boat crew evacuated and several fire boats are on-scene assisting. Vessel has approximately 23,600 gallons of petroleum products on board. No pollution reported. No products requested at this time.</a:t>
            </a:r>
          </a:p>
          <a:p>
            <a:pPr marL="0" indent="0">
              <a:buNone/>
            </a:pPr>
            <a:r>
              <a:rPr lang="en-US" sz="1200" dirty="0">
                <a:hlinkClick r:id="rId4"/>
              </a:rPr>
              <a:t>Tanker Truck Release, Colonna's Shipyard, Norfolk, VA</a:t>
            </a:r>
            <a:br>
              <a:rPr lang="en-US" sz="1200" dirty="0"/>
            </a:br>
            <a:r>
              <a:rPr lang="en-US" sz="1200" dirty="0"/>
              <a:t>2025-03-17 | Norfolk, VA, USA | #$10936</a:t>
            </a:r>
            <a:br>
              <a:rPr lang="en-US" sz="1200" dirty="0"/>
            </a:br>
            <a:r>
              <a:rPr lang="en-US" sz="1200" b="1" dirty="0"/>
              <a:t>Summary:</a:t>
            </a:r>
            <a:r>
              <a:rPr lang="en-US" sz="1200" dirty="0"/>
              <a:t> At 083 on 17 March, USCG Sector Virginia notified the NOAA SSC that a fuel tanker truck with 8,000 gallons of diesel fuel rolled over due to equipment failure and discharge 7,500 gallons. An estimated 200-400 gallons of diesel entered the eastern branch of the Elizabeth River, Norfolk, Virginia. No products or services requested at this time.</a:t>
            </a:r>
          </a:p>
          <a:p>
            <a:pPr marL="0" indent="0">
              <a:buNone/>
            </a:pPr>
            <a:r>
              <a:rPr lang="en-US" sz="1200" dirty="0">
                <a:hlinkClick r:id="rId5"/>
              </a:rPr>
              <a:t>MSC ANISHA R, Virginia Beach, VA</a:t>
            </a:r>
            <a:br>
              <a:rPr lang="en-US" sz="1200" dirty="0"/>
            </a:br>
            <a:r>
              <a:rPr lang="en-US" sz="1200" dirty="0"/>
              <a:t>2025-03-08 | Offshore Virginia | #$10931</a:t>
            </a:r>
            <a:br>
              <a:rPr lang="en-US" sz="1200" dirty="0"/>
            </a:br>
            <a:r>
              <a:rPr lang="en-US" sz="1200" b="1" dirty="0"/>
              <a:t>Summary:</a:t>
            </a:r>
            <a:r>
              <a:rPr lang="en-US" sz="1200" dirty="0"/>
              <a:t> At 10:30pm, 8 March 2025, the NOAA SSC received a notification from USCG Sector Virginia that the containership, MSC ANISHA R, that had departed Philadelphia, PA on 6 March and </a:t>
            </a:r>
            <a:r>
              <a:rPr lang="en-US" sz="1200" dirty="0" err="1"/>
              <a:t>en</a:t>
            </a:r>
            <a:r>
              <a:rPr lang="en-US" sz="1200" dirty="0"/>
              <a:t> route to Port of Virginia, noticed fuel leaking out of its #1 port fuel tank, running down the port side hull and into water resulting in a visible sheen. Vessel is located approximately 80 miles east of </a:t>
            </a:r>
            <a:r>
              <a:rPr lang="en-US" sz="1200" dirty="0" err="1"/>
              <a:t>Rudee</a:t>
            </a:r>
            <a:r>
              <a:rPr lang="en-US" sz="1200" dirty="0"/>
              <a:t> Inlet,...</a:t>
            </a:r>
          </a:p>
          <a:p>
            <a:pPr marL="0" indent="0">
              <a:buNone/>
            </a:pPr>
            <a:endParaRPr lang="en-US" sz="1050" dirty="0"/>
          </a:p>
          <a:p>
            <a:pPr marL="0" indent="0">
              <a:buNone/>
            </a:pPr>
            <a:endParaRPr lang="en-US" sz="1200" dirty="0"/>
          </a:p>
          <a:p>
            <a:pPr marL="0" indent="0">
              <a:buNone/>
            </a:pPr>
            <a:endParaRPr lang="en-US" sz="1600" dirty="0"/>
          </a:p>
          <a:p>
            <a:pPr marL="0" indent="0">
              <a:buNone/>
            </a:pPr>
            <a:endParaRPr lang="en-US" sz="2000" dirty="0">
              <a:solidFill>
                <a:schemeClr val="accent3">
                  <a:lumMod val="60000"/>
                  <a:lumOff val="40000"/>
                </a:schemeClr>
              </a:solidFill>
              <a:effectLst/>
            </a:endParaRPr>
          </a:p>
        </p:txBody>
      </p:sp>
    </p:spTree>
    <p:extLst>
      <p:ext uri="{BB962C8B-B14F-4D97-AF65-F5344CB8AC3E}">
        <p14:creationId xmlns:p14="http://schemas.microsoft.com/office/powerpoint/2010/main" val="3831340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75000"/>
                    <a:lumOff val="25000"/>
                  </a:schemeClr>
                </a:solidFill>
              </a:rPr>
              <a:t>Responses</a:t>
            </a:r>
          </a:p>
        </p:txBody>
      </p:sp>
      <p:sp>
        <p:nvSpPr>
          <p:cNvPr id="3" name="Content Placeholder 2"/>
          <p:cNvSpPr>
            <a:spLocks noGrp="1"/>
          </p:cNvSpPr>
          <p:nvPr>
            <p:ph idx="1"/>
          </p:nvPr>
        </p:nvSpPr>
        <p:spPr>
          <a:xfrm>
            <a:off x="720726" y="1625600"/>
            <a:ext cx="8080374" cy="4978400"/>
          </a:xfrm>
        </p:spPr>
        <p:txBody>
          <a:bodyPr>
            <a:normAutofit/>
          </a:bodyPr>
          <a:lstStyle/>
          <a:p>
            <a:pPr marL="0" indent="0">
              <a:buNone/>
            </a:pPr>
            <a:r>
              <a:rPr lang="en-US" sz="1200" dirty="0">
                <a:hlinkClick r:id="rId2"/>
              </a:rPr>
              <a:t>FV JANE CAROLYN Aground in Ocracoke Inlet, NC</a:t>
            </a:r>
            <a:br>
              <a:rPr lang="en-US" sz="1200" dirty="0"/>
            </a:br>
            <a:r>
              <a:rPr lang="en-US" sz="1200" dirty="0"/>
              <a:t>2025-02-12 | Ocracoke, NC, USA | #$10917</a:t>
            </a:r>
            <a:br>
              <a:rPr lang="en-US" sz="1200" dirty="0"/>
            </a:br>
            <a:r>
              <a:rPr lang="en-US" sz="1200" b="1" dirty="0"/>
              <a:t>Summary:</a:t>
            </a:r>
            <a:r>
              <a:rPr lang="en-US" sz="1200" dirty="0"/>
              <a:t> On the morning on 12 Feb 2025, USCG Sector North Carolina notified the NOAA SSC that the FV JANE CAROLYNN, a 81 ft commercial fishing vessel ran aground on a shoal at the mouth of the Ocracoke Inlet. Vessel has 4,000 gallons of diesel fuel on board. No pollution reported. Sector North Carolina requested a NOAA spill trajectory.</a:t>
            </a:r>
          </a:p>
          <a:p>
            <a:pPr marL="0" indent="0">
              <a:buNone/>
            </a:pPr>
            <a:r>
              <a:rPr lang="en-US" sz="1200" dirty="0">
                <a:hlinkClick r:id="rId3"/>
              </a:rPr>
              <a:t>IMTT Bulk Terminal No.6 Oil Spill, Elizabeth River, VA</a:t>
            </a:r>
            <a:br>
              <a:rPr lang="en-US" sz="1200" dirty="0"/>
            </a:br>
            <a:r>
              <a:rPr lang="en-US" sz="1200" dirty="0"/>
              <a:t>2025-02-14 | 2837 S Military Hwy, Chesapeake, VA 23323, USA | #$10919</a:t>
            </a:r>
            <a:br>
              <a:rPr lang="en-US" sz="1200" dirty="0"/>
            </a:br>
            <a:r>
              <a:rPr lang="en-US" sz="1200" b="1" dirty="0"/>
              <a:t>Summary:</a:t>
            </a:r>
            <a:r>
              <a:rPr lang="en-US" sz="1200" dirty="0"/>
              <a:t> At 12:30pm on 14 Feb 2025, Virginia Dept of Environmental Quality notified the NOAA SSC that at 0710am the IMTT bulk terminal reported that an equipment failure resulted in the release of an estimated 1,700 gallons of No. 6 oil into the Elizabeth River. No products were requested.</a:t>
            </a:r>
          </a:p>
          <a:p>
            <a:pPr marL="0" indent="0">
              <a:buNone/>
            </a:pPr>
            <a:r>
              <a:rPr lang="en-US" sz="1050" dirty="0">
                <a:hlinkClick r:id="rId4"/>
              </a:rPr>
              <a:t>Passenger Jet and Army Black Hawk Helicopter Collide Potomac River, Washington, DC</a:t>
            </a:r>
            <a:br>
              <a:rPr lang="en-US" sz="1050" dirty="0"/>
            </a:br>
            <a:r>
              <a:rPr lang="en-US" sz="1050" dirty="0"/>
              <a:t>2025-01-30 | Washington, DC, USA | #$10907</a:t>
            </a:r>
            <a:br>
              <a:rPr lang="en-US" sz="1050" dirty="0"/>
            </a:br>
            <a:r>
              <a:rPr lang="en-US" sz="1050" b="1" dirty="0"/>
              <a:t>Summary:</a:t>
            </a:r>
            <a:r>
              <a:rPr lang="en-US" sz="1050" dirty="0"/>
              <a:t> At 0100 hours on 30 January 2025, USCG Sector Maryland NCR notified the NOAA SSC that at approximately 2100 hours on 29 January, a passenger aircraft and a Army Black Hawk helicopter collided mid-air over the Potomac River adjacent to Washington D.C.'s Ronald Reagan National Airport. Sector requested an spill trajectory.</a:t>
            </a:r>
          </a:p>
          <a:p>
            <a:pPr marL="0" indent="0">
              <a:buNone/>
            </a:pPr>
            <a:r>
              <a:rPr lang="en-US" sz="1050" dirty="0">
                <a:hlinkClick r:id="rId5"/>
              </a:rPr>
              <a:t>Bulk Carrier Aground in Delaware River, Philadelphia, PA</a:t>
            </a:r>
            <a:br>
              <a:rPr lang="en-US" sz="1050" dirty="0"/>
            </a:br>
            <a:r>
              <a:rPr lang="en-US" sz="1050" dirty="0"/>
              <a:t>2025-01-09 | Philadelphia, PA, USA | #$10896</a:t>
            </a:r>
            <a:br>
              <a:rPr lang="en-US" sz="1050" dirty="0"/>
            </a:br>
            <a:r>
              <a:rPr lang="en-US" sz="1050" b="1" dirty="0"/>
              <a:t>Summary:</a:t>
            </a:r>
            <a:r>
              <a:rPr lang="en-US" sz="1050" dirty="0"/>
              <a:t> At 0730 on 9 January, 2025, USCG Sector Delaware Bay notified the NOAA SSC that the ALGOMA BERITY, a 623 ft long bulk carrier, went aground in the Delaware River, approximately 1 </a:t>
            </a:r>
            <a:r>
              <a:rPr lang="en-US" sz="1050" dirty="0" err="1"/>
              <a:t>nmi</a:t>
            </a:r>
            <a:r>
              <a:rPr lang="en-US" sz="1050" dirty="0"/>
              <a:t> north of the Ben Franklin Bridge, Philadelphia, PA. Vessel cargo is salt. 14,600 </a:t>
            </a:r>
            <a:r>
              <a:rPr lang="en-US" sz="1050" dirty="0" err="1"/>
              <a:t>bbls</a:t>
            </a:r>
            <a:r>
              <a:rPr lang="en-US" sz="1050" dirty="0"/>
              <a:t> of diesel fuel on board. Vessel allegedly hit an unidentified object in the shipping channel, damaging one of the ballast tanks....</a:t>
            </a:r>
          </a:p>
          <a:p>
            <a:pPr marL="0" indent="0">
              <a:buNone/>
            </a:pPr>
            <a:endParaRPr lang="en-US" sz="1200" dirty="0"/>
          </a:p>
          <a:p>
            <a:pPr marL="0" indent="0">
              <a:buNone/>
            </a:pPr>
            <a:endParaRPr lang="en-US" sz="1050" dirty="0"/>
          </a:p>
          <a:p>
            <a:pPr marL="0" indent="0">
              <a:buNone/>
            </a:pPr>
            <a:endParaRPr lang="en-US" sz="1200" dirty="0"/>
          </a:p>
          <a:p>
            <a:pPr marL="0" indent="0">
              <a:buNone/>
            </a:pPr>
            <a:endParaRPr lang="en-US" sz="1600" dirty="0"/>
          </a:p>
          <a:p>
            <a:pPr marL="0" indent="0">
              <a:buNone/>
            </a:pPr>
            <a:endParaRPr lang="en-US" sz="2000" dirty="0">
              <a:solidFill>
                <a:schemeClr val="accent3">
                  <a:lumMod val="60000"/>
                  <a:lumOff val="40000"/>
                </a:schemeClr>
              </a:solidFill>
              <a:effectLst/>
            </a:endParaRPr>
          </a:p>
        </p:txBody>
      </p:sp>
    </p:spTree>
    <p:extLst>
      <p:ext uri="{BB962C8B-B14F-4D97-AF65-F5344CB8AC3E}">
        <p14:creationId xmlns:p14="http://schemas.microsoft.com/office/powerpoint/2010/main" val="147660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75000"/>
                    <a:lumOff val="25000"/>
                  </a:schemeClr>
                </a:solidFill>
              </a:rPr>
              <a:t>Responses</a:t>
            </a:r>
          </a:p>
        </p:txBody>
      </p:sp>
      <p:sp>
        <p:nvSpPr>
          <p:cNvPr id="3" name="Content Placeholder 2"/>
          <p:cNvSpPr>
            <a:spLocks noGrp="1"/>
          </p:cNvSpPr>
          <p:nvPr>
            <p:ph idx="1"/>
          </p:nvPr>
        </p:nvSpPr>
        <p:spPr>
          <a:xfrm>
            <a:off x="720726" y="1625600"/>
            <a:ext cx="8080374" cy="4978400"/>
          </a:xfrm>
        </p:spPr>
        <p:txBody>
          <a:bodyPr>
            <a:normAutofit/>
          </a:bodyPr>
          <a:lstStyle/>
          <a:p>
            <a:pPr marL="0" indent="0">
              <a:buNone/>
            </a:pPr>
            <a:r>
              <a:rPr lang="en-US" sz="1200" dirty="0">
                <a:hlinkClick r:id="rId2"/>
              </a:rPr>
              <a:t>Newport News, VA. Navy Spill</a:t>
            </a:r>
            <a:br>
              <a:rPr lang="en-US" sz="1200" dirty="0"/>
            </a:br>
            <a:r>
              <a:rPr lang="en-US" sz="1200" dirty="0"/>
              <a:t>2025-01-09 | Victory Landing Park, 50 26th St, Newport News, VA 23607, USA | #$10897</a:t>
            </a:r>
            <a:br>
              <a:rPr lang="en-US" sz="1200" dirty="0"/>
            </a:br>
            <a:r>
              <a:rPr lang="en-US" sz="1200" b="1" dirty="0"/>
              <a:t>Summary:</a:t>
            </a:r>
            <a:r>
              <a:rPr lang="en-US" sz="1200" dirty="0"/>
              <a:t> at 1230 hours on 9 January 2025, USCG Sector Virginia notified the NOAA SSC that there was an 11,000 gallon diesel fuel spill into the James River from a U.S. Navy vessel docked at the Newport News Terminal, Newport, Virginia. Source has been secured. OSROs on-scene. Booms have been deployed. Skimmers and vac trucks recovering product. USCG has requested a NOAA trajectory.</a:t>
            </a:r>
          </a:p>
          <a:p>
            <a:pPr marL="0" indent="0">
              <a:buNone/>
            </a:pPr>
            <a:endParaRPr lang="en-US" sz="1200" dirty="0"/>
          </a:p>
          <a:p>
            <a:pPr marL="0" indent="0">
              <a:buNone/>
            </a:pPr>
            <a:endParaRPr lang="en-US" sz="1050" dirty="0"/>
          </a:p>
          <a:p>
            <a:pPr marL="0" indent="0">
              <a:buNone/>
            </a:pPr>
            <a:endParaRPr lang="en-US" sz="1200" dirty="0"/>
          </a:p>
          <a:p>
            <a:pPr marL="0" indent="0">
              <a:buNone/>
            </a:pPr>
            <a:endParaRPr lang="en-US" sz="1600" dirty="0"/>
          </a:p>
          <a:p>
            <a:pPr marL="0" indent="0">
              <a:buNone/>
            </a:pPr>
            <a:endParaRPr lang="en-US" sz="2000" dirty="0">
              <a:solidFill>
                <a:schemeClr val="accent3">
                  <a:lumMod val="60000"/>
                  <a:lumOff val="40000"/>
                </a:schemeClr>
              </a:solidFill>
              <a:effectLst/>
            </a:endParaRPr>
          </a:p>
        </p:txBody>
      </p:sp>
    </p:spTree>
    <p:extLst>
      <p:ext uri="{BB962C8B-B14F-4D97-AF65-F5344CB8AC3E}">
        <p14:creationId xmlns:p14="http://schemas.microsoft.com/office/powerpoint/2010/main" val="3305041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75000"/>
                    <a:lumOff val="25000"/>
                  </a:schemeClr>
                </a:solidFill>
              </a:rPr>
              <a:t>Upcoming Events</a:t>
            </a:r>
          </a:p>
        </p:txBody>
      </p:sp>
      <p:sp>
        <p:nvSpPr>
          <p:cNvPr id="3" name="Content Placeholder 2"/>
          <p:cNvSpPr>
            <a:spLocks noGrp="1"/>
          </p:cNvSpPr>
          <p:nvPr>
            <p:ph idx="1"/>
          </p:nvPr>
        </p:nvSpPr>
        <p:spPr>
          <a:xfrm>
            <a:off x="720726" y="1625600"/>
            <a:ext cx="8080374" cy="4978400"/>
          </a:xfrm>
        </p:spPr>
        <p:txBody>
          <a:bodyPr>
            <a:normAutofit/>
          </a:bodyPr>
          <a:lstStyle/>
          <a:p>
            <a:pPr marL="0" indent="0">
              <a:buNone/>
            </a:pPr>
            <a:r>
              <a:rPr lang="en-US" sz="2000" dirty="0">
                <a:solidFill>
                  <a:schemeClr val="tx1"/>
                </a:solidFill>
                <a:effectLst/>
              </a:rPr>
              <a:t>Atlantic Strike Team’s Advanced Responder Operations Exercise</a:t>
            </a:r>
          </a:p>
          <a:p>
            <a:pPr marL="0" indent="0">
              <a:buNone/>
            </a:pPr>
            <a:r>
              <a:rPr lang="en-US" sz="2000" dirty="0">
                <a:solidFill>
                  <a:schemeClr val="tx1"/>
                </a:solidFill>
              </a:rPr>
              <a:t>	Dates: 13-15 May 2025</a:t>
            </a:r>
          </a:p>
          <a:p>
            <a:pPr marL="0" indent="0">
              <a:buNone/>
            </a:pPr>
            <a:r>
              <a:rPr lang="en-US" sz="2000" dirty="0">
                <a:solidFill>
                  <a:schemeClr val="tx1"/>
                </a:solidFill>
                <a:effectLst/>
              </a:rPr>
              <a:t>	Location: Fort Dix, New </a:t>
            </a:r>
            <a:r>
              <a:rPr lang="en-US" sz="2000" dirty="0">
                <a:solidFill>
                  <a:schemeClr val="tx1"/>
                </a:solidFill>
              </a:rPr>
              <a:t>Jersey</a:t>
            </a:r>
          </a:p>
          <a:p>
            <a:pPr marL="0" indent="0">
              <a:buNone/>
            </a:pPr>
            <a:r>
              <a:rPr lang="en-US" sz="2000" dirty="0">
                <a:solidFill>
                  <a:schemeClr val="tx1"/>
                </a:solidFill>
                <a:effectLst/>
              </a:rPr>
              <a:t>	Overview: </a:t>
            </a:r>
            <a:r>
              <a:rPr lang="en-US" sz="1800" kern="100" dirty="0">
                <a:solidFill>
                  <a:schemeClr val="tx1"/>
                </a:solidFill>
                <a:effectLst/>
                <a:latin typeface="Times New Roman" panose="02020603050405020304" pitchFamily="18" charset="0"/>
                <a:ea typeface="Aptos"/>
                <a:cs typeface="Times New Roman" panose="02020603050405020304" pitchFamily="18" charset="0"/>
              </a:rPr>
              <a:t>Participants will discuss response activities using scripted 		     questions to prompt participants to initiate planning activities 		     that are required in the first 12-24 hours. Use real world case 	                     data from the Athos I oil spill in Sector Delaware Bay AOR.</a:t>
            </a:r>
          </a:p>
          <a:p>
            <a:pPr marL="0" indent="0">
              <a:buNone/>
            </a:pPr>
            <a:r>
              <a:rPr lang="en-US" sz="1800" kern="100" dirty="0">
                <a:solidFill>
                  <a:schemeClr val="tx1"/>
                </a:solidFill>
                <a:latin typeface="Times New Roman" panose="02020603050405020304" pitchFamily="18" charset="0"/>
                <a:ea typeface="Aptos"/>
                <a:cs typeface="Times New Roman" panose="02020603050405020304" pitchFamily="18" charset="0"/>
              </a:rPr>
              <a:t>	POC: MST1 Aurea Vasquez</a:t>
            </a:r>
          </a:p>
          <a:p>
            <a:pPr marL="0" indent="0">
              <a:buNone/>
            </a:pPr>
            <a:r>
              <a:rPr lang="en-US" sz="1800" kern="100" dirty="0">
                <a:solidFill>
                  <a:schemeClr val="tx1"/>
                </a:solidFill>
                <a:latin typeface="Times New Roman" panose="02020603050405020304" pitchFamily="18" charset="0"/>
                <a:ea typeface="Aptos"/>
                <a:cs typeface="Times New Roman" panose="02020603050405020304" pitchFamily="18" charset="0"/>
              </a:rPr>
              <a:t>		     Aurea.E.Vasquez@uscg.mil </a:t>
            </a:r>
            <a:endParaRPr lang="en-US" sz="1800" kern="100" dirty="0">
              <a:solidFill>
                <a:schemeClr val="tx1"/>
              </a:solidFill>
              <a:effectLst/>
              <a:latin typeface="Aptos"/>
              <a:ea typeface="Aptos"/>
              <a:cs typeface="Times New Roman" panose="02020603050405020304" pitchFamily="18" charset="0"/>
            </a:endParaRPr>
          </a:p>
          <a:p>
            <a:pPr marL="0" indent="0">
              <a:buNone/>
            </a:pPr>
            <a:endParaRPr lang="en-US" sz="2000" dirty="0">
              <a:solidFill>
                <a:schemeClr val="accent3">
                  <a:lumMod val="60000"/>
                  <a:lumOff val="40000"/>
                </a:schemeClr>
              </a:solidFill>
              <a:effectLst/>
            </a:endParaRPr>
          </a:p>
        </p:txBody>
      </p:sp>
    </p:spTree>
    <p:extLst>
      <p:ext uri="{BB962C8B-B14F-4D97-AF65-F5344CB8AC3E}">
        <p14:creationId xmlns:p14="http://schemas.microsoft.com/office/powerpoint/2010/main" val="3170821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75000"/>
                    <a:lumOff val="25000"/>
                  </a:schemeClr>
                </a:solidFill>
              </a:rPr>
              <a:t>Upcoming Events</a:t>
            </a:r>
          </a:p>
        </p:txBody>
      </p:sp>
      <p:sp>
        <p:nvSpPr>
          <p:cNvPr id="3" name="Content Placeholder 2"/>
          <p:cNvSpPr>
            <a:spLocks noGrp="1"/>
          </p:cNvSpPr>
          <p:nvPr>
            <p:ph idx="1"/>
          </p:nvPr>
        </p:nvSpPr>
        <p:spPr>
          <a:xfrm>
            <a:off x="720726" y="1625600"/>
            <a:ext cx="8080374" cy="4978400"/>
          </a:xfrm>
        </p:spPr>
        <p:txBody>
          <a:bodyPr>
            <a:normAutofit/>
          </a:bodyPr>
          <a:lstStyle/>
          <a:p>
            <a:pPr marL="0" indent="0">
              <a:buNone/>
            </a:pPr>
            <a:r>
              <a:rPr lang="en-US" dirty="0">
                <a:solidFill>
                  <a:schemeClr val="tx1"/>
                </a:solidFill>
              </a:rPr>
              <a:t>RRT 2 Meeting</a:t>
            </a:r>
          </a:p>
          <a:p>
            <a:pPr marL="0" indent="0">
              <a:buNone/>
            </a:pPr>
            <a:r>
              <a:rPr lang="en-US" dirty="0">
                <a:solidFill>
                  <a:schemeClr val="tx1"/>
                </a:solidFill>
              </a:rPr>
              <a:t>11-12 June 2025</a:t>
            </a:r>
          </a:p>
          <a:p>
            <a:pPr marL="0" indent="0">
              <a:buNone/>
            </a:pPr>
            <a:r>
              <a:rPr lang="en-US" dirty="0">
                <a:solidFill>
                  <a:schemeClr val="tx1"/>
                </a:solidFill>
              </a:rPr>
              <a:t>Meadowlands Environmental Center</a:t>
            </a:r>
          </a:p>
          <a:p>
            <a:pPr marL="0" indent="0">
              <a:buNone/>
            </a:pPr>
            <a:r>
              <a:rPr lang="en-US" dirty="0">
                <a:solidFill>
                  <a:schemeClr val="tx1"/>
                </a:solidFill>
              </a:rPr>
              <a:t>One DeKorte Park Plaza</a:t>
            </a:r>
          </a:p>
          <a:p>
            <a:pPr marL="0" indent="0">
              <a:buNone/>
            </a:pPr>
            <a:r>
              <a:rPr lang="en-US" dirty="0">
                <a:solidFill>
                  <a:schemeClr val="tx1"/>
                </a:solidFill>
              </a:rPr>
              <a:t>Lyndhurst, NY </a:t>
            </a:r>
          </a:p>
          <a:p>
            <a:pPr marL="0" indent="0">
              <a:buNone/>
            </a:pPr>
            <a:r>
              <a:rPr kumimoji="0" lang="en-US" altLang="en-US" sz="2400" b="0" i="0" u="none" strike="noStrike" cap="none" normalizeH="0" baseline="0" dirty="0" bmk="_Hlk196121729">
                <a:ln>
                  <a:noFill/>
                </a:ln>
                <a:solidFill>
                  <a:schemeClr val="tx1"/>
                </a:solidFill>
                <a:effectLst/>
                <a:latin typeface="Arial" panose="020B0604020202020204" pitchFamily="34" charset="0"/>
              </a:rPr>
              <a:t>Carl Pellegrino -EPA RRT2 Coordinator: </a:t>
            </a:r>
            <a:r>
              <a:rPr kumimoji="0" lang="en-US" altLang="en-US" sz="2400" b="0" i="0" u="none" strike="noStrike" cap="none" normalizeH="0" baseline="0" dirty="0" bmk="_Hlk196121729">
                <a:ln>
                  <a:noFill/>
                </a:ln>
                <a:solidFill>
                  <a:schemeClr val="tx1"/>
                </a:solidFill>
                <a:effectLst/>
                <a:latin typeface="Arial" panose="020B0604020202020204" pitchFamily="34" charset="0"/>
                <a:hlinkClick r:id="rId2" tooltip="mailto:pellegrino.carl@epa.gov"/>
              </a:rPr>
              <a:t>pellegrino.carl@epa.gov</a:t>
            </a:r>
            <a:endParaRPr kumimoji="0" lang="en-US" altLang="en-US" sz="2400" b="0" i="0" u="none" strike="noStrike" cap="none" normalizeH="0" baseline="0" dirty="0" bmk="_Hlk196121729">
              <a:ln>
                <a:noFill/>
              </a:ln>
              <a:solidFill>
                <a:schemeClr val="tx1"/>
              </a:solidFill>
              <a:effectLst/>
              <a:latin typeface="Arial" panose="020B0604020202020204" pitchFamily="34" charset="0"/>
            </a:endParaRPr>
          </a:p>
          <a:p>
            <a:pPr marL="0" indent="0">
              <a:buNone/>
            </a:pPr>
            <a:r>
              <a:rPr kumimoji="0" lang="en-US" altLang="en-US" sz="2400" b="0" i="0" u="none" strike="noStrike" cap="none" normalizeH="0" baseline="0" dirty="0" bmk="_Hlk196121729">
                <a:ln>
                  <a:noFill/>
                </a:ln>
                <a:solidFill>
                  <a:schemeClr val="tx1"/>
                </a:solidFill>
                <a:effectLst/>
                <a:latin typeface="Arial" panose="020B0604020202020204" pitchFamily="34" charset="0"/>
              </a:rPr>
              <a:t>Brian </a:t>
            </a:r>
            <a:r>
              <a:rPr kumimoji="0" lang="en-US" altLang="en-US" sz="2400" b="0" i="0" u="none" strike="noStrike" cap="none" normalizeH="0" baseline="0" dirty="0" err="1" bmk="_Hlk196121729">
                <a:ln>
                  <a:noFill/>
                </a:ln>
                <a:solidFill>
                  <a:schemeClr val="tx1"/>
                </a:solidFill>
                <a:effectLst/>
                <a:latin typeface="Arial" panose="020B0604020202020204" pitchFamily="34" charset="0"/>
              </a:rPr>
              <a:t>Attardo</a:t>
            </a:r>
            <a:r>
              <a:rPr kumimoji="0" lang="en-US" altLang="en-US" sz="2400" b="0" i="0" u="none" strike="noStrike" cap="none" normalizeH="0" baseline="0" dirty="0" bmk="_Hlk196121729">
                <a:ln>
                  <a:noFill/>
                </a:ln>
                <a:solidFill>
                  <a:schemeClr val="tx1"/>
                </a:solidFill>
                <a:effectLst/>
                <a:latin typeface="Arial" panose="020B0604020202020204" pitchFamily="34" charset="0"/>
              </a:rPr>
              <a:t> – USCG RRT2 Coordinator: </a:t>
            </a:r>
            <a:r>
              <a:rPr kumimoji="0" lang="en-US" altLang="en-US" sz="2400" b="0" i="0" u="none" strike="noStrike" cap="none" normalizeH="0" baseline="0" dirty="0" bmk="_Hlk196121729">
                <a:ln>
                  <a:noFill/>
                </a:ln>
                <a:solidFill>
                  <a:schemeClr val="tx1"/>
                </a:solidFill>
                <a:effectLst/>
                <a:latin typeface="Arial" panose="020B0604020202020204" pitchFamily="34" charset="0"/>
                <a:hlinkClick r:id="rId3"/>
              </a:rPr>
              <a:t>brian.attardo@uscg.mil</a:t>
            </a:r>
            <a:endParaRPr kumimoji="0" lang="en-US" altLang="en-US" sz="2400" b="0" i="0" u="none" strike="noStrike" cap="none" normalizeH="0" baseline="0" dirty="0" bmk="_Hlk196121729">
              <a:ln>
                <a:noFill/>
              </a:ln>
              <a:solidFill>
                <a:schemeClr val="tx1"/>
              </a:solidFill>
              <a:effectLst/>
              <a:latin typeface="Arial" panose="020B0604020202020204" pitchFamily="34" charset="0"/>
            </a:endParaRPr>
          </a:p>
          <a:p>
            <a:pPr marL="0" indent="0">
              <a:buNone/>
            </a:pPr>
            <a:endParaRPr kumimoji="0" lang="en-US" altLang="en-US" sz="2400" b="0" i="0" u="none" strike="noStrike" cap="none" normalizeH="0" baseline="0" dirty="0" bmk="_Hlk196121729">
              <a:ln>
                <a:noFill/>
              </a:ln>
              <a:solidFill>
                <a:schemeClr val="tx1"/>
              </a:solidFill>
              <a:effectLst/>
              <a:latin typeface="Arial" panose="020B0604020202020204" pitchFamily="34" charset="0"/>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6" name="Rectangle 3">
            <a:extLst>
              <a:ext uri="{FF2B5EF4-FFF2-40B4-BE49-F238E27FC236}">
                <a16:creationId xmlns:a16="http://schemas.microsoft.com/office/drawing/2014/main" id="{DA809B32-BE6A-42AA-A061-C5812F913889}"/>
              </a:ext>
            </a:extLst>
          </p:cNvPr>
          <p:cNvSpPr>
            <a:spLocks noChangeArrowheads="1"/>
          </p:cNvSpPr>
          <p:nvPr/>
        </p:nvSpPr>
        <p:spPr bwMode="auto">
          <a:xfrm>
            <a:off x="304800" y="143217"/>
            <a:ext cx="248786"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bmk="_Hlk196121729">
                <a:ln>
                  <a:noFill/>
                </a:ln>
                <a:solidFill>
                  <a:schemeClr val="tx1"/>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4">
            <a:extLst>
              <a:ext uri="{FF2B5EF4-FFF2-40B4-BE49-F238E27FC236}">
                <a16:creationId xmlns:a16="http://schemas.microsoft.com/office/drawing/2014/main" id="{C9A9A516-2C77-4D26-AE82-014C8EE03997}"/>
              </a:ext>
            </a:extLst>
          </p:cNvPr>
          <p:cNvSpPr>
            <a:spLocks noChangeArrowheads="1"/>
          </p:cNvSpPr>
          <p:nvPr/>
        </p:nvSpPr>
        <p:spPr bwMode="auto">
          <a:xfrm>
            <a:off x="0" y="-300083"/>
            <a:ext cx="248786"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bmk="_Hlk196121729">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69966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504826"/>
            <a:ext cx="7848599" cy="819150"/>
          </a:xfrm>
        </p:spPr>
        <p:txBody>
          <a:bodyPr/>
          <a:lstStyle/>
          <a:p>
            <a:r>
              <a:rPr lang="en-US" dirty="0">
                <a:solidFill>
                  <a:schemeClr val="tx1"/>
                </a:solidFill>
              </a:rPr>
              <a:t>Alternative Fuel Fact Sheets</a:t>
            </a:r>
          </a:p>
        </p:txBody>
      </p:sp>
      <p:sp>
        <p:nvSpPr>
          <p:cNvPr id="3" name="Subtitle 2"/>
          <p:cNvSpPr>
            <a:spLocks noGrp="1"/>
          </p:cNvSpPr>
          <p:nvPr>
            <p:ph type="subTitle" idx="1"/>
          </p:nvPr>
        </p:nvSpPr>
        <p:spPr>
          <a:xfrm>
            <a:off x="419100" y="1323976"/>
            <a:ext cx="8210549" cy="5305424"/>
          </a:xfrm>
        </p:spPr>
        <p:txBody>
          <a:bodyPr>
            <a:normAutofit/>
          </a:bodyPr>
          <a:lstStyle/>
          <a:p>
            <a:pPr algn="ctr"/>
            <a:r>
              <a:rPr lang="en-US" sz="1600" dirty="0">
                <a:solidFill>
                  <a:schemeClr val="tx1"/>
                </a:solidFill>
              </a:rPr>
              <a:t>As the International Maritime Organizations (IMO) goal of reducing total emissions from marine shipping by 50% by 2050 approaches, new alternative fuels are emerging to help industry meet this target. </a:t>
            </a:r>
          </a:p>
          <a:p>
            <a:pPr algn="ctr"/>
            <a:endParaRPr lang="en-US" sz="1600" dirty="0">
              <a:solidFill>
                <a:schemeClr val="tx1"/>
              </a:solidFill>
            </a:endParaRPr>
          </a:p>
          <a:p>
            <a:pPr algn="ctr"/>
            <a:r>
              <a:rPr lang="en-US" sz="1600" dirty="0">
                <a:solidFill>
                  <a:schemeClr val="tx1"/>
                </a:solidFill>
              </a:rPr>
              <a:t>NOAA’s Emergency Response Division (ERD) is in the process of preparing fact sheets for each of these alternative fuels and the vessels that transport/use these fuels, addressing their characteristics, fate and effects, toxicity, potential impact on resources at risk and response recommendations. Currently being reviewed by International Tankers Owners Pollution Federation (ITOPF)</a:t>
            </a:r>
          </a:p>
          <a:p>
            <a:pPr algn="ctr"/>
            <a:endParaRPr lang="en-US" sz="1600" dirty="0">
              <a:solidFill>
                <a:schemeClr val="tx1"/>
              </a:solidFill>
            </a:endParaRPr>
          </a:p>
          <a:p>
            <a:pPr algn="ctr"/>
            <a:r>
              <a:rPr lang="en-US" sz="1600" dirty="0">
                <a:solidFill>
                  <a:schemeClr val="tx1"/>
                </a:solidFill>
              </a:rPr>
              <a:t>LNG</a:t>
            </a:r>
          </a:p>
          <a:p>
            <a:pPr algn="ctr"/>
            <a:r>
              <a:rPr lang="en-US" sz="1600" dirty="0">
                <a:solidFill>
                  <a:schemeClr val="tx1"/>
                </a:solidFill>
              </a:rPr>
              <a:t>Methanol</a:t>
            </a:r>
          </a:p>
          <a:p>
            <a:pPr algn="ctr"/>
            <a:r>
              <a:rPr lang="en-US" sz="1600" dirty="0">
                <a:solidFill>
                  <a:schemeClr val="tx1"/>
                </a:solidFill>
              </a:rPr>
              <a:t>Ammonia</a:t>
            </a:r>
          </a:p>
          <a:p>
            <a:pPr algn="ctr"/>
            <a:r>
              <a:rPr lang="en-US" sz="1600" dirty="0">
                <a:solidFill>
                  <a:schemeClr val="tx1"/>
                </a:solidFill>
              </a:rPr>
              <a:t>Hydrogen</a:t>
            </a:r>
          </a:p>
          <a:p>
            <a:pPr algn="ctr"/>
            <a:r>
              <a:rPr lang="en-US" sz="1600" dirty="0">
                <a:solidFill>
                  <a:schemeClr val="tx1"/>
                </a:solidFill>
              </a:rPr>
              <a:t>Biofuels (Renewable Diesel Fuels)</a:t>
            </a:r>
          </a:p>
          <a:p>
            <a:pPr algn="ctr"/>
            <a:r>
              <a:rPr lang="en-US" sz="1600" dirty="0">
                <a:solidFill>
                  <a:schemeClr val="tx1"/>
                </a:solidFill>
              </a:rPr>
              <a:t>Low Sulphur Oils</a:t>
            </a:r>
          </a:p>
          <a:p>
            <a:pPr algn="ctr"/>
            <a:r>
              <a:rPr lang="en-US" sz="1600" dirty="0">
                <a:solidFill>
                  <a:schemeClr val="tx1"/>
                </a:solidFill>
              </a:rPr>
              <a:t>Lithium Batteries</a:t>
            </a:r>
          </a:p>
        </p:txBody>
      </p:sp>
    </p:spTree>
    <p:extLst>
      <p:ext uri="{BB962C8B-B14F-4D97-AF65-F5344CB8AC3E}">
        <p14:creationId xmlns:p14="http://schemas.microsoft.com/office/powerpoint/2010/main" val="78315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7C5B7-8CA5-484C-A7DF-E7248E2226F9}"/>
              </a:ext>
            </a:extLst>
          </p:cNvPr>
          <p:cNvSpPr>
            <a:spLocks noGrp="1"/>
          </p:cNvSpPr>
          <p:nvPr>
            <p:ph type="title"/>
          </p:nvPr>
        </p:nvSpPr>
        <p:spPr>
          <a:xfrm>
            <a:off x="779463" y="205274"/>
            <a:ext cx="7583487" cy="849086"/>
          </a:xfrm>
        </p:spPr>
        <p:txBody>
          <a:bodyPr/>
          <a:lstStyle/>
          <a:p>
            <a:r>
              <a:rPr lang="en-US" dirty="0">
                <a:solidFill>
                  <a:schemeClr val="tx1"/>
                </a:solidFill>
              </a:rPr>
              <a:t>Key NOAA ORR Departures</a:t>
            </a:r>
          </a:p>
        </p:txBody>
      </p:sp>
      <p:sp>
        <p:nvSpPr>
          <p:cNvPr id="3" name="Content Placeholder 2">
            <a:extLst>
              <a:ext uri="{FF2B5EF4-FFF2-40B4-BE49-F238E27FC236}">
                <a16:creationId xmlns:a16="http://schemas.microsoft.com/office/drawing/2014/main" id="{B9ABEBCA-A5C5-4108-B454-2828E4A9C83A}"/>
              </a:ext>
            </a:extLst>
          </p:cNvPr>
          <p:cNvSpPr>
            <a:spLocks noGrp="1"/>
          </p:cNvSpPr>
          <p:nvPr>
            <p:ph idx="1"/>
          </p:nvPr>
        </p:nvSpPr>
        <p:spPr>
          <a:xfrm>
            <a:off x="779463" y="1425388"/>
            <a:ext cx="7583487" cy="5051612"/>
          </a:xfrm>
        </p:spPr>
        <p:txBody>
          <a:bodyPr>
            <a:normAutofit fontScale="92500" lnSpcReduction="20000"/>
          </a:bodyPr>
          <a:lstStyle/>
          <a:p>
            <a:pPr marL="0" indent="0">
              <a:buNone/>
            </a:pPr>
            <a:r>
              <a:rPr lang="en-US" dirty="0">
                <a:solidFill>
                  <a:schemeClr val="tx1"/>
                </a:solidFill>
              </a:rPr>
              <a:t>Scott Lundgren – ORR Director</a:t>
            </a:r>
          </a:p>
          <a:p>
            <a:pPr marL="0" indent="0">
              <a:buNone/>
            </a:pPr>
            <a:r>
              <a:rPr lang="en-US" dirty="0">
                <a:solidFill>
                  <a:schemeClr val="tx1"/>
                </a:solidFill>
              </a:rPr>
              <a:t>Charlie Henry – Former SSC, Disaster Preparedness Program, Science Emeritus </a:t>
            </a:r>
          </a:p>
          <a:p>
            <a:pPr marL="0" indent="0">
              <a:buNone/>
            </a:pPr>
            <a:r>
              <a:rPr lang="en-US" dirty="0">
                <a:solidFill>
                  <a:schemeClr val="tx1"/>
                </a:solidFill>
              </a:rPr>
              <a:t>Doug Helton – ERD Operations Supervisor, supported over 700 spills</a:t>
            </a:r>
          </a:p>
          <a:p>
            <a:pPr marL="0" indent="0">
              <a:buNone/>
            </a:pPr>
            <a:r>
              <a:rPr lang="en-US" dirty="0">
                <a:solidFill>
                  <a:schemeClr val="tx1"/>
                </a:solidFill>
              </a:rPr>
              <a:t>Jordan Stout – “SSC to the Stars”, supported over 300 spills</a:t>
            </a:r>
          </a:p>
          <a:p>
            <a:pPr marL="0" indent="0">
              <a:buNone/>
            </a:pPr>
            <a:r>
              <a:rPr lang="en-US" dirty="0">
                <a:solidFill>
                  <a:schemeClr val="tx1"/>
                </a:solidFill>
              </a:rPr>
              <a:t>Paige </a:t>
            </a:r>
            <a:r>
              <a:rPr lang="en-US" dirty="0" err="1">
                <a:solidFill>
                  <a:schemeClr val="tx1"/>
                </a:solidFill>
              </a:rPr>
              <a:t>Doeling</a:t>
            </a:r>
            <a:r>
              <a:rPr lang="en-US" dirty="0">
                <a:solidFill>
                  <a:schemeClr val="tx1"/>
                </a:solidFill>
              </a:rPr>
              <a:t> – SSC in GOM, Chemist, supported over 200 spills</a:t>
            </a:r>
          </a:p>
          <a:p>
            <a:pPr marL="0" indent="0">
              <a:buNone/>
            </a:pPr>
            <a:r>
              <a:rPr lang="en-US" dirty="0">
                <a:solidFill>
                  <a:schemeClr val="tx1"/>
                </a:solidFill>
              </a:rPr>
              <a:t>Nickie </a:t>
            </a:r>
            <a:r>
              <a:rPr lang="en-US" dirty="0" err="1">
                <a:solidFill>
                  <a:schemeClr val="tx1"/>
                </a:solidFill>
              </a:rPr>
              <a:t>Scillo</a:t>
            </a:r>
            <a:r>
              <a:rPr lang="en-US" dirty="0">
                <a:solidFill>
                  <a:schemeClr val="tx1"/>
                </a:solidFill>
              </a:rPr>
              <a:t> – ERD Training Liaison, </a:t>
            </a:r>
            <a:r>
              <a:rPr lang="en-US" dirty="0" err="1">
                <a:solidFill>
                  <a:schemeClr val="tx1"/>
                </a:solidFill>
              </a:rPr>
              <a:t>ResponseLink</a:t>
            </a:r>
            <a:r>
              <a:rPr lang="en-US" dirty="0">
                <a:solidFill>
                  <a:schemeClr val="tx1"/>
                </a:solidFill>
              </a:rPr>
              <a:t>/</a:t>
            </a:r>
            <a:r>
              <a:rPr lang="en-US" dirty="0" err="1">
                <a:solidFill>
                  <a:schemeClr val="tx1"/>
                </a:solidFill>
              </a:rPr>
              <a:t>IncidentNews</a:t>
            </a:r>
            <a:r>
              <a:rPr lang="en-US" dirty="0">
                <a:solidFill>
                  <a:schemeClr val="tx1"/>
                </a:solidFill>
              </a:rPr>
              <a:t> 		        Manager, Logistics Coordinator</a:t>
            </a:r>
          </a:p>
          <a:p>
            <a:pPr marL="0" indent="0">
              <a:buNone/>
            </a:pPr>
            <a:r>
              <a:rPr lang="en-US" dirty="0">
                <a:solidFill>
                  <a:schemeClr val="tx1"/>
                </a:solidFill>
              </a:rPr>
              <a:t>Nicole Rutherford – Biologist, Training Coordinator, ESI Coordinator</a:t>
            </a:r>
          </a:p>
          <a:p>
            <a:pPr marL="0" indent="0">
              <a:buNone/>
            </a:pPr>
            <a:r>
              <a:rPr lang="en-US" dirty="0">
                <a:solidFill>
                  <a:schemeClr val="tx1"/>
                </a:solidFill>
              </a:rPr>
              <a:t>And many more….</a:t>
            </a:r>
          </a:p>
          <a:p>
            <a:endParaRPr lang="en-US" dirty="0"/>
          </a:p>
        </p:txBody>
      </p:sp>
    </p:spTree>
    <p:extLst>
      <p:ext uri="{BB962C8B-B14F-4D97-AF65-F5344CB8AC3E}">
        <p14:creationId xmlns:p14="http://schemas.microsoft.com/office/powerpoint/2010/main" val="1489631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7C5B7-8CA5-484C-A7DF-E7248E2226F9}"/>
              </a:ext>
            </a:extLst>
          </p:cNvPr>
          <p:cNvSpPr>
            <a:spLocks noGrp="1"/>
          </p:cNvSpPr>
          <p:nvPr>
            <p:ph type="title"/>
          </p:nvPr>
        </p:nvSpPr>
        <p:spPr>
          <a:xfrm>
            <a:off x="779463" y="497941"/>
            <a:ext cx="7477297" cy="851025"/>
          </a:xfrm>
        </p:spPr>
        <p:txBody>
          <a:bodyPr/>
          <a:lstStyle/>
          <a:p>
            <a:r>
              <a:rPr lang="en-US" sz="1800" b="1" i="0" dirty="0">
                <a:solidFill>
                  <a:schemeClr val="tx1"/>
                </a:solidFill>
                <a:effectLst/>
                <a:latin typeface="Nunito Sans" panose="020B0604020202020204"/>
              </a:rPr>
              <a:t>New NOAA Job Aids and Training on Uncrewed Aircraft Systems Guidance for Oil Spill and Disaster Response, Assessment, and Data Management</a:t>
            </a:r>
            <a:br>
              <a:rPr lang="en-US" sz="900" b="1" i="0" dirty="0">
                <a:solidFill>
                  <a:srgbClr val="003087"/>
                </a:solidFill>
                <a:effectLst/>
                <a:latin typeface="Nunito Sans" panose="020B0604020202020204"/>
              </a:rPr>
            </a:br>
            <a:endParaRPr lang="en-US" sz="1600" dirty="0"/>
          </a:p>
        </p:txBody>
      </p:sp>
      <p:sp>
        <p:nvSpPr>
          <p:cNvPr id="3" name="Content Placeholder 2">
            <a:extLst>
              <a:ext uri="{FF2B5EF4-FFF2-40B4-BE49-F238E27FC236}">
                <a16:creationId xmlns:a16="http://schemas.microsoft.com/office/drawing/2014/main" id="{B9ABEBCA-A5C5-4108-B454-2828E4A9C83A}"/>
              </a:ext>
            </a:extLst>
          </p:cNvPr>
          <p:cNvSpPr>
            <a:spLocks noGrp="1"/>
          </p:cNvSpPr>
          <p:nvPr>
            <p:ph idx="1"/>
          </p:nvPr>
        </p:nvSpPr>
        <p:spPr>
          <a:xfrm>
            <a:off x="779463" y="1104523"/>
            <a:ext cx="7583487" cy="5372477"/>
          </a:xfrm>
        </p:spPr>
        <p:txBody>
          <a:bodyPr>
            <a:normAutofit/>
          </a:bodyPr>
          <a:lstStyle/>
          <a:p>
            <a:r>
              <a:rPr lang="en-US" sz="1400" b="0" i="0" dirty="0">
                <a:solidFill>
                  <a:srgbClr val="000000"/>
                </a:solidFill>
                <a:effectLst/>
                <a:latin typeface="Source Sans 3"/>
              </a:rPr>
              <a:t>MAR. 24, 2025 — Under a five-year operational agreement, NOAA's Office of Response and Restoration (OR&amp;R) and the U.S. Coast Guard (USCG) have committed to using OR&amp;R’s web-based geographic information system tool </a:t>
            </a:r>
            <a:r>
              <a:rPr lang="en-US" sz="1400" b="0" i="0" u="none" strike="noStrike" dirty="0">
                <a:solidFill>
                  <a:srgbClr val="00559B"/>
                </a:solidFill>
                <a:effectLst/>
                <a:latin typeface="Source Sans 3"/>
                <a:hlinkClick r:id="rId2"/>
              </a:rPr>
              <a:t>ERMA®</a:t>
            </a:r>
            <a:r>
              <a:rPr lang="en-US" sz="1400" b="0" i="0" dirty="0">
                <a:solidFill>
                  <a:srgbClr val="000000"/>
                </a:solidFill>
                <a:effectLst/>
                <a:latin typeface="Source Sans 3"/>
              </a:rPr>
              <a:t> as the common operating picture for oil spills, related disaster support functions, and training. A common operating picture is a continuously updated overview of an incident compiled throughout an incident's life cycle, providing real-time situational awareness across all levels of incident management and across jurisdictions.</a:t>
            </a:r>
          </a:p>
          <a:p>
            <a:r>
              <a:rPr lang="en-US" sz="1400" b="0" i="0" dirty="0">
                <a:solidFill>
                  <a:srgbClr val="000000"/>
                </a:solidFill>
                <a:effectLst/>
                <a:latin typeface="Source Sans 3"/>
              </a:rPr>
              <a:t>NOAA’s OR&amp;R and partners </a:t>
            </a:r>
            <a:r>
              <a:rPr lang="en-US" sz="1400" b="0" i="0" u="none" strike="noStrike" dirty="0">
                <a:solidFill>
                  <a:srgbClr val="00559B"/>
                </a:solidFill>
                <a:effectLst/>
                <a:latin typeface="Source Sans 3"/>
                <a:hlinkClick r:id="rId3"/>
              </a:rPr>
              <a:t>recently released two comprehensive job aids</a:t>
            </a:r>
            <a:r>
              <a:rPr lang="en-US" sz="1400" b="0" i="0" dirty="0">
                <a:solidFill>
                  <a:srgbClr val="000000"/>
                </a:solidFill>
                <a:effectLst/>
                <a:latin typeface="Source Sans 3"/>
              </a:rPr>
              <a:t>, titled "</a:t>
            </a:r>
            <a:r>
              <a:rPr lang="en-US" sz="1400" b="1" i="0" dirty="0">
                <a:solidFill>
                  <a:srgbClr val="000000"/>
                </a:solidFill>
                <a:effectLst/>
                <a:latin typeface="Source Sans 3"/>
              </a:rPr>
              <a:t>Oil Spill Response Uncrewed Aircraft Systems (UAS): Guidance and Training</a:t>
            </a:r>
            <a:r>
              <a:rPr lang="en-US" sz="1400" b="0" i="0" dirty="0">
                <a:solidFill>
                  <a:srgbClr val="000000"/>
                </a:solidFill>
                <a:effectLst/>
                <a:latin typeface="Source Sans 3"/>
              </a:rPr>
              <a:t>," and "</a:t>
            </a:r>
            <a:r>
              <a:rPr lang="en-US" sz="1400" b="1" i="0" dirty="0">
                <a:solidFill>
                  <a:srgbClr val="000000"/>
                </a:solidFill>
                <a:effectLst/>
                <a:latin typeface="Source Sans 3"/>
              </a:rPr>
              <a:t>Oil Spill Response Data Management, Storage, and Delivery Guidance</a:t>
            </a:r>
            <a:r>
              <a:rPr lang="en-US" sz="1400" b="0" i="0" dirty="0">
                <a:solidFill>
                  <a:srgbClr val="000000"/>
                </a:solidFill>
                <a:effectLst/>
                <a:latin typeface="Source Sans 3"/>
              </a:rPr>
              <a:t>.” These resources cover every stage of response operations for the use of UAS use for shoreline and on-water spill response—from mission planning and data collection to image mapping and short and long-term data storage—ensuring seamless integration with NOAA systems like the </a:t>
            </a:r>
            <a:r>
              <a:rPr lang="en-US" sz="1400" b="0" i="0" u="none" strike="noStrike" dirty="0">
                <a:solidFill>
                  <a:srgbClr val="00559B"/>
                </a:solidFill>
                <a:effectLst/>
                <a:latin typeface="Source Sans 3"/>
                <a:hlinkClick r:id="rId4"/>
              </a:rPr>
              <a:t>Data Integration Visualization and Reporting (DIVER)</a:t>
            </a:r>
            <a:r>
              <a:rPr lang="en-US" sz="1400" b="0" i="0" dirty="0">
                <a:solidFill>
                  <a:srgbClr val="000000"/>
                </a:solidFill>
                <a:effectLst/>
                <a:latin typeface="Source Sans 3"/>
              </a:rPr>
              <a:t> warehouse and </a:t>
            </a:r>
            <a:r>
              <a:rPr lang="en-US" sz="1400" b="0" i="0" u="none" strike="noStrike" dirty="0">
                <a:solidFill>
                  <a:srgbClr val="00559B"/>
                </a:solidFill>
                <a:effectLst/>
                <a:latin typeface="Source Sans 3"/>
                <a:hlinkClick r:id="rId2"/>
              </a:rPr>
              <a:t>ERMA</a:t>
            </a:r>
            <a:r>
              <a:rPr lang="en-US" sz="1400" b="0" i="0" dirty="0">
                <a:solidFill>
                  <a:srgbClr val="000000"/>
                </a:solidFill>
                <a:effectLst/>
                <a:latin typeface="Source Sans 3"/>
              </a:rPr>
              <a:t>.  </a:t>
            </a:r>
          </a:p>
          <a:p>
            <a:pPr marL="0" indent="0">
              <a:buNone/>
            </a:pPr>
            <a:r>
              <a:rPr lang="en-US" sz="1400" b="0" i="0">
                <a:solidFill>
                  <a:srgbClr val="000000"/>
                </a:solidFill>
                <a:effectLst/>
                <a:latin typeface="Source Sans 3"/>
              </a:rPr>
              <a:t>Key </a:t>
            </a:r>
            <a:r>
              <a:rPr lang="en-US" sz="1400" b="0" i="0" dirty="0">
                <a:solidFill>
                  <a:srgbClr val="000000"/>
                </a:solidFill>
                <a:effectLst/>
                <a:latin typeface="Source Sans 3"/>
              </a:rPr>
              <a:t>highlights of the new resources include training materials for USCG pilots to capture imagery                      for oil characterization and mapping; tutorials and a quick reference matrix for selecting optimal   remote sensing tools based on specific response needs, and updated resources integrated into USCG Aviation Training Center programs and UAS flight Operations protocols.  </a:t>
            </a:r>
          </a:p>
          <a:p>
            <a:pPr marL="0" indent="0">
              <a:buNone/>
            </a:pPr>
            <a:r>
              <a:rPr lang="en-US" sz="1400" b="0" i="0" dirty="0">
                <a:solidFill>
                  <a:srgbClr val="000000"/>
                </a:solidFill>
                <a:effectLst/>
                <a:latin typeface="Source Sans 3"/>
              </a:rPr>
              <a:t>Funding for the Oil Spill Response Uncrewed Aircraft Systems (UAS) Guidance and Training Job Aid was provided by the USCG Great Lakes Oil Spill Center of Expertise (GLCOE). This job aid was developed by Research Planning, Inc. in close collaboration with USCG’s GLCOE and NOAA OR&amp;R.</a:t>
            </a:r>
            <a:endParaRPr lang="en-US" sz="1400" dirty="0"/>
          </a:p>
        </p:txBody>
      </p:sp>
    </p:spTree>
    <p:extLst>
      <p:ext uri="{BB962C8B-B14F-4D97-AF65-F5344CB8AC3E}">
        <p14:creationId xmlns:p14="http://schemas.microsoft.com/office/powerpoint/2010/main" val="738474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8" descr="060707Field940">
            <a:extLst>
              <a:ext uri="{FF2B5EF4-FFF2-40B4-BE49-F238E27FC236}">
                <a16:creationId xmlns:a16="http://schemas.microsoft.com/office/drawing/2014/main" id="{6831F134-5E04-4CEF-993C-736447EF3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09" y="1270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5508" name="Rectangle 4">
            <a:extLst>
              <a:ext uri="{FF2B5EF4-FFF2-40B4-BE49-F238E27FC236}">
                <a16:creationId xmlns:a16="http://schemas.microsoft.com/office/drawing/2014/main" id="{57C84A4C-FC4E-439C-944B-52BD1F043569}"/>
              </a:ext>
            </a:extLst>
          </p:cNvPr>
          <p:cNvSpPr>
            <a:spLocks noGrp="1" noChangeArrowheads="1"/>
          </p:cNvSpPr>
          <p:nvPr>
            <p:ph type="ctrTitle"/>
          </p:nvPr>
        </p:nvSpPr>
        <p:spPr>
          <a:xfrm>
            <a:off x="685800" y="838199"/>
            <a:ext cx="7772400" cy="3036683"/>
          </a:xfrm>
        </p:spPr>
        <p:txBody>
          <a:bodyPr/>
          <a:lstStyle/>
          <a:p>
            <a:pPr algn="ctr" eaLnBrk="1" hangingPunct="1">
              <a:defRPr/>
            </a:pPr>
            <a:r>
              <a:rPr lang="en-US" dirty="0"/>
              <a:t>Questions?</a:t>
            </a:r>
          </a:p>
        </p:txBody>
      </p:sp>
      <p:sp>
        <p:nvSpPr>
          <p:cNvPr id="405510" name="Rectangle 6">
            <a:extLst>
              <a:ext uri="{FF2B5EF4-FFF2-40B4-BE49-F238E27FC236}">
                <a16:creationId xmlns:a16="http://schemas.microsoft.com/office/drawing/2014/main" id="{7547195A-0D7C-4639-93E5-9439F368D428}"/>
              </a:ext>
            </a:extLst>
          </p:cNvPr>
          <p:cNvSpPr>
            <a:spLocks noChangeArrowheads="1"/>
          </p:cNvSpPr>
          <p:nvPr/>
        </p:nvSpPr>
        <p:spPr bwMode="auto">
          <a:xfrm>
            <a:off x="5105400" y="3733800"/>
            <a:ext cx="38100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1" hangingPunct="1">
              <a:lnSpc>
                <a:spcPct val="80000"/>
              </a:lnSpc>
              <a:spcBef>
                <a:spcPct val="20000"/>
              </a:spcBef>
              <a:buClr>
                <a:schemeClr val="hlink"/>
              </a:buClr>
              <a:buSzPct val="70000"/>
              <a:buFont typeface="Wingdings" pitchFamily="2" charset="2"/>
              <a:buNone/>
              <a:defRPr/>
            </a:pPr>
            <a:endParaRPr lang="en-US" sz="1600" dirty="0">
              <a:solidFill>
                <a:srgbClr val="E5E5FF"/>
              </a:solidFill>
              <a:effectLst>
                <a:outerShdw blurRad="38100" dist="38100" dir="2700000" algn="tl">
                  <a:srgbClr val="000000"/>
                </a:outerShdw>
              </a:effectLst>
              <a:latin typeface="Garamond" pitchFamily="18" charset="0"/>
            </a:endParaRPr>
          </a:p>
        </p:txBody>
      </p:sp>
      <p:sp>
        <p:nvSpPr>
          <p:cNvPr id="405511" name="Rectangle 7">
            <a:extLst>
              <a:ext uri="{FF2B5EF4-FFF2-40B4-BE49-F238E27FC236}">
                <a16:creationId xmlns:a16="http://schemas.microsoft.com/office/drawing/2014/main" id="{3CDE537A-DE7C-4E4B-A244-D7616C1C03DA}"/>
              </a:ext>
            </a:extLst>
          </p:cNvPr>
          <p:cNvSpPr>
            <a:spLocks noChangeArrowheads="1"/>
          </p:cNvSpPr>
          <p:nvPr/>
        </p:nvSpPr>
        <p:spPr bwMode="auto">
          <a:xfrm>
            <a:off x="1981200" y="3992578"/>
            <a:ext cx="4953000" cy="1285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eaLnBrk="1" hangingPunct="1">
              <a:lnSpc>
                <a:spcPct val="90000"/>
              </a:lnSpc>
              <a:spcBef>
                <a:spcPct val="20000"/>
              </a:spcBef>
              <a:buClr>
                <a:schemeClr val="hlink"/>
              </a:buClr>
              <a:buSzPct val="70000"/>
              <a:buFont typeface="Wingdings" pitchFamily="2" charset="2"/>
              <a:buNone/>
              <a:defRPr/>
            </a:pPr>
            <a:r>
              <a:rPr lang="en-US" sz="2400" dirty="0">
                <a:solidFill>
                  <a:schemeClr val="bg1"/>
                </a:solidFill>
                <a:effectLst>
                  <a:outerShdw blurRad="38100" dist="38100" dir="2700000" algn="tl">
                    <a:srgbClr val="000000"/>
                  </a:outerShdw>
                </a:effectLst>
                <a:latin typeface="Garamond" pitchFamily="18" charset="0"/>
              </a:rPr>
              <a:t>Frank Csulak, NOAA SSC</a:t>
            </a:r>
          </a:p>
          <a:p>
            <a:pPr marL="342900" indent="-342900" algn="ctr" eaLnBrk="1" hangingPunct="1">
              <a:lnSpc>
                <a:spcPct val="90000"/>
              </a:lnSpc>
              <a:spcBef>
                <a:spcPct val="20000"/>
              </a:spcBef>
              <a:buClr>
                <a:schemeClr val="hlink"/>
              </a:buClr>
              <a:buSzPct val="70000"/>
              <a:buFont typeface="Wingdings" pitchFamily="2" charset="2"/>
              <a:buNone/>
              <a:defRPr/>
            </a:pPr>
            <a:r>
              <a:rPr lang="en-US" sz="2400" dirty="0">
                <a:solidFill>
                  <a:schemeClr val="bg1"/>
                </a:solidFill>
                <a:effectLst>
                  <a:outerShdw blurRad="38100" dist="38100" dir="2700000" algn="tl">
                    <a:srgbClr val="000000"/>
                  </a:outerShdw>
                </a:effectLst>
                <a:latin typeface="Garamond" pitchFamily="18" charset="0"/>
                <a:hlinkClick r:id="rId4">
                  <a:extLst>
                    <a:ext uri="{A12FA001-AC4F-418D-AE19-62706E023703}">
                      <ahyp:hlinkClr xmlns:ahyp="http://schemas.microsoft.com/office/drawing/2018/hyperlinkcolor" val="tx"/>
                    </a:ext>
                  </a:extLst>
                </a:hlinkClick>
              </a:rPr>
              <a:t>frank.csulak@noaa.gov</a:t>
            </a:r>
            <a:endParaRPr lang="en-US" sz="2400" dirty="0">
              <a:solidFill>
                <a:schemeClr val="bg1"/>
              </a:solidFill>
              <a:effectLst>
                <a:outerShdw blurRad="38100" dist="38100" dir="2700000" algn="tl">
                  <a:srgbClr val="000000"/>
                </a:outerShdw>
              </a:effectLst>
              <a:latin typeface="Garamond" pitchFamily="18" charset="0"/>
            </a:endParaRPr>
          </a:p>
          <a:p>
            <a:pPr marL="342900" indent="-342900" algn="ctr" eaLnBrk="1" hangingPunct="1">
              <a:lnSpc>
                <a:spcPct val="90000"/>
              </a:lnSpc>
              <a:spcBef>
                <a:spcPct val="20000"/>
              </a:spcBef>
              <a:buClr>
                <a:schemeClr val="hlink"/>
              </a:buClr>
              <a:buSzPct val="70000"/>
              <a:buFont typeface="Wingdings" pitchFamily="2" charset="2"/>
              <a:buNone/>
              <a:defRPr/>
            </a:pPr>
            <a:r>
              <a:rPr lang="en-US" sz="2400" dirty="0">
                <a:solidFill>
                  <a:schemeClr val="bg1"/>
                </a:solidFill>
                <a:effectLst>
                  <a:outerShdw blurRad="38100" dist="38100" dir="2700000" algn="tl">
                    <a:srgbClr val="000000"/>
                  </a:outerShdw>
                </a:effectLst>
                <a:latin typeface="Garamond" pitchFamily="18" charset="0"/>
              </a:rPr>
              <a:t>732-371-1005 cell</a:t>
            </a:r>
          </a:p>
          <a:p>
            <a:pPr marL="342900" indent="-342900" algn="ctr" eaLnBrk="1" hangingPunct="1">
              <a:lnSpc>
                <a:spcPct val="90000"/>
              </a:lnSpc>
              <a:spcBef>
                <a:spcPct val="20000"/>
              </a:spcBef>
              <a:buClr>
                <a:schemeClr val="hlink"/>
              </a:buClr>
              <a:buSzPct val="70000"/>
              <a:buFont typeface="Wingdings" pitchFamily="2" charset="2"/>
              <a:buNone/>
              <a:defRPr/>
            </a:pPr>
            <a:r>
              <a:rPr lang="en-US" sz="2400" dirty="0">
                <a:solidFill>
                  <a:schemeClr val="bg1"/>
                </a:solidFill>
                <a:effectLst>
                  <a:outerShdw blurRad="38100" dist="38100" dir="2700000" algn="tl">
                    <a:srgbClr val="000000"/>
                  </a:outerShdw>
                </a:effectLst>
                <a:latin typeface="Garamond" pitchFamily="18" charset="0"/>
              </a:rPr>
              <a:t>206-526-4911 (24 hour emergency)</a:t>
            </a:r>
          </a:p>
          <a:p>
            <a:pPr marL="342900" indent="-342900" eaLnBrk="1" hangingPunct="1">
              <a:lnSpc>
                <a:spcPct val="90000"/>
              </a:lnSpc>
              <a:spcBef>
                <a:spcPct val="20000"/>
              </a:spcBef>
              <a:buClr>
                <a:schemeClr val="hlink"/>
              </a:buClr>
              <a:buSzPct val="70000"/>
              <a:buFont typeface="Wingdings" pitchFamily="2" charset="2"/>
              <a:buNone/>
              <a:defRPr/>
            </a:pPr>
            <a:endParaRPr lang="en-US" dirty="0">
              <a:solidFill>
                <a:schemeClr val="bg1"/>
              </a:solidFill>
              <a:effectLst>
                <a:outerShdw blurRad="38100" dist="38100" dir="2700000" algn="tl">
                  <a:srgbClr val="000000"/>
                </a:outerShdw>
              </a:effectLst>
              <a:latin typeface="Garamond" pitchFamily="18" charset="0"/>
            </a:endParaRPr>
          </a:p>
          <a:p>
            <a:pPr marL="342900" indent="-342900" algn="ctr" eaLnBrk="1" hangingPunct="1">
              <a:lnSpc>
                <a:spcPct val="90000"/>
              </a:lnSpc>
              <a:spcBef>
                <a:spcPct val="20000"/>
              </a:spcBef>
              <a:buClr>
                <a:schemeClr val="hlink"/>
              </a:buClr>
              <a:buSzPct val="70000"/>
              <a:buFont typeface="Wingdings" pitchFamily="2" charset="2"/>
              <a:buNone/>
              <a:defRPr/>
            </a:pPr>
            <a:r>
              <a:rPr lang="en-US" sz="2400" dirty="0">
                <a:solidFill>
                  <a:schemeClr val="bg1"/>
                </a:solidFill>
                <a:effectLst>
                  <a:outerShdw blurRad="38100" dist="38100" dir="2700000" algn="tl">
                    <a:srgbClr val="000000"/>
                  </a:outerShdw>
                </a:effectLst>
                <a:latin typeface="Garamond" pitchFamily="18" charset="0"/>
              </a:rPr>
              <a:t>www.response.restoration.noaa.gov</a:t>
            </a:r>
          </a:p>
        </p:txBody>
      </p:sp>
    </p:spTree>
  </p:cSld>
  <p:clrMapOvr>
    <a:masterClrMapping/>
  </p:clrMapOvr>
  <p:transition spd="med">
    <p:fade/>
  </p:transition>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2017-11-00.3_SummarySlides_RRT3_LancasterPA_Mtg</Template>
  <TotalTime>162</TotalTime>
  <Words>1552</Words>
  <Application>Microsoft Office PowerPoint</Application>
  <PresentationFormat>On-screen Show (4:3)</PresentationFormat>
  <Paragraphs>80</Paragraphs>
  <Slides>10</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Aptos</vt:lpstr>
      <vt:lpstr>Arial</vt:lpstr>
      <vt:lpstr>Calibri</vt:lpstr>
      <vt:lpstr>Garamond</vt:lpstr>
      <vt:lpstr>Nunito Sans</vt:lpstr>
      <vt:lpstr>Source Sans 3</vt:lpstr>
      <vt:lpstr>Times</vt:lpstr>
      <vt:lpstr>Times New Roman</vt:lpstr>
      <vt:lpstr>Trebuchet MS</vt:lpstr>
      <vt:lpstr>Wingdings</vt:lpstr>
      <vt:lpstr>Wingdings 2</vt:lpstr>
      <vt:lpstr>Revolution</vt:lpstr>
      <vt:lpstr>Region III Regional Response Team Meeting Chincoteague, VA</vt:lpstr>
      <vt:lpstr>Responses</vt:lpstr>
      <vt:lpstr>Responses</vt:lpstr>
      <vt:lpstr>Responses</vt:lpstr>
      <vt:lpstr>Upcoming Events</vt:lpstr>
      <vt:lpstr>Upcoming Events</vt:lpstr>
      <vt:lpstr>Alternative Fuel Fact Sheets</vt:lpstr>
      <vt:lpstr>Key NOAA ORR Departures</vt:lpstr>
      <vt:lpstr>New NOAA Job Aids and Training on Uncrewed Aircraft Systems Guidance for Oil Spill and Disaster Response, Assessment, and Data Management </vt:lpstr>
      <vt:lpstr>Questions?</vt:lpstr>
    </vt:vector>
  </TitlesOfParts>
  <Company>SEA,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 III Regional Response Team Meeting Lancaster, PA November 14-16, 2017</dc:title>
  <dc:creator>Frank Csulak</dc:creator>
  <cp:lastModifiedBy>Frank Csulak</cp:lastModifiedBy>
  <cp:revision>25</cp:revision>
  <dcterms:created xsi:type="dcterms:W3CDTF">2025-04-29T13:59:46Z</dcterms:created>
  <dcterms:modified xsi:type="dcterms:W3CDTF">2025-05-01T12:08:27Z</dcterms:modified>
</cp:coreProperties>
</file>