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648" r:id="rId8"/>
  </p:sldMasterIdLst>
  <p:notesMasterIdLst>
    <p:notesMasterId r:id="rId38"/>
  </p:notesMasterIdLst>
  <p:sldIdLst>
    <p:sldId id="299" r:id="rId9"/>
    <p:sldId id="300" r:id="rId10"/>
    <p:sldId id="279" r:id="rId11"/>
    <p:sldId id="302" r:id="rId12"/>
    <p:sldId id="301" r:id="rId13"/>
    <p:sldId id="295" r:id="rId14"/>
    <p:sldId id="288" r:id="rId15"/>
    <p:sldId id="303" r:id="rId16"/>
    <p:sldId id="305" r:id="rId17"/>
    <p:sldId id="304" r:id="rId18"/>
    <p:sldId id="308" r:id="rId19"/>
    <p:sldId id="298" r:id="rId20"/>
    <p:sldId id="307" r:id="rId21"/>
    <p:sldId id="268" r:id="rId22"/>
    <p:sldId id="263" r:id="rId23"/>
    <p:sldId id="265" r:id="rId24"/>
    <p:sldId id="762" r:id="rId25"/>
    <p:sldId id="334" r:id="rId26"/>
    <p:sldId id="324" r:id="rId27"/>
    <p:sldId id="325" r:id="rId28"/>
    <p:sldId id="327" r:id="rId29"/>
    <p:sldId id="328" r:id="rId30"/>
    <p:sldId id="330" r:id="rId31"/>
    <p:sldId id="336" r:id="rId32"/>
    <p:sldId id="332" r:id="rId33"/>
    <p:sldId id="297" r:id="rId34"/>
    <p:sldId id="764" r:id="rId35"/>
    <p:sldId id="310" r:id="rId36"/>
    <p:sldId id="763" r:id="rId37"/>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A5EA02-79E5-160D-B2EA-AFFC1D5390A6}" name="Steenbock, Joshua" initials="SJ" userId="S::Steenbock.Joshua@epa.gov::1d758393-1ee9-4a69-a102-70bcac261cf4" providerId="AD"/>
  <p188:author id="{D7F25BEE-8F24-4327-D8B3-AB6A9ADE3462}" name="Goodrich, James" initials="GJ" userId="S::Goodrich.James@epa.gov::b3045083-737b-4608-add5-f6703f573dd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000"/>
    <a:srgbClr val="000000"/>
    <a:srgbClr val="A20000"/>
    <a:srgbClr val="0B5AA5"/>
    <a:srgbClr val="0070B9"/>
    <a:srgbClr val="003F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C84B0F-55F6-444D-B10A-095DEFE8637F}" v="1" dt="2026-04-20T17:44:03.4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67" autoAdjust="0"/>
    <p:restoredTop sz="86465" autoAdjust="0"/>
  </p:normalViewPr>
  <p:slideViewPr>
    <p:cSldViewPr>
      <p:cViewPr varScale="1">
        <p:scale>
          <a:sx n="84" d="100"/>
          <a:sy n="84" d="100"/>
        </p:scale>
        <p:origin x="462" y="96"/>
      </p:cViewPr>
      <p:guideLst>
        <p:guide orient="horz" pos="2160"/>
        <p:guide pos="3840"/>
      </p:guideLst>
    </p:cSldViewPr>
  </p:slideViewPr>
  <p:outlineViewPr>
    <p:cViewPr>
      <p:scale>
        <a:sx n="33" d="100"/>
        <a:sy n="33" d="100"/>
      </p:scale>
      <p:origin x="0" y="-7404"/>
    </p:cViewPr>
  </p:outlineViewPr>
  <p:notesTextViewPr>
    <p:cViewPr>
      <p:scale>
        <a:sx n="3" d="2"/>
        <a:sy n="3" d="2"/>
      </p:scale>
      <p:origin x="0" y="0"/>
    </p:cViewPr>
  </p:notesTextViewPr>
  <p:sorterViewPr>
    <p:cViewPr>
      <p:scale>
        <a:sx n="66" d="100"/>
        <a:sy n="66" d="100"/>
      </p:scale>
      <p:origin x="0" y="-20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5/10/relationships/revisionInfo" Target="revisionInfo.xml"/><Relationship Id="rId8" Type="http://schemas.openxmlformats.org/officeDocument/2006/relationships/slideMaster" Target="slideMasters/slide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825D0F-073C-431A-BAEC-CAE37597426F}" type="doc">
      <dgm:prSet loTypeId="urn:microsoft.com/office/officeart/2005/8/layout/cycle2" loCatId="cycle" qsTypeId="urn:microsoft.com/office/officeart/2005/8/quickstyle/simple1" qsCatId="simple" csTypeId="urn:microsoft.com/office/officeart/2005/8/colors/accent2_2" csCatId="accent2" phldr="1"/>
      <dgm:spPr/>
      <dgm:t>
        <a:bodyPr/>
        <a:lstStyle/>
        <a:p>
          <a:endParaRPr lang="en-US"/>
        </a:p>
      </dgm:t>
    </dgm:pt>
    <dgm:pt modelId="{D8C9D4F3-0C31-4C68-9CD2-8898EFA3414A}">
      <dgm:prSet phldrT="[Text]"/>
      <dgm:spPr/>
      <dgm:t>
        <a:bodyPr/>
        <a:lstStyle/>
        <a:p>
          <a:r>
            <a:rPr lang="en-US" dirty="0"/>
            <a:t>Sample</a:t>
          </a:r>
        </a:p>
      </dgm:t>
    </dgm:pt>
    <dgm:pt modelId="{B96F46E9-4977-40AD-AA54-72F5969D1118}" type="parTrans" cxnId="{0AF52EDF-0436-4BC7-90FB-74F43D904490}">
      <dgm:prSet/>
      <dgm:spPr/>
      <dgm:t>
        <a:bodyPr/>
        <a:lstStyle/>
        <a:p>
          <a:endParaRPr lang="en-US"/>
        </a:p>
      </dgm:t>
    </dgm:pt>
    <dgm:pt modelId="{C4BC479B-E442-45C9-803A-FADBB76236D6}" type="sibTrans" cxnId="{0AF52EDF-0436-4BC7-90FB-74F43D904490}">
      <dgm:prSet/>
      <dgm:spPr/>
      <dgm:t>
        <a:bodyPr/>
        <a:lstStyle/>
        <a:p>
          <a:endParaRPr lang="en-US"/>
        </a:p>
      </dgm:t>
    </dgm:pt>
    <dgm:pt modelId="{2F56BAC3-5CD7-46B0-B0C1-047D8BA96258}">
      <dgm:prSet phldrT="[Text]"/>
      <dgm:spPr/>
      <dgm:t>
        <a:bodyPr/>
        <a:lstStyle/>
        <a:p>
          <a:r>
            <a:rPr lang="en-US" dirty="0"/>
            <a:t>Analyze</a:t>
          </a:r>
        </a:p>
      </dgm:t>
    </dgm:pt>
    <dgm:pt modelId="{D9B72FE3-BF44-41AD-A0C0-64D15E45A4EF}" type="parTrans" cxnId="{A5FA866A-F35B-4F4A-AD36-E85E2F453D9E}">
      <dgm:prSet/>
      <dgm:spPr/>
      <dgm:t>
        <a:bodyPr/>
        <a:lstStyle/>
        <a:p>
          <a:endParaRPr lang="en-US"/>
        </a:p>
      </dgm:t>
    </dgm:pt>
    <dgm:pt modelId="{B0D170C6-8598-4151-A9DE-4C34C6941D02}" type="sibTrans" cxnId="{A5FA866A-F35B-4F4A-AD36-E85E2F453D9E}">
      <dgm:prSet/>
      <dgm:spPr/>
      <dgm:t>
        <a:bodyPr/>
        <a:lstStyle/>
        <a:p>
          <a:endParaRPr lang="en-US"/>
        </a:p>
      </dgm:t>
    </dgm:pt>
    <dgm:pt modelId="{6D08899F-164D-458B-A221-748F6C709E60}">
      <dgm:prSet phldrT="[Text]"/>
      <dgm:spPr/>
      <dgm:t>
        <a:bodyPr/>
        <a:lstStyle/>
        <a:p>
          <a:r>
            <a:rPr lang="en-US" dirty="0"/>
            <a:t>Model</a:t>
          </a:r>
        </a:p>
      </dgm:t>
    </dgm:pt>
    <dgm:pt modelId="{161537BD-18F5-4540-BCED-BFCD71C53883}" type="parTrans" cxnId="{7FAB7949-655F-440C-BF46-4843C40C9BAB}">
      <dgm:prSet/>
      <dgm:spPr/>
      <dgm:t>
        <a:bodyPr/>
        <a:lstStyle/>
        <a:p>
          <a:endParaRPr lang="en-US"/>
        </a:p>
      </dgm:t>
    </dgm:pt>
    <dgm:pt modelId="{001D30B2-E963-4C0C-BEB3-5C022C9E055A}" type="sibTrans" cxnId="{7FAB7949-655F-440C-BF46-4843C40C9BAB}">
      <dgm:prSet/>
      <dgm:spPr/>
      <dgm:t>
        <a:bodyPr/>
        <a:lstStyle/>
        <a:p>
          <a:endParaRPr lang="en-US"/>
        </a:p>
      </dgm:t>
    </dgm:pt>
    <dgm:pt modelId="{F1B6B210-48B9-4D76-BDD8-7FA4C656C36E}">
      <dgm:prSet phldrT="[Text]"/>
      <dgm:spPr/>
      <dgm:t>
        <a:bodyPr/>
        <a:lstStyle/>
        <a:p>
          <a:r>
            <a:rPr lang="en-US" dirty="0"/>
            <a:t>Report</a:t>
          </a:r>
        </a:p>
      </dgm:t>
    </dgm:pt>
    <dgm:pt modelId="{BAD3C97D-1FC7-44C4-B747-A092CC54742F}" type="parTrans" cxnId="{0A4EBBCA-FF0E-4533-B62A-0A41C98BDF60}">
      <dgm:prSet/>
      <dgm:spPr/>
      <dgm:t>
        <a:bodyPr/>
        <a:lstStyle/>
        <a:p>
          <a:endParaRPr lang="en-US"/>
        </a:p>
      </dgm:t>
    </dgm:pt>
    <dgm:pt modelId="{B8FF336F-5B84-4B85-820D-EC44661A77E9}" type="sibTrans" cxnId="{0A4EBBCA-FF0E-4533-B62A-0A41C98BDF60}">
      <dgm:prSet/>
      <dgm:spPr/>
      <dgm:t>
        <a:bodyPr/>
        <a:lstStyle/>
        <a:p>
          <a:endParaRPr lang="en-US"/>
        </a:p>
      </dgm:t>
    </dgm:pt>
    <dgm:pt modelId="{41BC889A-FA95-47EA-BF3A-A2D149132009}">
      <dgm:prSet phldrT="[Text]"/>
      <dgm:spPr/>
      <dgm:t>
        <a:bodyPr/>
        <a:lstStyle/>
        <a:p>
          <a:r>
            <a:rPr lang="en-US" dirty="0"/>
            <a:t>Plan</a:t>
          </a:r>
        </a:p>
      </dgm:t>
    </dgm:pt>
    <dgm:pt modelId="{238EF738-9644-466C-A857-8D40A68F0C94}" type="parTrans" cxnId="{72AD13A4-273D-4EF1-87D1-E5F87B43618B}">
      <dgm:prSet/>
      <dgm:spPr/>
      <dgm:t>
        <a:bodyPr/>
        <a:lstStyle/>
        <a:p>
          <a:endParaRPr lang="en-US"/>
        </a:p>
      </dgm:t>
    </dgm:pt>
    <dgm:pt modelId="{342F6DC1-5047-486F-BF89-220752D7D4A8}" type="sibTrans" cxnId="{72AD13A4-273D-4EF1-87D1-E5F87B43618B}">
      <dgm:prSet/>
      <dgm:spPr/>
      <dgm:t>
        <a:bodyPr/>
        <a:lstStyle/>
        <a:p>
          <a:endParaRPr lang="en-US"/>
        </a:p>
      </dgm:t>
    </dgm:pt>
    <dgm:pt modelId="{A6FE9CD0-15FE-43E0-92D1-2BC789187951}" type="pres">
      <dgm:prSet presAssocID="{50825D0F-073C-431A-BAEC-CAE37597426F}" presName="cycle" presStyleCnt="0">
        <dgm:presLayoutVars>
          <dgm:dir/>
          <dgm:resizeHandles val="exact"/>
        </dgm:presLayoutVars>
      </dgm:prSet>
      <dgm:spPr/>
    </dgm:pt>
    <dgm:pt modelId="{66AAB310-2DCA-4D0D-BAD4-B792A1100CC8}" type="pres">
      <dgm:prSet presAssocID="{41BC889A-FA95-47EA-BF3A-A2D149132009}" presName="node" presStyleLbl="node1" presStyleIdx="0" presStyleCnt="5" custScaleX="90909">
        <dgm:presLayoutVars>
          <dgm:bulletEnabled val="1"/>
        </dgm:presLayoutVars>
      </dgm:prSet>
      <dgm:spPr/>
    </dgm:pt>
    <dgm:pt modelId="{148DE8B1-A856-43A4-9336-120BB876AF2F}" type="pres">
      <dgm:prSet presAssocID="{342F6DC1-5047-486F-BF89-220752D7D4A8}" presName="sibTrans" presStyleLbl="sibTrans2D1" presStyleIdx="0" presStyleCnt="5"/>
      <dgm:spPr/>
    </dgm:pt>
    <dgm:pt modelId="{1211B942-3F1C-4614-89F9-9CC4633B2AD1}" type="pres">
      <dgm:prSet presAssocID="{342F6DC1-5047-486F-BF89-220752D7D4A8}" presName="connectorText" presStyleLbl="sibTrans2D1" presStyleIdx="0" presStyleCnt="5"/>
      <dgm:spPr/>
    </dgm:pt>
    <dgm:pt modelId="{60E56A05-B40F-49CA-9745-DA5D03E41015}" type="pres">
      <dgm:prSet presAssocID="{D8C9D4F3-0C31-4C68-9CD2-8898EFA3414A}" presName="node" presStyleLbl="node1" presStyleIdx="1" presStyleCnt="5">
        <dgm:presLayoutVars>
          <dgm:bulletEnabled val="1"/>
        </dgm:presLayoutVars>
      </dgm:prSet>
      <dgm:spPr/>
    </dgm:pt>
    <dgm:pt modelId="{BE675A27-704F-4E7B-B81F-73F635979DB2}" type="pres">
      <dgm:prSet presAssocID="{C4BC479B-E442-45C9-803A-FADBB76236D6}" presName="sibTrans" presStyleLbl="sibTrans2D1" presStyleIdx="1" presStyleCnt="5"/>
      <dgm:spPr/>
    </dgm:pt>
    <dgm:pt modelId="{88C2C5E5-F82B-479A-9DF1-705AFB40D308}" type="pres">
      <dgm:prSet presAssocID="{C4BC479B-E442-45C9-803A-FADBB76236D6}" presName="connectorText" presStyleLbl="sibTrans2D1" presStyleIdx="1" presStyleCnt="5"/>
      <dgm:spPr/>
    </dgm:pt>
    <dgm:pt modelId="{D04682AD-D17F-4EBE-8C14-6ACD6FAE185E}" type="pres">
      <dgm:prSet presAssocID="{2F56BAC3-5CD7-46B0-B0C1-047D8BA96258}" presName="node" presStyleLbl="node1" presStyleIdx="2" presStyleCnt="5">
        <dgm:presLayoutVars>
          <dgm:bulletEnabled val="1"/>
        </dgm:presLayoutVars>
      </dgm:prSet>
      <dgm:spPr/>
    </dgm:pt>
    <dgm:pt modelId="{128082AB-3EF5-4FF1-9E1E-F507B2A544EC}" type="pres">
      <dgm:prSet presAssocID="{B0D170C6-8598-4151-A9DE-4C34C6941D02}" presName="sibTrans" presStyleLbl="sibTrans2D1" presStyleIdx="2" presStyleCnt="5"/>
      <dgm:spPr/>
    </dgm:pt>
    <dgm:pt modelId="{56DF9905-6670-4B8C-865E-586E99D6B77B}" type="pres">
      <dgm:prSet presAssocID="{B0D170C6-8598-4151-A9DE-4C34C6941D02}" presName="connectorText" presStyleLbl="sibTrans2D1" presStyleIdx="2" presStyleCnt="5"/>
      <dgm:spPr/>
    </dgm:pt>
    <dgm:pt modelId="{0A4269BC-C60F-427F-AD07-3474B7E1A52E}" type="pres">
      <dgm:prSet presAssocID="{6D08899F-164D-458B-A221-748F6C709E60}" presName="node" presStyleLbl="node1" presStyleIdx="3" presStyleCnt="5">
        <dgm:presLayoutVars>
          <dgm:bulletEnabled val="1"/>
        </dgm:presLayoutVars>
      </dgm:prSet>
      <dgm:spPr/>
    </dgm:pt>
    <dgm:pt modelId="{D5CDBD84-C57F-4C8A-B6AC-B893CB7F4C4B}" type="pres">
      <dgm:prSet presAssocID="{001D30B2-E963-4C0C-BEB3-5C022C9E055A}" presName="sibTrans" presStyleLbl="sibTrans2D1" presStyleIdx="3" presStyleCnt="5"/>
      <dgm:spPr/>
    </dgm:pt>
    <dgm:pt modelId="{24631FAA-FD3B-48D1-BE7C-A0A8B8A101E5}" type="pres">
      <dgm:prSet presAssocID="{001D30B2-E963-4C0C-BEB3-5C022C9E055A}" presName="connectorText" presStyleLbl="sibTrans2D1" presStyleIdx="3" presStyleCnt="5"/>
      <dgm:spPr/>
    </dgm:pt>
    <dgm:pt modelId="{AC399A72-A243-4D94-ACB1-CF0AB33DFBAD}" type="pres">
      <dgm:prSet presAssocID="{F1B6B210-48B9-4D76-BDD8-7FA4C656C36E}" presName="node" presStyleLbl="node1" presStyleIdx="4" presStyleCnt="5">
        <dgm:presLayoutVars>
          <dgm:bulletEnabled val="1"/>
        </dgm:presLayoutVars>
      </dgm:prSet>
      <dgm:spPr/>
    </dgm:pt>
    <dgm:pt modelId="{620A746C-130E-44A0-B500-C64E622A29D7}" type="pres">
      <dgm:prSet presAssocID="{B8FF336F-5B84-4B85-820D-EC44661A77E9}" presName="sibTrans" presStyleLbl="sibTrans2D1" presStyleIdx="4" presStyleCnt="5"/>
      <dgm:spPr/>
    </dgm:pt>
    <dgm:pt modelId="{A48DB978-2B23-4AE6-8A21-A3DC6F0C1FAB}" type="pres">
      <dgm:prSet presAssocID="{B8FF336F-5B84-4B85-820D-EC44661A77E9}" presName="connectorText" presStyleLbl="sibTrans2D1" presStyleIdx="4" presStyleCnt="5"/>
      <dgm:spPr/>
    </dgm:pt>
  </dgm:ptLst>
  <dgm:cxnLst>
    <dgm:cxn modelId="{4ACEE80D-CEBB-422F-AF12-2AF92EDE245E}" type="presOf" srcId="{001D30B2-E963-4C0C-BEB3-5C022C9E055A}" destId="{24631FAA-FD3B-48D1-BE7C-A0A8B8A101E5}" srcOrd="1" destOrd="0" presId="urn:microsoft.com/office/officeart/2005/8/layout/cycle2"/>
    <dgm:cxn modelId="{64A72210-5B3D-4291-B3DC-94E5DBF7CC30}" type="presOf" srcId="{B8FF336F-5B84-4B85-820D-EC44661A77E9}" destId="{620A746C-130E-44A0-B500-C64E622A29D7}" srcOrd="0" destOrd="0" presId="urn:microsoft.com/office/officeart/2005/8/layout/cycle2"/>
    <dgm:cxn modelId="{4B976A2A-4342-46F9-9F05-E3DD6ED4A7A0}" type="presOf" srcId="{B8FF336F-5B84-4B85-820D-EC44661A77E9}" destId="{A48DB978-2B23-4AE6-8A21-A3DC6F0C1FAB}" srcOrd="1" destOrd="0" presId="urn:microsoft.com/office/officeart/2005/8/layout/cycle2"/>
    <dgm:cxn modelId="{4A265934-33BC-4EBA-90F2-417F99124879}" type="presOf" srcId="{342F6DC1-5047-486F-BF89-220752D7D4A8}" destId="{148DE8B1-A856-43A4-9336-120BB876AF2F}" srcOrd="0" destOrd="0" presId="urn:microsoft.com/office/officeart/2005/8/layout/cycle2"/>
    <dgm:cxn modelId="{F12F4835-5B45-4E82-83EC-7455CF7A1EFC}" type="presOf" srcId="{41BC889A-FA95-47EA-BF3A-A2D149132009}" destId="{66AAB310-2DCA-4D0D-BAD4-B792A1100CC8}" srcOrd="0" destOrd="0" presId="urn:microsoft.com/office/officeart/2005/8/layout/cycle2"/>
    <dgm:cxn modelId="{DC569A3D-4D56-4B95-BFE6-B699829055C6}" type="presOf" srcId="{50825D0F-073C-431A-BAEC-CAE37597426F}" destId="{A6FE9CD0-15FE-43E0-92D1-2BC789187951}" srcOrd="0" destOrd="0" presId="urn:microsoft.com/office/officeart/2005/8/layout/cycle2"/>
    <dgm:cxn modelId="{C1C0D545-40D1-4880-AF8A-9534EC1BA227}" type="presOf" srcId="{C4BC479B-E442-45C9-803A-FADBB76236D6}" destId="{BE675A27-704F-4E7B-B81F-73F635979DB2}" srcOrd="0" destOrd="0" presId="urn:microsoft.com/office/officeart/2005/8/layout/cycle2"/>
    <dgm:cxn modelId="{7FAB7949-655F-440C-BF46-4843C40C9BAB}" srcId="{50825D0F-073C-431A-BAEC-CAE37597426F}" destId="{6D08899F-164D-458B-A221-748F6C709E60}" srcOrd="3" destOrd="0" parTransId="{161537BD-18F5-4540-BCED-BFCD71C53883}" sibTransId="{001D30B2-E963-4C0C-BEB3-5C022C9E055A}"/>
    <dgm:cxn modelId="{A5FA866A-F35B-4F4A-AD36-E85E2F453D9E}" srcId="{50825D0F-073C-431A-BAEC-CAE37597426F}" destId="{2F56BAC3-5CD7-46B0-B0C1-047D8BA96258}" srcOrd="2" destOrd="0" parTransId="{D9B72FE3-BF44-41AD-A0C0-64D15E45A4EF}" sibTransId="{B0D170C6-8598-4151-A9DE-4C34C6941D02}"/>
    <dgm:cxn modelId="{AAA48B6D-3C53-4554-AD0A-472299BE08C5}" type="presOf" srcId="{2F56BAC3-5CD7-46B0-B0C1-047D8BA96258}" destId="{D04682AD-D17F-4EBE-8C14-6ACD6FAE185E}" srcOrd="0" destOrd="0" presId="urn:microsoft.com/office/officeart/2005/8/layout/cycle2"/>
    <dgm:cxn modelId="{20EFFF6E-CA58-40A4-8C9D-FBD03A8CD3EC}" type="presOf" srcId="{D8C9D4F3-0C31-4C68-9CD2-8898EFA3414A}" destId="{60E56A05-B40F-49CA-9745-DA5D03E41015}" srcOrd="0" destOrd="0" presId="urn:microsoft.com/office/officeart/2005/8/layout/cycle2"/>
    <dgm:cxn modelId="{352CD655-5752-40AD-A207-9020E4285D2D}" type="presOf" srcId="{001D30B2-E963-4C0C-BEB3-5C022C9E055A}" destId="{D5CDBD84-C57F-4C8A-B6AC-B893CB7F4C4B}" srcOrd="0" destOrd="0" presId="urn:microsoft.com/office/officeart/2005/8/layout/cycle2"/>
    <dgm:cxn modelId="{E15D2C92-AF90-4041-810B-1FA3DC280229}" type="presOf" srcId="{B0D170C6-8598-4151-A9DE-4C34C6941D02}" destId="{56DF9905-6670-4B8C-865E-586E99D6B77B}" srcOrd="1" destOrd="0" presId="urn:microsoft.com/office/officeart/2005/8/layout/cycle2"/>
    <dgm:cxn modelId="{72AD13A4-273D-4EF1-87D1-E5F87B43618B}" srcId="{50825D0F-073C-431A-BAEC-CAE37597426F}" destId="{41BC889A-FA95-47EA-BF3A-A2D149132009}" srcOrd="0" destOrd="0" parTransId="{238EF738-9644-466C-A857-8D40A68F0C94}" sibTransId="{342F6DC1-5047-486F-BF89-220752D7D4A8}"/>
    <dgm:cxn modelId="{FDD824B0-FAD2-496B-A07B-307F0A19031B}" type="presOf" srcId="{6D08899F-164D-458B-A221-748F6C709E60}" destId="{0A4269BC-C60F-427F-AD07-3474B7E1A52E}" srcOrd="0" destOrd="0" presId="urn:microsoft.com/office/officeart/2005/8/layout/cycle2"/>
    <dgm:cxn modelId="{4344CAC8-B232-4185-BDE6-AE3BE962603C}" type="presOf" srcId="{F1B6B210-48B9-4D76-BDD8-7FA4C656C36E}" destId="{AC399A72-A243-4D94-ACB1-CF0AB33DFBAD}" srcOrd="0" destOrd="0" presId="urn:microsoft.com/office/officeart/2005/8/layout/cycle2"/>
    <dgm:cxn modelId="{0A4EBBCA-FF0E-4533-B62A-0A41C98BDF60}" srcId="{50825D0F-073C-431A-BAEC-CAE37597426F}" destId="{F1B6B210-48B9-4D76-BDD8-7FA4C656C36E}" srcOrd="4" destOrd="0" parTransId="{BAD3C97D-1FC7-44C4-B747-A092CC54742F}" sibTransId="{B8FF336F-5B84-4B85-820D-EC44661A77E9}"/>
    <dgm:cxn modelId="{0AF52EDF-0436-4BC7-90FB-74F43D904490}" srcId="{50825D0F-073C-431A-BAEC-CAE37597426F}" destId="{D8C9D4F3-0C31-4C68-9CD2-8898EFA3414A}" srcOrd="1" destOrd="0" parTransId="{B96F46E9-4977-40AD-AA54-72F5969D1118}" sibTransId="{C4BC479B-E442-45C9-803A-FADBB76236D6}"/>
    <dgm:cxn modelId="{9B7A2CE3-C729-4B7E-A482-E65D1094485C}" type="presOf" srcId="{C4BC479B-E442-45C9-803A-FADBB76236D6}" destId="{88C2C5E5-F82B-479A-9DF1-705AFB40D308}" srcOrd="1" destOrd="0" presId="urn:microsoft.com/office/officeart/2005/8/layout/cycle2"/>
    <dgm:cxn modelId="{5FFE0DEA-FEBF-47C3-BAB3-F4FB950F258D}" type="presOf" srcId="{342F6DC1-5047-486F-BF89-220752D7D4A8}" destId="{1211B942-3F1C-4614-89F9-9CC4633B2AD1}" srcOrd="1" destOrd="0" presId="urn:microsoft.com/office/officeart/2005/8/layout/cycle2"/>
    <dgm:cxn modelId="{BF024DED-66DD-43BC-9BCA-5494C00D08EC}" type="presOf" srcId="{B0D170C6-8598-4151-A9DE-4C34C6941D02}" destId="{128082AB-3EF5-4FF1-9E1E-F507B2A544EC}" srcOrd="0" destOrd="0" presId="urn:microsoft.com/office/officeart/2005/8/layout/cycle2"/>
    <dgm:cxn modelId="{EB81889E-A697-4836-A742-1EC3971F5F09}" type="presParOf" srcId="{A6FE9CD0-15FE-43E0-92D1-2BC789187951}" destId="{66AAB310-2DCA-4D0D-BAD4-B792A1100CC8}" srcOrd="0" destOrd="0" presId="urn:microsoft.com/office/officeart/2005/8/layout/cycle2"/>
    <dgm:cxn modelId="{DBDEB778-9A65-4528-AF8F-27EE1CD7C9BF}" type="presParOf" srcId="{A6FE9CD0-15FE-43E0-92D1-2BC789187951}" destId="{148DE8B1-A856-43A4-9336-120BB876AF2F}" srcOrd="1" destOrd="0" presId="urn:microsoft.com/office/officeart/2005/8/layout/cycle2"/>
    <dgm:cxn modelId="{1C11D90B-85C3-4065-97AC-65164E6371C6}" type="presParOf" srcId="{148DE8B1-A856-43A4-9336-120BB876AF2F}" destId="{1211B942-3F1C-4614-89F9-9CC4633B2AD1}" srcOrd="0" destOrd="0" presId="urn:microsoft.com/office/officeart/2005/8/layout/cycle2"/>
    <dgm:cxn modelId="{84B53F15-9156-44BC-9F31-CF7BDA7974F4}" type="presParOf" srcId="{A6FE9CD0-15FE-43E0-92D1-2BC789187951}" destId="{60E56A05-B40F-49CA-9745-DA5D03E41015}" srcOrd="2" destOrd="0" presId="urn:microsoft.com/office/officeart/2005/8/layout/cycle2"/>
    <dgm:cxn modelId="{57AB85BA-2247-4B22-BDEF-7CAB19125BC7}" type="presParOf" srcId="{A6FE9CD0-15FE-43E0-92D1-2BC789187951}" destId="{BE675A27-704F-4E7B-B81F-73F635979DB2}" srcOrd="3" destOrd="0" presId="urn:microsoft.com/office/officeart/2005/8/layout/cycle2"/>
    <dgm:cxn modelId="{D2D951CF-6DD0-4F2F-B60F-B4E5BED705B3}" type="presParOf" srcId="{BE675A27-704F-4E7B-B81F-73F635979DB2}" destId="{88C2C5E5-F82B-479A-9DF1-705AFB40D308}" srcOrd="0" destOrd="0" presId="urn:microsoft.com/office/officeart/2005/8/layout/cycle2"/>
    <dgm:cxn modelId="{E29FB800-5447-492B-8FE3-609FFA699907}" type="presParOf" srcId="{A6FE9CD0-15FE-43E0-92D1-2BC789187951}" destId="{D04682AD-D17F-4EBE-8C14-6ACD6FAE185E}" srcOrd="4" destOrd="0" presId="urn:microsoft.com/office/officeart/2005/8/layout/cycle2"/>
    <dgm:cxn modelId="{51D77D16-C96C-4D58-8831-5978584EA682}" type="presParOf" srcId="{A6FE9CD0-15FE-43E0-92D1-2BC789187951}" destId="{128082AB-3EF5-4FF1-9E1E-F507B2A544EC}" srcOrd="5" destOrd="0" presId="urn:microsoft.com/office/officeart/2005/8/layout/cycle2"/>
    <dgm:cxn modelId="{29B92E3E-40DE-4E0A-ADA8-3B2E6E4DB09E}" type="presParOf" srcId="{128082AB-3EF5-4FF1-9E1E-F507B2A544EC}" destId="{56DF9905-6670-4B8C-865E-586E99D6B77B}" srcOrd="0" destOrd="0" presId="urn:microsoft.com/office/officeart/2005/8/layout/cycle2"/>
    <dgm:cxn modelId="{B1FCD18F-25C5-4D8B-B060-865C32CA3842}" type="presParOf" srcId="{A6FE9CD0-15FE-43E0-92D1-2BC789187951}" destId="{0A4269BC-C60F-427F-AD07-3474B7E1A52E}" srcOrd="6" destOrd="0" presId="urn:microsoft.com/office/officeart/2005/8/layout/cycle2"/>
    <dgm:cxn modelId="{04C2C4C7-4E50-46EC-B5B0-31597CB2047D}" type="presParOf" srcId="{A6FE9CD0-15FE-43E0-92D1-2BC789187951}" destId="{D5CDBD84-C57F-4C8A-B6AC-B893CB7F4C4B}" srcOrd="7" destOrd="0" presId="urn:microsoft.com/office/officeart/2005/8/layout/cycle2"/>
    <dgm:cxn modelId="{5EFF0DA1-B92B-477D-8C84-863F3A9634E3}" type="presParOf" srcId="{D5CDBD84-C57F-4C8A-B6AC-B893CB7F4C4B}" destId="{24631FAA-FD3B-48D1-BE7C-A0A8B8A101E5}" srcOrd="0" destOrd="0" presId="urn:microsoft.com/office/officeart/2005/8/layout/cycle2"/>
    <dgm:cxn modelId="{EBBD1DB9-57E6-4156-90A9-B4F9F91F5B19}" type="presParOf" srcId="{A6FE9CD0-15FE-43E0-92D1-2BC789187951}" destId="{AC399A72-A243-4D94-ACB1-CF0AB33DFBAD}" srcOrd="8" destOrd="0" presId="urn:microsoft.com/office/officeart/2005/8/layout/cycle2"/>
    <dgm:cxn modelId="{486FB24B-5AE1-43A5-8BB2-021B6BEED7B2}" type="presParOf" srcId="{A6FE9CD0-15FE-43E0-92D1-2BC789187951}" destId="{620A746C-130E-44A0-B500-C64E622A29D7}" srcOrd="9" destOrd="0" presId="urn:microsoft.com/office/officeart/2005/8/layout/cycle2"/>
    <dgm:cxn modelId="{87A0EC4F-7EFF-44EC-AC6A-9B63E3782EA5}" type="presParOf" srcId="{620A746C-130E-44A0-B500-C64E622A29D7}" destId="{A48DB978-2B23-4AE6-8A21-A3DC6F0C1FA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AB310-2DCA-4D0D-BAD4-B792A1100CC8}">
      <dsp:nvSpPr>
        <dsp:cNvPr id="0" name=""/>
        <dsp:cNvSpPr/>
      </dsp:nvSpPr>
      <dsp:spPr>
        <a:xfrm>
          <a:off x="2109402" y="1311"/>
          <a:ext cx="1115195" cy="122671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Plan</a:t>
          </a:r>
        </a:p>
      </dsp:txBody>
      <dsp:txXfrm>
        <a:off x="2272719" y="180959"/>
        <a:ext cx="788561" cy="867419"/>
      </dsp:txXfrm>
    </dsp:sp>
    <dsp:sp modelId="{148DE8B1-A856-43A4-9336-120BB876AF2F}">
      <dsp:nvSpPr>
        <dsp:cNvPr id="0" name=""/>
        <dsp:cNvSpPr/>
      </dsp:nvSpPr>
      <dsp:spPr>
        <a:xfrm rot="2160000">
          <a:off x="3215523" y="932028"/>
          <a:ext cx="346413" cy="41401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225447" y="984289"/>
        <a:ext cx="242489" cy="248410"/>
      </dsp:txXfrm>
    </dsp:sp>
    <dsp:sp modelId="{60E56A05-B40F-49CA-9745-DA5D03E41015}">
      <dsp:nvSpPr>
        <dsp:cNvPr id="0" name=""/>
        <dsp:cNvSpPr/>
      </dsp:nvSpPr>
      <dsp:spPr>
        <a:xfrm>
          <a:off x="3543911" y="1084055"/>
          <a:ext cx="1226715" cy="122671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Sample</a:t>
          </a:r>
        </a:p>
      </dsp:txBody>
      <dsp:txXfrm>
        <a:off x="3723559" y="1263703"/>
        <a:ext cx="867419" cy="867419"/>
      </dsp:txXfrm>
    </dsp:sp>
    <dsp:sp modelId="{BE675A27-704F-4E7B-B81F-73F635979DB2}">
      <dsp:nvSpPr>
        <dsp:cNvPr id="0" name=""/>
        <dsp:cNvSpPr/>
      </dsp:nvSpPr>
      <dsp:spPr>
        <a:xfrm rot="6480000">
          <a:off x="3712435" y="2357585"/>
          <a:ext cx="326140" cy="41401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3776473" y="2393861"/>
        <a:ext cx="228298" cy="248410"/>
      </dsp:txXfrm>
    </dsp:sp>
    <dsp:sp modelId="{D04682AD-D17F-4EBE-8C14-6ACD6FAE185E}">
      <dsp:nvSpPr>
        <dsp:cNvPr id="0" name=""/>
        <dsp:cNvSpPr/>
      </dsp:nvSpPr>
      <dsp:spPr>
        <a:xfrm>
          <a:off x="2974679" y="2835972"/>
          <a:ext cx="1226715" cy="122671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Analyze</a:t>
          </a:r>
        </a:p>
      </dsp:txBody>
      <dsp:txXfrm>
        <a:off x="3154327" y="3015620"/>
        <a:ext cx="867419" cy="867419"/>
      </dsp:txXfrm>
    </dsp:sp>
    <dsp:sp modelId="{128082AB-3EF5-4FF1-9E1E-F507B2A544EC}">
      <dsp:nvSpPr>
        <dsp:cNvPr id="0" name=""/>
        <dsp:cNvSpPr/>
      </dsp:nvSpPr>
      <dsp:spPr>
        <a:xfrm rot="10800000">
          <a:off x="2513160" y="3242322"/>
          <a:ext cx="326140" cy="41401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611002" y="3325125"/>
        <a:ext cx="228298" cy="248410"/>
      </dsp:txXfrm>
    </dsp:sp>
    <dsp:sp modelId="{0A4269BC-C60F-427F-AD07-3474B7E1A52E}">
      <dsp:nvSpPr>
        <dsp:cNvPr id="0" name=""/>
        <dsp:cNvSpPr/>
      </dsp:nvSpPr>
      <dsp:spPr>
        <a:xfrm>
          <a:off x="1132604" y="2835972"/>
          <a:ext cx="1226715" cy="122671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Model</a:t>
          </a:r>
        </a:p>
      </dsp:txBody>
      <dsp:txXfrm>
        <a:off x="1312252" y="3015620"/>
        <a:ext cx="867419" cy="867419"/>
      </dsp:txXfrm>
    </dsp:sp>
    <dsp:sp modelId="{D5CDBD84-C57F-4C8A-B6AC-B893CB7F4C4B}">
      <dsp:nvSpPr>
        <dsp:cNvPr id="0" name=""/>
        <dsp:cNvSpPr/>
      </dsp:nvSpPr>
      <dsp:spPr>
        <a:xfrm rot="15120000">
          <a:off x="1301128" y="2375142"/>
          <a:ext cx="326140" cy="41401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1365166" y="2504472"/>
        <a:ext cx="228298" cy="248410"/>
      </dsp:txXfrm>
    </dsp:sp>
    <dsp:sp modelId="{AC399A72-A243-4D94-ACB1-CF0AB33DFBAD}">
      <dsp:nvSpPr>
        <dsp:cNvPr id="0" name=""/>
        <dsp:cNvSpPr/>
      </dsp:nvSpPr>
      <dsp:spPr>
        <a:xfrm>
          <a:off x="563372" y="1084055"/>
          <a:ext cx="1226715" cy="122671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Report</a:t>
          </a:r>
        </a:p>
      </dsp:txBody>
      <dsp:txXfrm>
        <a:off x="743020" y="1263703"/>
        <a:ext cx="867419" cy="867419"/>
      </dsp:txXfrm>
    </dsp:sp>
    <dsp:sp modelId="{620A746C-130E-44A0-B500-C64E622A29D7}">
      <dsp:nvSpPr>
        <dsp:cNvPr id="0" name=""/>
        <dsp:cNvSpPr/>
      </dsp:nvSpPr>
      <dsp:spPr>
        <a:xfrm rot="19440000">
          <a:off x="1756199" y="943554"/>
          <a:ext cx="346413" cy="41401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123" y="1056899"/>
        <a:ext cx="242489" cy="24841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1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8A4C83DA-3A2B-401D-A735-B985FD0133BF}" type="slidenum">
              <a:rPr lang="en-US" altLang="en-US"/>
              <a:pPr/>
              <a:t>‹#›</a:t>
            </a:fld>
            <a:endParaRPr lang="en-US" altLang="en-US"/>
          </a:p>
        </p:txBody>
      </p:sp>
    </p:spTree>
    <p:extLst>
      <p:ext uri="{BB962C8B-B14F-4D97-AF65-F5344CB8AC3E}">
        <p14:creationId xmlns:p14="http://schemas.microsoft.com/office/powerpoint/2010/main" val="48298065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4C83DA-3A2B-401D-A735-B985FD0133BF}" type="slidenum">
              <a:rPr lang="en-US" altLang="en-US" smtClean="0"/>
              <a:pPr/>
              <a:t>0</a:t>
            </a:fld>
            <a:endParaRPr lang="en-US" altLang="en-US"/>
          </a:p>
        </p:txBody>
      </p:sp>
    </p:spTree>
    <p:extLst>
      <p:ext uri="{BB962C8B-B14F-4D97-AF65-F5344CB8AC3E}">
        <p14:creationId xmlns:p14="http://schemas.microsoft.com/office/powerpoint/2010/main" val="3917070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4C83DA-3A2B-401D-A735-B985FD0133BF}" type="slidenum">
              <a:rPr lang="en-US" altLang="en-US" smtClean="0"/>
              <a:pPr/>
              <a:t>20</a:t>
            </a:fld>
            <a:endParaRPr lang="en-US" altLang="en-US"/>
          </a:p>
        </p:txBody>
      </p:sp>
    </p:spTree>
    <p:extLst>
      <p:ext uri="{BB962C8B-B14F-4D97-AF65-F5344CB8AC3E}">
        <p14:creationId xmlns:p14="http://schemas.microsoft.com/office/powerpoint/2010/main" val="2435543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C83DA-3A2B-401D-A735-B985FD0133BF}" type="slidenum">
              <a:rPr lang="en-US" altLang="en-US" smtClean="0"/>
              <a:pPr/>
              <a:t>21</a:t>
            </a:fld>
            <a:endParaRPr lang="en-US" altLang="en-US"/>
          </a:p>
        </p:txBody>
      </p:sp>
    </p:spTree>
    <p:extLst>
      <p:ext uri="{BB962C8B-B14F-4D97-AF65-F5344CB8AC3E}">
        <p14:creationId xmlns:p14="http://schemas.microsoft.com/office/powerpoint/2010/main" val="484876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4C83DA-3A2B-401D-A735-B985FD0133BF}" type="slidenum">
              <a:rPr lang="en-US" altLang="en-US" smtClean="0"/>
              <a:pPr/>
              <a:t>22</a:t>
            </a:fld>
            <a:endParaRPr lang="en-US" altLang="en-US"/>
          </a:p>
        </p:txBody>
      </p:sp>
    </p:spTree>
    <p:extLst>
      <p:ext uri="{BB962C8B-B14F-4D97-AF65-F5344CB8AC3E}">
        <p14:creationId xmlns:p14="http://schemas.microsoft.com/office/powerpoint/2010/main" val="4189620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4C83DA-3A2B-401D-A735-B985FD0133BF}" type="slidenum">
              <a:rPr lang="en-US" altLang="en-US" smtClean="0"/>
              <a:pPr/>
              <a:t>23</a:t>
            </a:fld>
            <a:endParaRPr lang="en-US" altLang="en-US"/>
          </a:p>
        </p:txBody>
      </p:sp>
    </p:spTree>
    <p:extLst>
      <p:ext uri="{BB962C8B-B14F-4D97-AF65-F5344CB8AC3E}">
        <p14:creationId xmlns:p14="http://schemas.microsoft.com/office/powerpoint/2010/main" val="356960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C83DA-3A2B-401D-A735-B985FD0133BF}" type="slidenum">
              <a:rPr lang="en-US" altLang="en-US" smtClean="0"/>
              <a:pPr/>
              <a:t>24</a:t>
            </a:fld>
            <a:endParaRPr lang="en-US" altLang="en-US"/>
          </a:p>
        </p:txBody>
      </p:sp>
    </p:spTree>
    <p:extLst>
      <p:ext uri="{BB962C8B-B14F-4D97-AF65-F5344CB8AC3E}">
        <p14:creationId xmlns:p14="http://schemas.microsoft.com/office/powerpoint/2010/main" val="2773399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4C83DA-3A2B-401D-A735-B985FD0133BF}" type="slidenum">
              <a:rPr lang="en-US" altLang="en-US" smtClean="0"/>
              <a:pPr/>
              <a:t>25</a:t>
            </a:fld>
            <a:endParaRPr lang="en-US" altLang="en-US"/>
          </a:p>
        </p:txBody>
      </p:sp>
    </p:spTree>
    <p:extLst>
      <p:ext uri="{BB962C8B-B14F-4D97-AF65-F5344CB8AC3E}">
        <p14:creationId xmlns:p14="http://schemas.microsoft.com/office/powerpoint/2010/main" val="2302171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4C83DA-3A2B-401D-A735-B985FD0133BF}" type="slidenum">
              <a:rPr lang="en-US" altLang="en-US" smtClean="0"/>
              <a:pPr/>
              <a:t>1</a:t>
            </a:fld>
            <a:endParaRPr lang="en-US" altLang="en-US"/>
          </a:p>
        </p:txBody>
      </p:sp>
    </p:spTree>
    <p:extLst>
      <p:ext uri="{BB962C8B-B14F-4D97-AF65-F5344CB8AC3E}">
        <p14:creationId xmlns:p14="http://schemas.microsoft.com/office/powerpoint/2010/main" val="1030183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41217C-60D0-471D-8BF6-C0ACB8BAE58D}" type="slidenum">
              <a:rPr lang="en-US" smtClean="0"/>
              <a:t>2</a:t>
            </a:fld>
            <a:endParaRPr lang="en-US"/>
          </a:p>
        </p:txBody>
      </p:sp>
    </p:spTree>
    <p:extLst>
      <p:ext uri="{BB962C8B-B14F-4D97-AF65-F5344CB8AC3E}">
        <p14:creationId xmlns:p14="http://schemas.microsoft.com/office/powerpoint/2010/main" val="513327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41217C-60D0-471D-8BF6-C0ACB8BAE58D}" type="slidenum">
              <a:rPr lang="en-US" smtClean="0"/>
              <a:t>3</a:t>
            </a:fld>
            <a:endParaRPr lang="en-US"/>
          </a:p>
        </p:txBody>
      </p:sp>
    </p:spTree>
    <p:extLst>
      <p:ext uri="{BB962C8B-B14F-4D97-AF65-F5344CB8AC3E}">
        <p14:creationId xmlns:p14="http://schemas.microsoft.com/office/powerpoint/2010/main" val="1987396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41217C-60D0-471D-8BF6-C0ACB8BAE58D}" type="slidenum">
              <a:rPr lang="en-US" smtClean="0"/>
              <a:t>4</a:t>
            </a:fld>
            <a:endParaRPr lang="en-US"/>
          </a:p>
        </p:txBody>
      </p:sp>
    </p:spTree>
    <p:extLst>
      <p:ext uri="{BB962C8B-B14F-4D97-AF65-F5344CB8AC3E}">
        <p14:creationId xmlns:p14="http://schemas.microsoft.com/office/powerpoint/2010/main" val="999007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4C83DA-3A2B-401D-A735-B985FD0133BF}" type="slidenum">
              <a:rPr lang="en-US" altLang="en-US" smtClean="0"/>
              <a:pPr/>
              <a:t>6</a:t>
            </a:fld>
            <a:endParaRPr lang="en-US" altLang="en-US"/>
          </a:p>
        </p:txBody>
      </p:sp>
    </p:spTree>
    <p:extLst>
      <p:ext uri="{BB962C8B-B14F-4D97-AF65-F5344CB8AC3E}">
        <p14:creationId xmlns:p14="http://schemas.microsoft.com/office/powerpoint/2010/main" val="3245795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C83DA-3A2B-401D-A735-B985FD0133BF}" type="slidenum">
              <a:rPr lang="en-US" altLang="en-US" smtClean="0"/>
              <a:pPr/>
              <a:t>13</a:t>
            </a:fld>
            <a:endParaRPr lang="en-US" altLang="en-US"/>
          </a:p>
        </p:txBody>
      </p:sp>
    </p:spTree>
    <p:extLst>
      <p:ext uri="{BB962C8B-B14F-4D97-AF65-F5344CB8AC3E}">
        <p14:creationId xmlns:p14="http://schemas.microsoft.com/office/powerpoint/2010/main" val="452195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C83DA-3A2B-401D-A735-B985FD0133BF}" type="slidenum">
              <a:rPr lang="en-US" altLang="en-US" smtClean="0"/>
              <a:pPr/>
              <a:t>15</a:t>
            </a:fld>
            <a:endParaRPr lang="en-US" altLang="en-US"/>
          </a:p>
        </p:txBody>
      </p:sp>
    </p:spTree>
    <p:extLst>
      <p:ext uri="{BB962C8B-B14F-4D97-AF65-F5344CB8AC3E}">
        <p14:creationId xmlns:p14="http://schemas.microsoft.com/office/powerpoint/2010/main" val="1036621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C83DA-3A2B-401D-A735-B985FD0133BF}" type="slidenum">
              <a:rPr lang="en-US" altLang="en-US" smtClean="0"/>
              <a:pPr/>
              <a:t>18</a:t>
            </a:fld>
            <a:endParaRPr lang="en-US" altLang="en-US"/>
          </a:p>
        </p:txBody>
      </p:sp>
    </p:spTree>
    <p:extLst>
      <p:ext uri="{BB962C8B-B14F-4D97-AF65-F5344CB8AC3E}">
        <p14:creationId xmlns:p14="http://schemas.microsoft.com/office/powerpoint/2010/main" val="13304339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097" name="Picture 25" descr="EPA_Master Template_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4117" cy="6859588"/>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3886201" y="1447800"/>
            <a:ext cx="7617884" cy="1447800"/>
          </a:xfrm>
          <a:solidFill>
            <a:srgbClr val="003F69">
              <a:alpha val="0"/>
            </a:srgbClr>
          </a:solidFill>
        </p:spPr>
        <p:txBody>
          <a:bodyPr lIns="0" tIns="0" rIns="0" bIns="0" anchor="b"/>
          <a:lstStyle>
            <a:lvl1pPr>
              <a:lnSpc>
                <a:spcPct val="90000"/>
              </a:lnSpc>
              <a:defRPr>
                <a:solidFill>
                  <a:schemeClr val="bg1"/>
                </a:solidFill>
              </a:defRPr>
            </a:lvl1pPr>
          </a:lstStyle>
          <a:p>
            <a:pPr lvl="0"/>
            <a:r>
              <a:rPr lang="en-US" altLang="en-US" noProof="0"/>
              <a:t>Click to edit Master title style</a:t>
            </a:r>
          </a:p>
        </p:txBody>
      </p:sp>
      <p:sp>
        <p:nvSpPr>
          <p:cNvPr id="3075" name="Rectangle 3"/>
          <p:cNvSpPr>
            <a:spLocks noGrp="1" noChangeArrowheads="1"/>
          </p:cNvSpPr>
          <p:nvPr>
            <p:ph type="subTitle" idx="1"/>
          </p:nvPr>
        </p:nvSpPr>
        <p:spPr>
          <a:xfrm>
            <a:off x="3886201" y="3016250"/>
            <a:ext cx="7617884" cy="338138"/>
          </a:xfrm>
          <a:solidFill>
            <a:srgbClr val="003F69">
              <a:alpha val="0"/>
            </a:srgbClr>
          </a:solidFill>
        </p:spPr>
        <p:txBody>
          <a:bodyPr lIns="0" tIns="0" rIns="0" bIns="0"/>
          <a:lstStyle>
            <a:lvl1pPr marL="0" indent="0">
              <a:lnSpc>
                <a:spcPct val="70000"/>
              </a:lnSpc>
              <a:buFont typeface="Times" charset="0"/>
              <a:buNone/>
              <a:defRPr i="1">
                <a:solidFill>
                  <a:schemeClr val="bg1"/>
                </a:solidFill>
                <a:latin typeface="Times New Roman" pitchFamily="18" charset="0"/>
              </a:defRPr>
            </a:lvl1pPr>
          </a:lstStyle>
          <a:p>
            <a:pPr lvl="0"/>
            <a:r>
              <a:rPr lang="en-US" altLang="en-US" noProof="0"/>
              <a:t>Click to edit Master subtitle style</a:t>
            </a:r>
          </a:p>
        </p:txBody>
      </p:sp>
      <p:sp>
        <p:nvSpPr>
          <p:cNvPr id="3076" name="Rectangle 4"/>
          <p:cNvSpPr>
            <a:spLocks noGrp="1" noChangeArrowheads="1"/>
          </p:cNvSpPr>
          <p:nvPr>
            <p:ph type="dt" sz="half" idx="2"/>
          </p:nvPr>
        </p:nvSpPr>
        <p:spPr bwMode="auto">
          <a:xfrm>
            <a:off x="8839200" y="6224588"/>
            <a:ext cx="2540000" cy="228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a:defRPr sz="1000" b="1">
                <a:solidFill>
                  <a:schemeClr val="bg1"/>
                </a:solidFill>
              </a:defRPr>
            </a:lvl1pPr>
          </a:lstStyle>
          <a:p>
            <a:endParaRPr lang="en-US" altLang="en-US"/>
          </a:p>
        </p:txBody>
      </p:sp>
      <p:sp>
        <p:nvSpPr>
          <p:cNvPr id="3080" name="Rectangle 8"/>
          <p:cNvSpPr>
            <a:spLocks noChangeArrowheads="1"/>
          </p:cNvSpPr>
          <p:nvPr userDrawn="1"/>
        </p:nvSpPr>
        <p:spPr bwMode="auto">
          <a:xfrm>
            <a:off x="0" y="6224588"/>
            <a:ext cx="1016000" cy="228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2400"/>
          </a:p>
        </p:txBody>
      </p:sp>
      <p:sp>
        <p:nvSpPr>
          <p:cNvPr id="3088" name="Rectangle 16"/>
          <p:cNvSpPr>
            <a:spLocks noChangeArrowheads="1"/>
          </p:cNvSpPr>
          <p:nvPr userDrawn="1"/>
        </p:nvSpPr>
        <p:spPr bwMode="auto">
          <a:xfrm>
            <a:off x="1111251" y="6224588"/>
            <a:ext cx="7524749" cy="228600"/>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nSpc>
                <a:spcPct val="90000"/>
              </a:lnSpc>
            </a:pPr>
            <a:r>
              <a:rPr lang="en-US" altLang="en-US" sz="900" b="1" dirty="0">
                <a:solidFill>
                  <a:schemeClr val="bg1"/>
                </a:solidFill>
              </a:rPr>
              <a:t>Office of Research and Development</a:t>
            </a:r>
            <a:endParaRPr lang="en-US" altLang="en-US" sz="900" b="1" dirty="0"/>
          </a:p>
          <a:p>
            <a:pPr>
              <a:lnSpc>
                <a:spcPct val="90000"/>
              </a:lnSpc>
            </a:pPr>
            <a:r>
              <a:rPr lang="en-US" altLang="en-US" sz="900" dirty="0">
                <a:solidFill>
                  <a:schemeClr val="bg1"/>
                </a:solidFill>
              </a:rPr>
              <a:t>National Homeland Security Research Center, Water Infrastructure Protection Division</a:t>
            </a:r>
          </a:p>
        </p:txBody>
      </p:sp>
      <p:sp>
        <p:nvSpPr>
          <p:cNvPr id="3092" name="Rectangle 20"/>
          <p:cNvSpPr>
            <a:spLocks noChangeArrowheads="1"/>
          </p:cNvSpPr>
          <p:nvPr userDrawn="1"/>
        </p:nvSpPr>
        <p:spPr bwMode="auto">
          <a:xfrm>
            <a:off x="3860800" y="3581400"/>
            <a:ext cx="8331200" cy="1676400"/>
          </a:xfrm>
          <a:prstGeom prst="rect">
            <a:avLst/>
          </a:prstGeom>
          <a:solidFill>
            <a:srgbClr val="0070B9"/>
          </a:solidFill>
          <a:ln>
            <a:noFill/>
          </a:ln>
          <a:effectLst/>
          <a:extLst>
            <a:ext uri="{91240B29-F687-4F45-9708-019B960494DF}">
              <a14:hiddenLine xmlns:a14="http://schemas.microsoft.com/office/drawing/2010/main" w="9525">
                <a:solidFill>
                  <a:srgbClr val="003F6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3093" name="Text Box 21"/>
          <p:cNvSpPr txBox="1">
            <a:spLocks noChangeArrowheads="1"/>
          </p:cNvSpPr>
          <p:nvPr userDrawn="1"/>
        </p:nvSpPr>
        <p:spPr bwMode="auto">
          <a:xfrm>
            <a:off x="4353984" y="3929063"/>
            <a:ext cx="4891616" cy="960263"/>
          </a:xfrm>
          <a:prstGeom prst="rect">
            <a:avLst/>
          </a:prstGeom>
          <a:solidFill>
            <a:srgbClr val="FFEA88"/>
          </a:solidFill>
          <a:ln w="9525">
            <a:solidFill>
              <a:srgbClr val="FFEA8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9728" tIns="109728" rIns="109728" bIns="109728">
            <a:spAutoFit/>
          </a:bodyPr>
          <a:lstStyle/>
          <a:p>
            <a:pPr>
              <a:spcBef>
                <a:spcPct val="50000"/>
              </a:spcBef>
            </a:pPr>
            <a:r>
              <a:rPr lang="en-US" altLang="en-US" sz="800"/>
              <a:t>Photo image area measures 2” H x 6.93” W and can be masked by a collage strip of one, two or three images.</a:t>
            </a:r>
          </a:p>
          <a:p>
            <a:pPr>
              <a:spcBef>
                <a:spcPct val="50000"/>
              </a:spcBef>
            </a:pPr>
            <a:r>
              <a:rPr lang="en-US" altLang="en-US" sz="800"/>
              <a:t>The photo image area is located 3.19” from left and 3.81” from top of page. </a:t>
            </a:r>
          </a:p>
          <a:p>
            <a:pPr>
              <a:spcBef>
                <a:spcPct val="50000"/>
              </a:spcBef>
            </a:pPr>
            <a:r>
              <a:rPr lang="en-US" altLang="en-US" sz="800"/>
              <a:t>Each image used in collage should be reduced or cropped to a maximum of 2” high, stroked with a 1.5 pt white frame and positioned edge-to-edge with accompanying images.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7971DB26-298B-4DF8-AED1-F5D63E4DF50A}" type="slidenum">
              <a:rPr lang="en-US" altLang="en-US"/>
              <a:pPr/>
              <a:t>‹#›</a:t>
            </a:fld>
            <a:endParaRPr lang="en-US" altLang="en-US"/>
          </a:p>
        </p:txBody>
      </p:sp>
    </p:spTree>
    <p:extLst>
      <p:ext uri="{BB962C8B-B14F-4D97-AF65-F5344CB8AC3E}">
        <p14:creationId xmlns:p14="http://schemas.microsoft.com/office/powerpoint/2010/main" val="2070221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2051" y="1708150"/>
            <a:ext cx="2590800" cy="4235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9651" y="1708150"/>
            <a:ext cx="7569200" cy="4235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4A71E03A-D121-4243-AD33-6369E5985A52}" type="slidenum">
              <a:rPr lang="en-US" altLang="en-US"/>
              <a:pPr/>
              <a:t>‹#›</a:t>
            </a:fld>
            <a:endParaRPr lang="en-US" altLang="en-US"/>
          </a:p>
        </p:txBody>
      </p:sp>
    </p:spTree>
    <p:extLst>
      <p:ext uri="{BB962C8B-B14F-4D97-AF65-F5344CB8AC3E}">
        <p14:creationId xmlns:p14="http://schemas.microsoft.com/office/powerpoint/2010/main" val="1886532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09651" y="1708150"/>
            <a:ext cx="10363200" cy="304800"/>
          </a:xfrm>
        </p:spPr>
        <p:txBody>
          <a:bodyPr/>
          <a:lstStyle/>
          <a:p>
            <a:r>
              <a:rPr lang="en-US"/>
              <a:t>Click to edit Master title style</a:t>
            </a:r>
          </a:p>
        </p:txBody>
      </p:sp>
      <p:sp>
        <p:nvSpPr>
          <p:cNvPr id="3" name="Table Placeholder 2"/>
          <p:cNvSpPr>
            <a:spLocks noGrp="1"/>
          </p:cNvSpPr>
          <p:nvPr>
            <p:ph type="tbl" idx="1"/>
          </p:nvPr>
        </p:nvSpPr>
        <p:spPr>
          <a:xfrm>
            <a:off x="1009651" y="2165350"/>
            <a:ext cx="10363200" cy="3778250"/>
          </a:xfrm>
        </p:spPr>
        <p:txBody>
          <a:bodyPr/>
          <a:lstStyle/>
          <a:p>
            <a:endParaRPr lang="en-US"/>
          </a:p>
        </p:txBody>
      </p:sp>
      <p:sp>
        <p:nvSpPr>
          <p:cNvPr id="4" name="Slide Number Placeholder 3"/>
          <p:cNvSpPr>
            <a:spLocks noGrp="1"/>
          </p:cNvSpPr>
          <p:nvPr>
            <p:ph type="sldNum" sz="quarter" idx="10"/>
          </p:nvPr>
        </p:nvSpPr>
        <p:spPr>
          <a:xfrm>
            <a:off x="0" y="6224588"/>
            <a:ext cx="812800" cy="228600"/>
          </a:xfrm>
        </p:spPr>
        <p:txBody>
          <a:bodyPr/>
          <a:lstStyle>
            <a:lvl1pPr>
              <a:defRPr/>
            </a:lvl1pPr>
          </a:lstStyle>
          <a:p>
            <a:fld id="{D86AC379-2F32-4AB6-91FE-5B194771D500}" type="slidenum">
              <a:rPr lang="en-US" altLang="en-US"/>
              <a:pPr/>
              <a:t>‹#›</a:t>
            </a:fld>
            <a:endParaRPr lang="en-US" altLang="en-US"/>
          </a:p>
        </p:txBody>
      </p:sp>
    </p:spTree>
    <p:extLst>
      <p:ext uri="{BB962C8B-B14F-4D97-AF65-F5344CB8AC3E}">
        <p14:creationId xmlns:p14="http://schemas.microsoft.com/office/powerpoint/2010/main" val="4030115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09651" y="1708150"/>
            <a:ext cx="10363200" cy="42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a:xfrm>
            <a:off x="0" y="6224588"/>
            <a:ext cx="812800" cy="228600"/>
          </a:xfrm>
        </p:spPr>
        <p:txBody>
          <a:bodyPr/>
          <a:lstStyle>
            <a:lvl1pPr>
              <a:defRPr/>
            </a:lvl1pPr>
          </a:lstStyle>
          <a:p>
            <a:fld id="{00B6060B-C25F-4A67-8183-15BF1CE190E0}" type="slidenum">
              <a:rPr lang="en-US" altLang="en-US"/>
              <a:pPr/>
              <a:t>‹#›</a:t>
            </a:fld>
            <a:endParaRPr lang="en-US" altLang="en-US"/>
          </a:p>
        </p:txBody>
      </p:sp>
    </p:spTree>
    <p:extLst>
      <p:ext uri="{BB962C8B-B14F-4D97-AF65-F5344CB8AC3E}">
        <p14:creationId xmlns:p14="http://schemas.microsoft.com/office/powerpoint/2010/main" val="2607738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EB68738B-4FE5-4584-9246-13DA9C9B7747}" type="slidenum">
              <a:rPr lang="en-US" altLang="en-US"/>
              <a:pPr/>
              <a:t>‹#›</a:t>
            </a:fld>
            <a:endParaRPr lang="en-US" altLang="en-US"/>
          </a:p>
        </p:txBody>
      </p:sp>
    </p:spTree>
    <p:extLst>
      <p:ext uri="{BB962C8B-B14F-4D97-AF65-F5344CB8AC3E}">
        <p14:creationId xmlns:p14="http://schemas.microsoft.com/office/powerpoint/2010/main" val="4165131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C7FB2110-E44B-4FB0-9B28-D9E2DCB140DE}" type="slidenum">
              <a:rPr lang="en-US" altLang="en-US"/>
              <a:pPr/>
              <a:t>‹#›</a:t>
            </a:fld>
            <a:endParaRPr lang="en-US" altLang="en-US"/>
          </a:p>
        </p:txBody>
      </p:sp>
    </p:spTree>
    <p:extLst>
      <p:ext uri="{BB962C8B-B14F-4D97-AF65-F5344CB8AC3E}">
        <p14:creationId xmlns:p14="http://schemas.microsoft.com/office/powerpoint/2010/main" val="796177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9651" y="2165350"/>
            <a:ext cx="5080000" cy="3778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2851" y="2165350"/>
            <a:ext cx="5080000" cy="3778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B46B38B2-DCEB-4C10-97F2-053B5949FA41}" type="slidenum">
              <a:rPr lang="en-US" altLang="en-US"/>
              <a:pPr/>
              <a:t>‹#›</a:t>
            </a:fld>
            <a:endParaRPr lang="en-US" altLang="en-US"/>
          </a:p>
        </p:txBody>
      </p:sp>
    </p:spTree>
    <p:extLst>
      <p:ext uri="{BB962C8B-B14F-4D97-AF65-F5344CB8AC3E}">
        <p14:creationId xmlns:p14="http://schemas.microsoft.com/office/powerpoint/2010/main" val="1584097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D77CED2C-67FF-4D02-B22D-F4C7FD79D91E}" type="slidenum">
              <a:rPr lang="en-US" altLang="en-US"/>
              <a:pPr/>
              <a:t>‹#›</a:t>
            </a:fld>
            <a:endParaRPr lang="en-US" altLang="en-US"/>
          </a:p>
        </p:txBody>
      </p:sp>
    </p:spTree>
    <p:extLst>
      <p:ext uri="{BB962C8B-B14F-4D97-AF65-F5344CB8AC3E}">
        <p14:creationId xmlns:p14="http://schemas.microsoft.com/office/powerpoint/2010/main" val="949544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5638BDD9-24E4-4A3C-9727-A04C744EF4C1}" type="slidenum">
              <a:rPr lang="en-US" altLang="en-US"/>
              <a:pPr/>
              <a:t>‹#›</a:t>
            </a:fld>
            <a:endParaRPr lang="en-US" altLang="en-US"/>
          </a:p>
        </p:txBody>
      </p:sp>
    </p:spTree>
    <p:extLst>
      <p:ext uri="{BB962C8B-B14F-4D97-AF65-F5344CB8AC3E}">
        <p14:creationId xmlns:p14="http://schemas.microsoft.com/office/powerpoint/2010/main" val="1479949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5701D32-53AA-4C3E-B70F-799023E597F6}" type="slidenum">
              <a:rPr lang="en-US" altLang="en-US"/>
              <a:pPr/>
              <a:t>‹#›</a:t>
            </a:fld>
            <a:endParaRPr lang="en-US" altLang="en-US"/>
          </a:p>
        </p:txBody>
      </p:sp>
    </p:spTree>
    <p:extLst>
      <p:ext uri="{BB962C8B-B14F-4D97-AF65-F5344CB8AC3E}">
        <p14:creationId xmlns:p14="http://schemas.microsoft.com/office/powerpoint/2010/main" val="4058446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11F7B4E0-03A9-4CBB-BD04-96C05B0E3AFA}" type="slidenum">
              <a:rPr lang="en-US" altLang="en-US"/>
              <a:pPr/>
              <a:t>‹#›</a:t>
            </a:fld>
            <a:endParaRPr lang="en-US" altLang="en-US"/>
          </a:p>
        </p:txBody>
      </p:sp>
    </p:spTree>
    <p:extLst>
      <p:ext uri="{BB962C8B-B14F-4D97-AF65-F5344CB8AC3E}">
        <p14:creationId xmlns:p14="http://schemas.microsoft.com/office/powerpoint/2010/main" val="3862978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EBE26D22-1C80-4D8D-85BF-DA9B34FC8367}" type="slidenum">
              <a:rPr lang="en-US" altLang="en-US"/>
              <a:pPr/>
              <a:t>‹#›</a:t>
            </a:fld>
            <a:endParaRPr lang="en-US" altLang="en-US"/>
          </a:p>
        </p:txBody>
      </p:sp>
    </p:spTree>
    <p:extLst>
      <p:ext uri="{BB962C8B-B14F-4D97-AF65-F5344CB8AC3E}">
        <p14:creationId xmlns:p14="http://schemas.microsoft.com/office/powerpoint/2010/main" val="2990859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0" name="Picture 16" descr="EPA_Master Template_B1"/>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0"/>
            <a:ext cx="12194117" cy="6859588"/>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1009651" y="1708150"/>
            <a:ext cx="103632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009651" y="2165350"/>
            <a:ext cx="10363200" cy="377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4" name="Rectangle 10"/>
          <p:cNvSpPr>
            <a:spLocks noChangeArrowheads="1"/>
          </p:cNvSpPr>
          <p:nvPr userDrawn="1"/>
        </p:nvSpPr>
        <p:spPr bwMode="auto">
          <a:xfrm>
            <a:off x="0" y="6224588"/>
            <a:ext cx="914400" cy="228600"/>
          </a:xfrm>
          <a:prstGeom prst="rect">
            <a:avLst/>
          </a:prstGeom>
          <a:solidFill>
            <a:srgbClr val="0070B9"/>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2400"/>
          </a:p>
        </p:txBody>
      </p:sp>
      <p:sp>
        <p:nvSpPr>
          <p:cNvPr id="1030" name="Rectangle 6"/>
          <p:cNvSpPr>
            <a:spLocks noGrp="1" noChangeArrowheads="1"/>
          </p:cNvSpPr>
          <p:nvPr>
            <p:ph type="sldNum" sz="quarter" idx="4"/>
          </p:nvPr>
        </p:nvSpPr>
        <p:spPr bwMode="auto">
          <a:xfrm>
            <a:off x="0" y="6224588"/>
            <a:ext cx="8128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lvl1pPr algn="r">
              <a:defRPr sz="1000" b="1">
                <a:solidFill>
                  <a:schemeClr val="bg1"/>
                </a:solidFill>
              </a:defRPr>
            </a:lvl1pPr>
          </a:lstStyle>
          <a:p>
            <a:fld id="{CD301E7A-8AE1-40FB-9E3D-25006327BA5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l" rtl="0" fontAlgn="base">
        <a:spcBef>
          <a:spcPct val="0"/>
        </a:spcBef>
        <a:spcAft>
          <a:spcPct val="0"/>
        </a:spcAft>
        <a:defRPr sz="3400" b="1">
          <a:solidFill>
            <a:srgbClr val="0070B9"/>
          </a:solidFill>
          <a:latin typeface="+mj-lt"/>
          <a:ea typeface="+mj-ea"/>
          <a:cs typeface="+mj-cs"/>
        </a:defRPr>
      </a:lvl1pPr>
      <a:lvl2pPr algn="l" rtl="0" fontAlgn="base">
        <a:spcBef>
          <a:spcPct val="0"/>
        </a:spcBef>
        <a:spcAft>
          <a:spcPct val="0"/>
        </a:spcAft>
        <a:defRPr sz="3400" b="1">
          <a:solidFill>
            <a:srgbClr val="0070B9"/>
          </a:solidFill>
          <a:latin typeface="Arial" charset="0"/>
          <a:ea typeface="ＭＳ Ｐゴシック" pitchFamily="1" charset="-128"/>
        </a:defRPr>
      </a:lvl2pPr>
      <a:lvl3pPr algn="l" rtl="0" fontAlgn="base">
        <a:spcBef>
          <a:spcPct val="0"/>
        </a:spcBef>
        <a:spcAft>
          <a:spcPct val="0"/>
        </a:spcAft>
        <a:defRPr sz="3400" b="1">
          <a:solidFill>
            <a:srgbClr val="0070B9"/>
          </a:solidFill>
          <a:latin typeface="Arial" charset="0"/>
          <a:ea typeface="ＭＳ Ｐゴシック" pitchFamily="1" charset="-128"/>
        </a:defRPr>
      </a:lvl3pPr>
      <a:lvl4pPr algn="l" rtl="0" fontAlgn="base">
        <a:spcBef>
          <a:spcPct val="0"/>
        </a:spcBef>
        <a:spcAft>
          <a:spcPct val="0"/>
        </a:spcAft>
        <a:defRPr sz="3400" b="1">
          <a:solidFill>
            <a:srgbClr val="0070B9"/>
          </a:solidFill>
          <a:latin typeface="Arial" charset="0"/>
          <a:ea typeface="ＭＳ Ｐゴシック" pitchFamily="1" charset="-128"/>
        </a:defRPr>
      </a:lvl4pPr>
      <a:lvl5pPr algn="l" rtl="0" fontAlgn="base">
        <a:spcBef>
          <a:spcPct val="0"/>
        </a:spcBef>
        <a:spcAft>
          <a:spcPct val="0"/>
        </a:spcAft>
        <a:defRPr sz="3400" b="1">
          <a:solidFill>
            <a:srgbClr val="0070B9"/>
          </a:solidFill>
          <a:latin typeface="Arial" charset="0"/>
          <a:ea typeface="ＭＳ Ｐゴシック" pitchFamily="1" charset="-128"/>
        </a:defRPr>
      </a:lvl5pPr>
      <a:lvl6pPr marL="457200" algn="l" rtl="0" fontAlgn="base">
        <a:spcBef>
          <a:spcPct val="0"/>
        </a:spcBef>
        <a:spcAft>
          <a:spcPct val="0"/>
        </a:spcAft>
        <a:defRPr sz="3400" b="1">
          <a:solidFill>
            <a:srgbClr val="0070B9"/>
          </a:solidFill>
          <a:latin typeface="Arial" charset="0"/>
          <a:ea typeface="ＭＳ Ｐゴシック" pitchFamily="1" charset="-128"/>
        </a:defRPr>
      </a:lvl6pPr>
      <a:lvl7pPr marL="914400" algn="l" rtl="0" fontAlgn="base">
        <a:spcBef>
          <a:spcPct val="0"/>
        </a:spcBef>
        <a:spcAft>
          <a:spcPct val="0"/>
        </a:spcAft>
        <a:defRPr sz="3400" b="1">
          <a:solidFill>
            <a:srgbClr val="0070B9"/>
          </a:solidFill>
          <a:latin typeface="Arial" charset="0"/>
          <a:ea typeface="ＭＳ Ｐゴシック" pitchFamily="1" charset="-128"/>
        </a:defRPr>
      </a:lvl7pPr>
      <a:lvl8pPr marL="1371600" algn="l" rtl="0" fontAlgn="base">
        <a:spcBef>
          <a:spcPct val="0"/>
        </a:spcBef>
        <a:spcAft>
          <a:spcPct val="0"/>
        </a:spcAft>
        <a:defRPr sz="3400" b="1">
          <a:solidFill>
            <a:srgbClr val="0070B9"/>
          </a:solidFill>
          <a:latin typeface="Arial" charset="0"/>
          <a:ea typeface="ＭＳ Ｐゴシック" pitchFamily="1" charset="-128"/>
        </a:defRPr>
      </a:lvl8pPr>
      <a:lvl9pPr marL="1828800" algn="l" rtl="0" fontAlgn="base">
        <a:spcBef>
          <a:spcPct val="0"/>
        </a:spcBef>
        <a:spcAft>
          <a:spcPct val="0"/>
        </a:spcAft>
        <a:defRPr sz="3400" b="1">
          <a:solidFill>
            <a:srgbClr val="0070B9"/>
          </a:solidFill>
          <a:latin typeface="Arial" charset="0"/>
          <a:ea typeface="ＭＳ Ｐゴシック" pitchFamily="1" charset="-128"/>
        </a:defRPr>
      </a:lvl9pPr>
    </p:titleStyle>
    <p:bodyStyle>
      <a:lvl1pPr marL="168275" indent="-168275" algn="l" rtl="0" fontAlgn="base">
        <a:spcBef>
          <a:spcPct val="20000"/>
        </a:spcBef>
        <a:spcAft>
          <a:spcPct val="0"/>
        </a:spcAft>
        <a:buClr>
          <a:srgbClr val="0070B9"/>
        </a:buClr>
        <a:buSzPct val="90000"/>
        <a:buFont typeface="Times" charset="0"/>
        <a:buChar char="•"/>
        <a:defRPr sz="2400">
          <a:solidFill>
            <a:schemeClr val="tx1"/>
          </a:solidFill>
          <a:latin typeface="+mn-lt"/>
          <a:ea typeface="+mn-ea"/>
          <a:cs typeface="+mn-cs"/>
        </a:defRPr>
      </a:lvl1pPr>
      <a:lvl2pPr marL="458788" indent="-174625" algn="l" rtl="0" fontAlgn="base">
        <a:spcBef>
          <a:spcPct val="20000"/>
        </a:spcBef>
        <a:spcAft>
          <a:spcPct val="0"/>
        </a:spcAft>
        <a:buClr>
          <a:srgbClr val="0070B9"/>
        </a:buClr>
        <a:buChar char="–"/>
        <a:defRPr sz="2400">
          <a:solidFill>
            <a:schemeClr val="tx1"/>
          </a:solidFill>
          <a:latin typeface="+mn-lt"/>
          <a:ea typeface="+mn-ea"/>
        </a:defRPr>
      </a:lvl2pPr>
      <a:lvl3pPr marL="742950" indent="-168275" algn="l" rtl="0" fontAlgn="base">
        <a:spcBef>
          <a:spcPct val="20000"/>
        </a:spcBef>
        <a:spcAft>
          <a:spcPct val="0"/>
        </a:spcAft>
        <a:buClr>
          <a:srgbClr val="0070B9"/>
        </a:buClr>
        <a:buSzPct val="90000"/>
        <a:buFont typeface="Times" charset="0"/>
        <a:buChar char="•"/>
        <a:defRPr sz="2400">
          <a:solidFill>
            <a:schemeClr val="tx1"/>
          </a:solidFill>
          <a:latin typeface="+mn-lt"/>
          <a:ea typeface="+mn-ea"/>
        </a:defRPr>
      </a:lvl3pPr>
      <a:lvl4pPr marL="1027113" indent="-169863" algn="l" rtl="0" fontAlgn="base">
        <a:spcBef>
          <a:spcPct val="20000"/>
        </a:spcBef>
        <a:spcAft>
          <a:spcPct val="0"/>
        </a:spcAft>
        <a:buClr>
          <a:srgbClr val="0070B9"/>
        </a:buClr>
        <a:buChar char="–"/>
        <a:defRPr sz="2400">
          <a:solidFill>
            <a:schemeClr val="tx1"/>
          </a:solidFill>
          <a:latin typeface="+mn-lt"/>
          <a:ea typeface="+mn-ea"/>
        </a:defRPr>
      </a:lvl4pPr>
      <a:lvl5pPr marL="1317625" indent="-176213" algn="l" rtl="0" fontAlgn="base">
        <a:spcBef>
          <a:spcPct val="20000"/>
        </a:spcBef>
        <a:spcAft>
          <a:spcPct val="0"/>
        </a:spcAft>
        <a:buClr>
          <a:srgbClr val="0070B9"/>
        </a:buClr>
        <a:buChar char="»"/>
        <a:defRPr sz="2400" i="1">
          <a:solidFill>
            <a:schemeClr val="tx1"/>
          </a:solidFill>
          <a:latin typeface="+mn-lt"/>
          <a:ea typeface="+mn-ea"/>
        </a:defRPr>
      </a:lvl5pPr>
      <a:lvl6pPr marL="1774825" indent="-176213" algn="l" rtl="0" fontAlgn="base">
        <a:spcBef>
          <a:spcPct val="20000"/>
        </a:spcBef>
        <a:spcAft>
          <a:spcPct val="0"/>
        </a:spcAft>
        <a:buClr>
          <a:srgbClr val="0070B9"/>
        </a:buClr>
        <a:buChar char="»"/>
        <a:defRPr sz="2400" i="1">
          <a:solidFill>
            <a:schemeClr val="tx1"/>
          </a:solidFill>
          <a:latin typeface="+mn-lt"/>
          <a:ea typeface="+mn-ea"/>
        </a:defRPr>
      </a:lvl6pPr>
      <a:lvl7pPr marL="2232025" indent="-176213" algn="l" rtl="0" fontAlgn="base">
        <a:spcBef>
          <a:spcPct val="20000"/>
        </a:spcBef>
        <a:spcAft>
          <a:spcPct val="0"/>
        </a:spcAft>
        <a:buClr>
          <a:srgbClr val="0070B9"/>
        </a:buClr>
        <a:buChar char="»"/>
        <a:defRPr sz="2400" i="1">
          <a:solidFill>
            <a:schemeClr val="tx1"/>
          </a:solidFill>
          <a:latin typeface="+mn-lt"/>
          <a:ea typeface="+mn-ea"/>
        </a:defRPr>
      </a:lvl7pPr>
      <a:lvl8pPr marL="2689225" indent="-176213" algn="l" rtl="0" fontAlgn="base">
        <a:spcBef>
          <a:spcPct val="20000"/>
        </a:spcBef>
        <a:spcAft>
          <a:spcPct val="0"/>
        </a:spcAft>
        <a:buClr>
          <a:srgbClr val="0070B9"/>
        </a:buClr>
        <a:buChar char="»"/>
        <a:defRPr sz="2400" i="1">
          <a:solidFill>
            <a:schemeClr val="tx1"/>
          </a:solidFill>
          <a:latin typeface="+mn-lt"/>
          <a:ea typeface="+mn-ea"/>
        </a:defRPr>
      </a:lvl8pPr>
      <a:lvl9pPr marL="3146425" indent="-176213" algn="l" rtl="0" fontAlgn="base">
        <a:spcBef>
          <a:spcPct val="20000"/>
        </a:spcBef>
        <a:spcAft>
          <a:spcPct val="0"/>
        </a:spcAft>
        <a:buClr>
          <a:srgbClr val="0070B9"/>
        </a:buClr>
        <a:buChar char="»"/>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mailto:sdinkins@orsanco.org" TargetMode="External"/><Relationship Id="rId2" Type="http://schemas.openxmlformats.org/officeDocument/2006/relationships/hyperlink" Target="mailto:Goodrich.james@epa.gov" TargetMode="Externa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mailto:sudhir@gqc.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2A9AA-3A4C-AD16-D9B2-D255E484CA79}"/>
              </a:ext>
            </a:extLst>
          </p:cNvPr>
          <p:cNvSpPr>
            <a:spLocks noGrp="1"/>
          </p:cNvSpPr>
          <p:nvPr>
            <p:ph type="title"/>
          </p:nvPr>
        </p:nvSpPr>
        <p:spPr>
          <a:xfrm>
            <a:off x="1447800" y="4058421"/>
            <a:ext cx="9083175" cy="189985"/>
          </a:xfrm>
        </p:spPr>
        <p:txBody>
          <a:bodyPr/>
          <a:lstStyle/>
          <a:p>
            <a:pPr algn="ctr"/>
            <a:r>
              <a:rPr lang="en-US" altLang="en-US" sz="2800" i="1" dirty="0"/>
              <a:t>Improving Emergency Response to River Spills with EPA’s Riverine Spill Modeling System (RSMS)</a:t>
            </a:r>
            <a:br>
              <a:rPr lang="en-US" altLang="en-US" sz="1600" i="1" dirty="0"/>
            </a:br>
            <a:br>
              <a:rPr lang="en-US" altLang="en-US" dirty="0"/>
            </a:br>
            <a:r>
              <a:rPr lang="en-US" altLang="en-US" dirty="0"/>
              <a:t>RRT3 and Inland Area Committee Meeting</a:t>
            </a:r>
            <a:br>
              <a:rPr lang="en-US" altLang="en-US" dirty="0"/>
            </a:br>
            <a:r>
              <a:rPr lang="en-US" altLang="en-US" dirty="0"/>
              <a:t>Chincoteague, VA</a:t>
            </a:r>
            <a:br>
              <a:rPr lang="en-US" altLang="en-US" dirty="0"/>
            </a:br>
            <a:r>
              <a:rPr lang="en-US" altLang="en-US" dirty="0"/>
              <a:t>May 5-7, 2026</a:t>
            </a:r>
            <a:br>
              <a:rPr lang="en-US" altLang="en-US" dirty="0"/>
            </a:br>
            <a:br>
              <a:rPr lang="en-US" altLang="en-US" dirty="0"/>
            </a:br>
            <a:r>
              <a:rPr kumimoji="0" lang="en-US" altLang="en-US" sz="1800" b="1" i="1" u="none" strike="noStrike" kern="0" cap="none" spc="0" normalizeH="0" baseline="0" noProof="0" dirty="0">
                <a:ln>
                  <a:noFill/>
                </a:ln>
                <a:solidFill>
                  <a:srgbClr val="0070B9"/>
                </a:solidFill>
                <a:effectLst/>
                <a:uLnTx/>
                <a:uFillTx/>
                <a:latin typeface="Arial"/>
                <a:ea typeface="ＭＳ Ｐゴシック"/>
                <a:cs typeface="+mj-cs"/>
              </a:rPr>
              <a:t>Jim Goodrich (OASES/ERSB), Sam Dinkins (ORSANCO),  and Sudhir Kshirsagar (Global Quality Corp.)</a:t>
            </a:r>
            <a:endParaRPr lang="en-US" sz="1800" dirty="0"/>
          </a:p>
        </p:txBody>
      </p:sp>
      <p:grpSp>
        <p:nvGrpSpPr>
          <p:cNvPr id="11" name="Group 10">
            <a:extLst>
              <a:ext uri="{FF2B5EF4-FFF2-40B4-BE49-F238E27FC236}">
                <a16:creationId xmlns:a16="http://schemas.microsoft.com/office/drawing/2014/main" id="{3A1373C1-E385-B739-F966-699B33B76654}"/>
              </a:ext>
            </a:extLst>
          </p:cNvPr>
          <p:cNvGrpSpPr/>
          <p:nvPr/>
        </p:nvGrpSpPr>
        <p:grpSpPr>
          <a:xfrm>
            <a:off x="5257800" y="42863"/>
            <a:ext cx="4887129" cy="1274482"/>
            <a:chOff x="3926023" y="42863"/>
            <a:chExt cx="4694906" cy="1274482"/>
          </a:xfrm>
        </p:grpSpPr>
        <p:pic>
          <p:nvPicPr>
            <p:cNvPr id="7" name="Picture 6" descr="A close-up of a logo&#10;&#10;Description automatically generated">
              <a:extLst>
                <a:ext uri="{FF2B5EF4-FFF2-40B4-BE49-F238E27FC236}">
                  <a16:creationId xmlns:a16="http://schemas.microsoft.com/office/drawing/2014/main" id="{819B5A5A-2B62-A49C-3065-5CFCB965D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285231"/>
              <a:ext cx="1229529" cy="933970"/>
            </a:xfrm>
            <a:prstGeom prst="rect">
              <a:avLst/>
            </a:prstGeom>
          </p:spPr>
        </p:pic>
        <p:grpSp>
          <p:nvGrpSpPr>
            <p:cNvPr id="3" name="Group 2">
              <a:extLst>
                <a:ext uri="{FF2B5EF4-FFF2-40B4-BE49-F238E27FC236}">
                  <a16:creationId xmlns:a16="http://schemas.microsoft.com/office/drawing/2014/main" id="{EA843404-64B9-2E49-E1CD-13D30036D096}"/>
                </a:ext>
              </a:extLst>
            </p:cNvPr>
            <p:cNvGrpSpPr/>
            <p:nvPr/>
          </p:nvGrpSpPr>
          <p:grpSpPr>
            <a:xfrm>
              <a:off x="3926023" y="42863"/>
              <a:ext cx="1291954" cy="1274482"/>
              <a:chOff x="457199" y="4191000"/>
              <a:chExt cx="2229729" cy="2044700"/>
            </a:xfrm>
          </p:grpSpPr>
          <p:pic>
            <p:nvPicPr>
              <p:cNvPr id="8" name="Picture 7" descr="Colored Logo ORSANCO.jpg">
                <a:extLst>
                  <a:ext uri="{FF2B5EF4-FFF2-40B4-BE49-F238E27FC236}">
                    <a16:creationId xmlns:a16="http://schemas.microsoft.com/office/drawing/2014/main" id="{2E0654F2-1CBE-758A-0406-F813C90F40D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57199" y="4191000"/>
                <a:ext cx="2223097" cy="2044700"/>
              </a:xfrm>
              <a:prstGeom prst="rect">
                <a:avLst/>
              </a:prstGeom>
            </p:spPr>
          </p:pic>
          <p:sp>
            <p:nvSpPr>
              <p:cNvPr id="9" name="Rectangle 8">
                <a:extLst>
                  <a:ext uri="{FF2B5EF4-FFF2-40B4-BE49-F238E27FC236}">
                    <a16:creationId xmlns:a16="http://schemas.microsoft.com/office/drawing/2014/main" id="{40E713AD-6AE0-0000-3DBB-3DAE30BB5357}"/>
                  </a:ext>
                </a:extLst>
              </p:cNvPr>
              <p:cNvSpPr/>
              <p:nvPr/>
            </p:nvSpPr>
            <p:spPr>
              <a:xfrm>
                <a:off x="2305928" y="41910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F06944-30D5-C3CB-D741-CCD7EA87450C}"/>
                  </a:ext>
                </a:extLst>
              </p:cNvPr>
              <p:cNvSpPr/>
              <p:nvPr/>
            </p:nvSpPr>
            <p:spPr>
              <a:xfrm>
                <a:off x="457200" y="41910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Slide Number Placeholder 3">
            <a:extLst>
              <a:ext uri="{FF2B5EF4-FFF2-40B4-BE49-F238E27FC236}">
                <a16:creationId xmlns:a16="http://schemas.microsoft.com/office/drawing/2014/main" id="{A614F404-58EF-E2CF-A61A-BF49A5D13C6B}"/>
              </a:ext>
            </a:extLst>
          </p:cNvPr>
          <p:cNvSpPr>
            <a:spLocks noGrp="1"/>
          </p:cNvSpPr>
          <p:nvPr>
            <p:ph type="sldNum" sz="quarter" idx="10"/>
          </p:nvPr>
        </p:nvSpPr>
        <p:spPr/>
        <p:txBody>
          <a:bodyPr/>
          <a:lstStyle/>
          <a:p>
            <a:fld id="{5638BDD9-24E4-4A3C-9727-A04C744EF4C1}" type="slidenum">
              <a:rPr lang="en-US" altLang="en-US" smtClean="0"/>
              <a:pPr/>
              <a:t>0</a:t>
            </a:fld>
            <a:endParaRPr lang="en-US" altLang="en-US"/>
          </a:p>
        </p:txBody>
      </p:sp>
    </p:spTree>
    <p:extLst>
      <p:ext uri="{BB962C8B-B14F-4D97-AF65-F5344CB8AC3E}">
        <p14:creationId xmlns:p14="http://schemas.microsoft.com/office/powerpoint/2010/main" val="3190295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D6F22E-DAF1-F239-852C-E150D920643B}"/>
              </a:ext>
            </a:extLst>
          </p:cNvPr>
          <p:cNvSpPr txBox="1">
            <a:spLocks noGrp="1"/>
          </p:cNvSpPr>
          <p:nvPr>
            <p:ph type="title" idx="4294967295"/>
          </p:nvPr>
        </p:nvSpPr>
        <p:spPr>
          <a:xfrm>
            <a:off x="3048000" y="482026"/>
            <a:ext cx="891540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B9"/>
                </a:solidFill>
                <a:effectLst/>
                <a:uLnTx/>
                <a:uFillTx/>
                <a:latin typeface="+mj-lt"/>
                <a:ea typeface="ＭＳ Ｐゴシック" pitchFamily="1" charset="-128"/>
                <a:cs typeface="+mn-cs"/>
              </a:rPr>
              <a:t>Edit Basic and Advanced Simulation Parameter Settings</a:t>
            </a:r>
          </a:p>
        </p:txBody>
      </p:sp>
      <p:sp>
        <p:nvSpPr>
          <p:cNvPr id="2" name="Slide Number Placeholder 1">
            <a:extLst>
              <a:ext uri="{FF2B5EF4-FFF2-40B4-BE49-F238E27FC236}">
                <a16:creationId xmlns:a16="http://schemas.microsoft.com/office/drawing/2014/main" id="{B8CA8822-9E25-CCA8-B21F-337181E4F818}"/>
              </a:ext>
            </a:extLst>
          </p:cNvPr>
          <p:cNvSpPr>
            <a:spLocks noGrp="1"/>
          </p:cNvSpPr>
          <p:nvPr>
            <p:ph type="sldNum" sz="quarter" idx="10"/>
          </p:nvPr>
        </p:nvSpPr>
        <p:spPr/>
        <p:txBody>
          <a:bodyPr/>
          <a:lstStyle/>
          <a:p>
            <a:fld id="{45701D32-53AA-4C3E-B70F-799023E597F6}" type="slidenum">
              <a:rPr lang="en-US" altLang="en-US" smtClean="0"/>
              <a:pPr/>
              <a:t>9</a:t>
            </a:fld>
            <a:endParaRPr lang="en-US" altLang="en-US"/>
          </a:p>
        </p:txBody>
      </p:sp>
      <p:pic>
        <p:nvPicPr>
          <p:cNvPr id="4" name="Picture 3">
            <a:extLst>
              <a:ext uri="{FF2B5EF4-FFF2-40B4-BE49-F238E27FC236}">
                <a16:creationId xmlns:a16="http://schemas.microsoft.com/office/drawing/2014/main" id="{96856919-635E-6241-B63E-7407005B4284}"/>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3124200" y="1066800"/>
            <a:ext cx="2794019" cy="4895092"/>
          </a:xfrm>
          <a:prstGeom prst="rect">
            <a:avLst/>
          </a:prstGeom>
        </p:spPr>
      </p:pic>
      <p:pic>
        <p:nvPicPr>
          <p:cNvPr id="6" name="Picture 5">
            <a:extLst>
              <a:ext uri="{FF2B5EF4-FFF2-40B4-BE49-F238E27FC236}">
                <a16:creationId xmlns:a16="http://schemas.microsoft.com/office/drawing/2014/main" id="{18877A2F-705D-D377-5C56-C4FC811F6341}"/>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344667" y="1066800"/>
            <a:ext cx="2636118" cy="5562600"/>
          </a:xfrm>
          <a:prstGeom prst="rect">
            <a:avLst/>
          </a:prstGeom>
        </p:spPr>
      </p:pic>
    </p:spTree>
    <p:extLst>
      <p:ext uri="{BB962C8B-B14F-4D97-AF65-F5344CB8AC3E}">
        <p14:creationId xmlns:p14="http://schemas.microsoft.com/office/powerpoint/2010/main" val="704233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3E8F98-E02F-928B-B160-96C80B0226BD}"/>
              </a:ext>
            </a:extLst>
          </p:cNvPr>
          <p:cNvSpPr txBox="1"/>
          <p:nvPr/>
        </p:nvSpPr>
        <p:spPr>
          <a:xfrm>
            <a:off x="2895600" y="229003"/>
            <a:ext cx="8991600" cy="830997"/>
          </a:xfrm>
          <a:prstGeom prst="rect">
            <a:avLst/>
          </a:prstGeom>
          <a:noFill/>
        </p:spPr>
        <p:txBody>
          <a:bodyPr wrap="square" rtlCol="0">
            <a:spAutoFit/>
          </a:bodyPr>
          <a:lstStyle/>
          <a:p>
            <a:r>
              <a:rPr lang="en-US" sz="2800" b="1" dirty="0">
                <a:solidFill>
                  <a:srgbClr val="0070B9"/>
                </a:solidFill>
                <a:latin typeface="+mj-lt"/>
              </a:rPr>
              <a:t>Interactive Map-based Exploration of Results</a:t>
            </a:r>
          </a:p>
          <a:p>
            <a:r>
              <a:rPr lang="en-US" sz="2000" b="1" dirty="0">
                <a:solidFill>
                  <a:srgbClr val="0070B9"/>
                </a:solidFill>
                <a:latin typeface="+mj-lt"/>
              </a:rPr>
              <a:t>Click on a downstream </a:t>
            </a:r>
            <a:r>
              <a:rPr lang="en-US" sz="2000" b="1" dirty="0" err="1">
                <a:solidFill>
                  <a:srgbClr val="0070B9"/>
                </a:solidFill>
                <a:latin typeface="+mj-lt"/>
              </a:rPr>
              <a:t>rivermile</a:t>
            </a:r>
            <a:r>
              <a:rPr lang="en-US" sz="2000" b="1" dirty="0">
                <a:solidFill>
                  <a:srgbClr val="0070B9"/>
                </a:solidFill>
                <a:latin typeface="+mj-lt"/>
              </a:rPr>
              <a:t> (blue dot) to see the plume</a:t>
            </a:r>
          </a:p>
        </p:txBody>
      </p:sp>
      <p:sp>
        <p:nvSpPr>
          <p:cNvPr id="3" name="Slide Number Placeholder 2">
            <a:extLst>
              <a:ext uri="{FF2B5EF4-FFF2-40B4-BE49-F238E27FC236}">
                <a16:creationId xmlns:a16="http://schemas.microsoft.com/office/drawing/2014/main" id="{225EEC59-FF2A-85E0-C49B-E636482B68ED}"/>
              </a:ext>
            </a:extLst>
          </p:cNvPr>
          <p:cNvSpPr>
            <a:spLocks noGrp="1"/>
          </p:cNvSpPr>
          <p:nvPr>
            <p:ph type="sldNum" sz="quarter" idx="10"/>
          </p:nvPr>
        </p:nvSpPr>
        <p:spPr/>
        <p:txBody>
          <a:bodyPr/>
          <a:lstStyle/>
          <a:p>
            <a:fld id="{45701D32-53AA-4C3E-B70F-799023E597F6}" type="slidenum">
              <a:rPr lang="en-US" altLang="en-US" smtClean="0"/>
              <a:pPr/>
              <a:t>10</a:t>
            </a:fld>
            <a:endParaRPr lang="en-US" altLang="en-US"/>
          </a:p>
        </p:txBody>
      </p:sp>
      <p:pic>
        <p:nvPicPr>
          <p:cNvPr id="6" name="Picture 5">
            <a:extLst>
              <a:ext uri="{FF2B5EF4-FFF2-40B4-BE49-F238E27FC236}">
                <a16:creationId xmlns:a16="http://schemas.microsoft.com/office/drawing/2014/main" id="{DC092D1D-3C75-C0D3-5B6E-ABA6A7CEC8E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43200" y="1183110"/>
            <a:ext cx="6934200" cy="5197880"/>
          </a:xfrm>
          <a:prstGeom prst="rect">
            <a:avLst/>
          </a:prstGeom>
        </p:spPr>
      </p:pic>
    </p:spTree>
    <p:extLst>
      <p:ext uri="{BB962C8B-B14F-4D97-AF65-F5344CB8AC3E}">
        <p14:creationId xmlns:p14="http://schemas.microsoft.com/office/powerpoint/2010/main" val="2797485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381000"/>
            <a:ext cx="7467600" cy="381000"/>
          </a:xfrm>
        </p:spPr>
        <p:txBody>
          <a:bodyPr/>
          <a:lstStyle/>
          <a:p>
            <a:r>
              <a:rPr lang="en-US" sz="2800" dirty="0"/>
              <a:t>Plume Concentrations by Time &amp; Location</a:t>
            </a:r>
          </a:p>
        </p:txBody>
      </p:sp>
      <p:sp>
        <p:nvSpPr>
          <p:cNvPr id="3" name="Slide Number Placeholder 2">
            <a:extLst>
              <a:ext uri="{FF2B5EF4-FFF2-40B4-BE49-F238E27FC236}">
                <a16:creationId xmlns:a16="http://schemas.microsoft.com/office/drawing/2014/main" id="{E5AB1330-D765-E1D4-BF14-B84C9850214A}"/>
              </a:ext>
            </a:extLst>
          </p:cNvPr>
          <p:cNvSpPr>
            <a:spLocks noGrp="1"/>
          </p:cNvSpPr>
          <p:nvPr>
            <p:ph type="sldNum" sz="quarter" idx="10"/>
          </p:nvPr>
        </p:nvSpPr>
        <p:spPr/>
        <p:txBody>
          <a:bodyPr/>
          <a:lstStyle/>
          <a:p>
            <a:fld id="{EB68738B-4FE5-4584-9246-13DA9C9B7747}" type="slidenum">
              <a:rPr lang="en-US" altLang="en-US" smtClean="0"/>
              <a:pPr/>
              <a:t>11</a:t>
            </a:fld>
            <a:endParaRPr lang="en-US" altLang="en-US"/>
          </a:p>
        </p:txBody>
      </p:sp>
      <p:pic>
        <p:nvPicPr>
          <p:cNvPr id="5" name="Picture 4" descr="Example spill plume traveling downstream.">
            <a:extLst>
              <a:ext uri="{FF2B5EF4-FFF2-40B4-BE49-F238E27FC236}">
                <a16:creationId xmlns:a16="http://schemas.microsoft.com/office/drawing/2014/main" id="{A29B78E1-DE2B-722F-C05D-6834B2B8190E}"/>
              </a:ext>
            </a:extLst>
          </p:cNvPr>
          <p:cNvPicPr>
            <a:picLocks noChangeAspect="1"/>
          </p:cNvPicPr>
          <p:nvPr/>
        </p:nvPicPr>
        <p:blipFill>
          <a:blip r:embed="rId2"/>
          <a:stretch>
            <a:fillRect/>
          </a:stretch>
        </p:blipFill>
        <p:spPr>
          <a:xfrm>
            <a:off x="3658332" y="805107"/>
            <a:ext cx="5475386" cy="5748093"/>
          </a:xfrm>
          <a:prstGeom prst="rect">
            <a:avLst/>
          </a:prstGeom>
        </p:spPr>
      </p:pic>
    </p:spTree>
    <p:extLst>
      <p:ext uri="{BB962C8B-B14F-4D97-AF65-F5344CB8AC3E}">
        <p14:creationId xmlns:p14="http://schemas.microsoft.com/office/powerpoint/2010/main" val="1152102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906E7-4886-1FB4-4C0B-D5331BA21152}"/>
              </a:ext>
            </a:extLst>
          </p:cNvPr>
          <p:cNvSpPr txBox="1">
            <a:spLocks noGrp="1"/>
          </p:cNvSpPr>
          <p:nvPr>
            <p:ph type="title" idx="4294967295"/>
          </p:nvPr>
        </p:nvSpPr>
        <p:spPr>
          <a:xfrm>
            <a:off x="3200400" y="457201"/>
            <a:ext cx="80772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70B9"/>
                </a:solidFill>
                <a:effectLst/>
                <a:uLnTx/>
                <a:uFillTx/>
                <a:latin typeface="+mj-lt"/>
                <a:ea typeface="ＭＳ Ｐゴシック" pitchFamily="1" charset="-128"/>
                <a:cs typeface="+mn-cs"/>
              </a:rPr>
              <a:t>Plume Arrival Times and Mass Balance</a:t>
            </a:r>
          </a:p>
        </p:txBody>
      </p:sp>
      <p:sp>
        <p:nvSpPr>
          <p:cNvPr id="3" name="Slide Number Placeholder 2">
            <a:extLst>
              <a:ext uri="{FF2B5EF4-FFF2-40B4-BE49-F238E27FC236}">
                <a16:creationId xmlns:a16="http://schemas.microsoft.com/office/drawing/2014/main" id="{FAE1FDBA-6315-08E8-98D6-F02F63A14E76}"/>
              </a:ext>
            </a:extLst>
          </p:cNvPr>
          <p:cNvSpPr>
            <a:spLocks noGrp="1"/>
          </p:cNvSpPr>
          <p:nvPr>
            <p:ph type="sldNum" sz="quarter" idx="10"/>
          </p:nvPr>
        </p:nvSpPr>
        <p:spPr/>
        <p:txBody>
          <a:bodyPr/>
          <a:lstStyle/>
          <a:p>
            <a:fld id="{45701D32-53AA-4C3E-B70F-799023E597F6}" type="slidenum">
              <a:rPr lang="en-US" altLang="en-US" smtClean="0"/>
              <a:pPr/>
              <a:t>12</a:t>
            </a:fld>
            <a:endParaRPr lang="en-US" altLang="en-US"/>
          </a:p>
        </p:txBody>
      </p:sp>
      <p:pic>
        <p:nvPicPr>
          <p:cNvPr id="6" name="Picture 5" descr="Example model output describing the plume.">
            <a:extLst>
              <a:ext uri="{FF2B5EF4-FFF2-40B4-BE49-F238E27FC236}">
                <a16:creationId xmlns:a16="http://schemas.microsoft.com/office/drawing/2014/main" id="{4E4AD5B1-206E-5F67-A555-FA4BE76F9763}"/>
              </a:ext>
            </a:extLst>
          </p:cNvPr>
          <p:cNvPicPr>
            <a:picLocks noChangeAspect="1"/>
          </p:cNvPicPr>
          <p:nvPr/>
        </p:nvPicPr>
        <p:blipFill>
          <a:blip r:embed="rId2"/>
          <a:stretch>
            <a:fillRect/>
          </a:stretch>
        </p:blipFill>
        <p:spPr>
          <a:xfrm>
            <a:off x="3200400" y="1295400"/>
            <a:ext cx="6051341" cy="5232745"/>
          </a:xfrm>
          <a:prstGeom prst="rect">
            <a:avLst/>
          </a:prstGeom>
        </p:spPr>
      </p:pic>
    </p:spTree>
    <p:extLst>
      <p:ext uri="{BB962C8B-B14F-4D97-AF65-F5344CB8AC3E}">
        <p14:creationId xmlns:p14="http://schemas.microsoft.com/office/powerpoint/2010/main" val="4218697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nken barge in the Ohio Ri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4413" y="2111431"/>
            <a:ext cx="2954201" cy="2215652"/>
          </a:xfrm>
          <a:prstGeom prst="rect">
            <a:avLst/>
          </a:prstGeom>
        </p:spPr>
      </p:pic>
      <p:sp>
        <p:nvSpPr>
          <p:cNvPr id="2" name="Title 1"/>
          <p:cNvSpPr>
            <a:spLocks noGrp="1"/>
          </p:cNvSpPr>
          <p:nvPr>
            <p:ph type="title"/>
          </p:nvPr>
        </p:nvSpPr>
        <p:spPr>
          <a:xfrm>
            <a:off x="2362200" y="1340974"/>
            <a:ext cx="7772400" cy="304800"/>
          </a:xfrm>
        </p:spPr>
        <p:txBody>
          <a:bodyPr/>
          <a:lstStyle/>
          <a:p>
            <a:r>
              <a:rPr lang="en-US" dirty="0"/>
              <a:t>UAN Barge Incident – Initial Report</a:t>
            </a:r>
          </a:p>
        </p:txBody>
      </p:sp>
      <p:sp>
        <p:nvSpPr>
          <p:cNvPr id="3" name="Content Placeholder 2"/>
          <p:cNvSpPr>
            <a:spLocks noGrp="1"/>
          </p:cNvSpPr>
          <p:nvPr>
            <p:ph idx="1"/>
          </p:nvPr>
        </p:nvSpPr>
        <p:spPr>
          <a:xfrm>
            <a:off x="1997501" y="1981201"/>
            <a:ext cx="5772176" cy="3808639"/>
          </a:xfrm>
        </p:spPr>
        <p:txBody>
          <a:bodyPr>
            <a:normAutofit fontScale="92500" lnSpcReduction="20000"/>
          </a:bodyPr>
          <a:lstStyle/>
          <a:p>
            <a:r>
              <a:rPr lang="en-US" dirty="0"/>
              <a:t>Notification – December 19, 2017 </a:t>
            </a:r>
          </a:p>
          <a:p>
            <a:r>
              <a:rPr lang="en-US" dirty="0"/>
              <a:t>National Response Center report indicated barge “cracked in half” while offloading (ORM 478.7)</a:t>
            </a:r>
          </a:p>
          <a:p>
            <a:pPr lvl="1"/>
            <a:r>
              <a:rPr lang="en-US" dirty="0"/>
              <a:t>Urea ammonia nitrate was discharging into the river</a:t>
            </a:r>
          </a:p>
          <a:p>
            <a:pPr lvl="1"/>
            <a:r>
              <a:rPr lang="en-US" dirty="0"/>
              <a:t>Amount of release initially not reported </a:t>
            </a:r>
          </a:p>
          <a:p>
            <a:pPr marL="685800" lvl="2" indent="0">
              <a:buNone/>
            </a:pPr>
            <a:endParaRPr lang="en-US" sz="750" dirty="0"/>
          </a:p>
          <a:p>
            <a:endParaRPr lang="en-US" sz="750" dirty="0"/>
          </a:p>
          <a:p>
            <a:r>
              <a:rPr lang="en-US" i="1" dirty="0"/>
              <a:t>Time-of-Travel modeling requested by KY Division of Environmental Program Support, Louisville Water Company, US Coast Guard, Clifty Creek Power Plant</a:t>
            </a:r>
          </a:p>
        </p:txBody>
      </p:sp>
      <p:sp>
        <p:nvSpPr>
          <p:cNvPr id="6" name="Slide Number Placeholder 5">
            <a:extLst>
              <a:ext uri="{FF2B5EF4-FFF2-40B4-BE49-F238E27FC236}">
                <a16:creationId xmlns:a16="http://schemas.microsoft.com/office/drawing/2014/main" id="{7CAFADCC-DC7B-1B1A-7B3E-EB427B982769}"/>
              </a:ext>
            </a:extLst>
          </p:cNvPr>
          <p:cNvSpPr>
            <a:spLocks noGrp="1"/>
          </p:cNvSpPr>
          <p:nvPr>
            <p:ph type="sldNum" sz="quarter" idx="10"/>
          </p:nvPr>
        </p:nvSpPr>
        <p:spPr/>
        <p:txBody>
          <a:bodyPr/>
          <a:lstStyle/>
          <a:p>
            <a:fld id="{EB68738B-4FE5-4584-9246-13DA9C9B7747}" type="slidenum">
              <a:rPr lang="en-US" altLang="en-US" smtClean="0"/>
              <a:pPr/>
              <a:t>13</a:t>
            </a:fld>
            <a:endParaRPr lang="en-US" altLang="en-US"/>
          </a:p>
        </p:txBody>
      </p:sp>
    </p:spTree>
    <p:extLst>
      <p:ext uri="{BB962C8B-B14F-4D97-AF65-F5344CB8AC3E}">
        <p14:creationId xmlns:p14="http://schemas.microsoft.com/office/powerpoint/2010/main" val="4165346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261885"/>
            <a:ext cx="7886700" cy="994172"/>
          </a:xfrm>
        </p:spPr>
        <p:txBody>
          <a:bodyPr/>
          <a:lstStyle/>
          <a:p>
            <a:r>
              <a:rPr lang="en-US" dirty="0"/>
              <a:t>Fixed Station Monitoring</a:t>
            </a:r>
          </a:p>
        </p:txBody>
      </p:sp>
      <p:sp>
        <p:nvSpPr>
          <p:cNvPr id="3" name="Content Placeholder 2"/>
          <p:cNvSpPr>
            <a:spLocks noGrp="1"/>
          </p:cNvSpPr>
          <p:nvPr>
            <p:ph idx="1"/>
          </p:nvPr>
        </p:nvSpPr>
        <p:spPr>
          <a:xfrm>
            <a:off x="1447800" y="2743200"/>
            <a:ext cx="6300751" cy="2134680"/>
          </a:xfrm>
        </p:spPr>
        <p:txBody>
          <a:bodyPr>
            <a:normAutofit fontScale="92500" lnSpcReduction="10000"/>
          </a:bodyPr>
          <a:lstStyle/>
          <a:p>
            <a:r>
              <a:rPr lang="en-US" dirty="0"/>
              <a:t>Initial time-of-travel model estimated travel time to Louisville at 9 days (i.e. 12/28/2017)</a:t>
            </a:r>
          </a:p>
          <a:p>
            <a:r>
              <a:rPr lang="en-US" dirty="0"/>
              <a:t>Precipitation increased river velocities significantly</a:t>
            </a:r>
          </a:p>
          <a:p>
            <a:pPr lvl="1"/>
            <a:r>
              <a:rPr lang="en-US" i="1" dirty="0"/>
              <a:t>Moved up projected arrival at Louisville by 2.5 days (i.e. mid-day on 12/25/2017)</a:t>
            </a:r>
          </a:p>
          <a:p>
            <a:endParaRPr lang="en-US" sz="2100" dirty="0"/>
          </a:p>
        </p:txBody>
      </p:sp>
      <p:pic>
        <p:nvPicPr>
          <p:cNvPr id="6" name="Picture 5" descr="Taking raw water sampl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519574" y="1376514"/>
            <a:ext cx="2134679" cy="16010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Update on Ohio River sp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3992" y="3626332"/>
            <a:ext cx="2534009" cy="17738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090909D-4C38-657D-1DAF-9F479B41785A}"/>
              </a:ext>
            </a:extLst>
          </p:cNvPr>
          <p:cNvSpPr>
            <a:spLocks noGrp="1"/>
          </p:cNvSpPr>
          <p:nvPr>
            <p:ph type="sldNum" sz="quarter" idx="10"/>
          </p:nvPr>
        </p:nvSpPr>
        <p:spPr/>
        <p:txBody>
          <a:bodyPr/>
          <a:lstStyle/>
          <a:p>
            <a:fld id="{EB68738B-4FE5-4584-9246-13DA9C9B7747}" type="slidenum">
              <a:rPr lang="en-US" altLang="en-US" smtClean="0"/>
              <a:pPr/>
              <a:t>14</a:t>
            </a:fld>
            <a:endParaRPr lang="en-US" altLang="en-US"/>
          </a:p>
        </p:txBody>
      </p:sp>
    </p:spTree>
    <p:extLst>
      <p:ext uri="{BB962C8B-B14F-4D97-AF65-F5344CB8AC3E}">
        <p14:creationId xmlns:p14="http://schemas.microsoft.com/office/powerpoint/2010/main" val="15801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Chart 1"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447800"/>
            <a:ext cx="7132686"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2AE99A19-3B6D-3D79-548F-E7B440BDE719}"/>
              </a:ext>
            </a:extLst>
          </p:cNvPr>
          <p:cNvSpPr txBox="1">
            <a:spLocks noGrp="1"/>
          </p:cNvSpPr>
          <p:nvPr>
            <p:ph type="title" idx="4294967295"/>
          </p:nvPr>
        </p:nvSpPr>
        <p:spPr>
          <a:xfrm>
            <a:off x="4953000" y="533401"/>
            <a:ext cx="58674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70B9"/>
                </a:solidFill>
                <a:effectLst/>
                <a:uLnTx/>
                <a:uFillTx/>
                <a:latin typeface="+mj-lt"/>
                <a:ea typeface="ＭＳ Ｐゴシック" pitchFamily="1" charset="-128"/>
                <a:cs typeface="+mn-cs"/>
              </a:rPr>
              <a:t>Plume Avoided</a:t>
            </a:r>
          </a:p>
        </p:txBody>
      </p:sp>
      <p:sp>
        <p:nvSpPr>
          <p:cNvPr id="2" name="Slide Number Placeholder 1">
            <a:extLst>
              <a:ext uri="{FF2B5EF4-FFF2-40B4-BE49-F238E27FC236}">
                <a16:creationId xmlns:a16="http://schemas.microsoft.com/office/drawing/2014/main" id="{0BC4254E-F1FA-5D61-43C1-C17DF857257D}"/>
              </a:ext>
            </a:extLst>
          </p:cNvPr>
          <p:cNvSpPr>
            <a:spLocks noGrp="1"/>
          </p:cNvSpPr>
          <p:nvPr>
            <p:ph type="sldNum" sz="quarter" idx="10"/>
          </p:nvPr>
        </p:nvSpPr>
        <p:spPr/>
        <p:txBody>
          <a:bodyPr/>
          <a:lstStyle/>
          <a:p>
            <a:fld id="{EB68738B-4FE5-4584-9246-13DA9C9B7747}" type="slidenum">
              <a:rPr lang="en-US" altLang="en-US" smtClean="0"/>
              <a:pPr/>
              <a:t>15</a:t>
            </a:fld>
            <a:endParaRPr lang="en-US" altLang="en-US"/>
          </a:p>
        </p:txBody>
      </p:sp>
    </p:spTree>
    <p:extLst>
      <p:ext uri="{BB962C8B-B14F-4D97-AF65-F5344CB8AC3E}">
        <p14:creationId xmlns:p14="http://schemas.microsoft.com/office/powerpoint/2010/main" val="1541443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AF04D-E670-EEAC-6957-316F4CDF091F}"/>
              </a:ext>
            </a:extLst>
          </p:cNvPr>
          <p:cNvSpPr>
            <a:spLocks noGrp="1"/>
          </p:cNvSpPr>
          <p:nvPr>
            <p:ph type="title"/>
          </p:nvPr>
        </p:nvSpPr>
        <p:spPr>
          <a:xfrm>
            <a:off x="2514600" y="2667000"/>
            <a:ext cx="7772400" cy="304800"/>
          </a:xfrm>
        </p:spPr>
        <p:txBody>
          <a:bodyPr/>
          <a:lstStyle/>
          <a:p>
            <a:r>
              <a:rPr lang="en-US" sz="3200" dirty="0"/>
              <a:t>Application to East Palestine Incident</a:t>
            </a:r>
          </a:p>
        </p:txBody>
      </p:sp>
      <p:sp>
        <p:nvSpPr>
          <p:cNvPr id="3" name="Slide Number Placeholder 2">
            <a:extLst>
              <a:ext uri="{FF2B5EF4-FFF2-40B4-BE49-F238E27FC236}">
                <a16:creationId xmlns:a16="http://schemas.microsoft.com/office/drawing/2014/main" id="{F76CE21D-88A2-2A72-084F-4E9965E018D9}"/>
              </a:ext>
            </a:extLst>
          </p:cNvPr>
          <p:cNvSpPr>
            <a:spLocks noGrp="1"/>
          </p:cNvSpPr>
          <p:nvPr>
            <p:ph type="sldNum" sz="quarter" idx="10"/>
          </p:nvPr>
        </p:nvSpPr>
        <p:spPr/>
        <p:txBody>
          <a:bodyPr/>
          <a:lstStyle/>
          <a:p>
            <a:fld id="{EB68738B-4FE5-4584-9246-13DA9C9B7747}" type="slidenum">
              <a:rPr lang="en-US" altLang="en-US" smtClean="0"/>
              <a:pPr/>
              <a:t>16</a:t>
            </a:fld>
            <a:endParaRPr lang="en-US" altLang="en-US"/>
          </a:p>
        </p:txBody>
      </p:sp>
    </p:spTree>
    <p:extLst>
      <p:ext uri="{BB962C8B-B14F-4D97-AF65-F5344CB8AC3E}">
        <p14:creationId xmlns:p14="http://schemas.microsoft.com/office/powerpoint/2010/main" val="4094289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133600" y="1295400"/>
            <a:ext cx="8310562" cy="349250"/>
          </a:xfrm>
        </p:spPr>
        <p:txBody>
          <a:bodyPr/>
          <a:lstStyle/>
          <a:p>
            <a:r>
              <a:rPr lang="en-US" b="1" dirty="0"/>
              <a:t>Key Questions During Spill Response?</a:t>
            </a:r>
          </a:p>
        </p:txBody>
      </p:sp>
      <p:sp>
        <p:nvSpPr>
          <p:cNvPr id="4099" name="Rectangle 3"/>
          <p:cNvSpPr>
            <a:spLocks noGrp="1" noChangeArrowheads="1"/>
          </p:cNvSpPr>
          <p:nvPr>
            <p:ph idx="1"/>
          </p:nvPr>
        </p:nvSpPr>
        <p:spPr>
          <a:xfrm>
            <a:off x="2438400" y="2362200"/>
            <a:ext cx="6553200" cy="3695700"/>
          </a:xfrm>
        </p:spPr>
        <p:txBody>
          <a:bodyPr>
            <a:noAutofit/>
          </a:bodyPr>
          <a:lstStyle/>
          <a:p>
            <a:r>
              <a:rPr lang="en-US" b="1" dirty="0"/>
              <a:t>What?</a:t>
            </a:r>
          </a:p>
          <a:p>
            <a:r>
              <a:rPr lang="en-US" b="1" dirty="0"/>
              <a:t>Where?</a:t>
            </a:r>
          </a:p>
          <a:p>
            <a:r>
              <a:rPr lang="en-US" b="1" dirty="0"/>
              <a:t>How much?</a:t>
            </a:r>
          </a:p>
          <a:p>
            <a:r>
              <a:rPr lang="en-US" b="1" dirty="0"/>
              <a:t>Actions taken?</a:t>
            </a:r>
          </a:p>
          <a:p>
            <a:r>
              <a:rPr lang="en-US" b="1" dirty="0"/>
              <a:t>Concentration?</a:t>
            </a:r>
          </a:p>
          <a:p>
            <a:r>
              <a:rPr lang="en-US" b="1" dirty="0"/>
              <a:t>When will it arrive at downstream intakes?</a:t>
            </a:r>
          </a:p>
          <a:p>
            <a:r>
              <a:rPr lang="en-US" b="1" dirty="0"/>
              <a:t>How long is the plume?</a:t>
            </a:r>
          </a:p>
        </p:txBody>
      </p:sp>
      <p:pic>
        <p:nvPicPr>
          <p:cNvPr id="6" name="Picture 1" descr="Image may contain: sky, cloud and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1" y="1673225"/>
            <a:ext cx="3986637" cy="29936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9F5E1C0E-58A3-07B5-C80B-3FC750309D23}"/>
              </a:ext>
            </a:extLst>
          </p:cNvPr>
          <p:cNvSpPr>
            <a:spLocks noGrp="1"/>
          </p:cNvSpPr>
          <p:nvPr>
            <p:ph type="sldNum" sz="quarter" idx="10"/>
          </p:nvPr>
        </p:nvSpPr>
        <p:spPr/>
        <p:txBody>
          <a:bodyPr/>
          <a:lstStyle/>
          <a:p>
            <a:fld id="{EB68738B-4FE5-4584-9246-13DA9C9B7747}" type="slidenum">
              <a:rPr lang="en-US" altLang="en-US" smtClean="0"/>
              <a:pPr/>
              <a:t>17</a:t>
            </a:fld>
            <a:endParaRPr lang="en-US" altLang="en-US"/>
          </a:p>
        </p:txBody>
      </p:sp>
    </p:spTree>
    <p:extLst>
      <p:ext uri="{BB962C8B-B14F-4D97-AF65-F5344CB8AC3E}">
        <p14:creationId xmlns:p14="http://schemas.microsoft.com/office/powerpoint/2010/main" val="4193955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8059" y="958040"/>
            <a:ext cx="6244066" cy="994741"/>
          </a:xfrm>
        </p:spPr>
        <p:txBody>
          <a:bodyPr>
            <a:normAutofit fontScale="90000"/>
          </a:bodyPr>
          <a:lstStyle/>
          <a:p>
            <a:r>
              <a:rPr lang="en-US" dirty="0"/>
              <a:t>Initial Details – Train Derailment</a:t>
            </a:r>
          </a:p>
        </p:txBody>
      </p:sp>
      <p:sp>
        <p:nvSpPr>
          <p:cNvPr id="3" name="Content Placeholder 2"/>
          <p:cNvSpPr>
            <a:spLocks noGrp="1"/>
          </p:cNvSpPr>
          <p:nvPr>
            <p:ph idx="1"/>
          </p:nvPr>
        </p:nvSpPr>
        <p:spPr>
          <a:xfrm>
            <a:off x="1749723" y="1752600"/>
            <a:ext cx="6305551" cy="4648200"/>
          </a:xfrm>
        </p:spPr>
        <p:txBody>
          <a:bodyPr>
            <a:normAutofit lnSpcReduction="10000"/>
          </a:bodyPr>
          <a:lstStyle/>
          <a:p>
            <a:pPr marL="0" indent="0">
              <a:buNone/>
            </a:pPr>
            <a:r>
              <a:rPr lang="en-US" sz="2000" dirty="0"/>
              <a:t>Feb 3, 2023 – </a:t>
            </a:r>
            <a:r>
              <a:rPr lang="en-US" sz="2000" b="1" dirty="0"/>
              <a:t>Train derails in East Palestine, OH</a:t>
            </a:r>
          </a:p>
          <a:p>
            <a:pPr lvl="1"/>
            <a:r>
              <a:rPr lang="en-US" sz="1900" dirty="0"/>
              <a:t>Large fire reported</a:t>
            </a:r>
          </a:p>
          <a:p>
            <a:pPr lvl="1"/>
            <a:r>
              <a:rPr lang="en-US" sz="1900" dirty="0"/>
              <a:t>Some cars carrying unknown hazmat</a:t>
            </a:r>
          </a:p>
          <a:p>
            <a:pPr lvl="1"/>
            <a:r>
              <a:rPr lang="en-US" sz="1900" dirty="0"/>
              <a:t>Reported as “POTENTIAL RELEASE”</a:t>
            </a:r>
          </a:p>
          <a:p>
            <a:pPr marL="0" indent="0">
              <a:buNone/>
            </a:pPr>
            <a:endParaRPr lang="en-US" sz="1200" dirty="0"/>
          </a:p>
          <a:p>
            <a:pPr marL="0" indent="0">
              <a:buNone/>
            </a:pPr>
            <a:r>
              <a:rPr lang="en-US" sz="2000" dirty="0"/>
              <a:t>Feb 4, 2023 – </a:t>
            </a:r>
          </a:p>
          <a:p>
            <a:pPr lvl="1"/>
            <a:r>
              <a:rPr lang="en-US" sz="1900" dirty="0"/>
              <a:t>Fire ongoing, but reduced</a:t>
            </a:r>
          </a:p>
          <a:p>
            <a:pPr lvl="1"/>
            <a:r>
              <a:rPr lang="en-US" sz="1900" dirty="0"/>
              <a:t>5 vinyl chloride tankers derailed</a:t>
            </a:r>
          </a:p>
          <a:p>
            <a:pPr lvl="1"/>
            <a:r>
              <a:rPr lang="en-US" sz="1900" dirty="0"/>
              <a:t>Other hazardous material  railcars also</a:t>
            </a:r>
          </a:p>
          <a:p>
            <a:pPr marL="284163" lvl="1" indent="0">
              <a:buNone/>
            </a:pPr>
            <a:r>
              <a:rPr lang="en-US" sz="1900" dirty="0"/>
              <a:t>   burned</a:t>
            </a:r>
          </a:p>
          <a:p>
            <a:pPr lvl="1"/>
            <a:r>
              <a:rPr lang="en-US" sz="1900" dirty="0"/>
              <a:t>Unknown materials/quantities released</a:t>
            </a:r>
          </a:p>
          <a:p>
            <a:pPr lvl="1"/>
            <a:r>
              <a:rPr lang="en-US" sz="1900" dirty="0"/>
              <a:t>Sulphur Run to Leslie Run impacted by runoff</a:t>
            </a:r>
          </a:p>
          <a:p>
            <a:pPr lvl="1"/>
            <a:r>
              <a:rPr lang="en-US" sz="1900" dirty="0"/>
              <a:t>Fish kill observed</a:t>
            </a:r>
          </a:p>
          <a:p>
            <a:pPr lvl="1"/>
            <a:r>
              <a:rPr lang="en-US" sz="1900" dirty="0"/>
              <a:t>Incident location is 19 stream miles to the Ohio River</a:t>
            </a:r>
          </a:p>
        </p:txBody>
      </p:sp>
      <p:pic>
        <p:nvPicPr>
          <p:cNvPr id="1026" name="Picture 2" descr="https://wehco.media.clients.ellingtoncms.com/imports/adg/photos/203555797_203555387-056535f36f834444b27a23ef5295d2b2_t800.jpg?90232451fbcadccc64a17de7521d859a8f88077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9968" y="2233300"/>
            <a:ext cx="4082100" cy="2719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204028" y="5038042"/>
            <a:ext cx="1238251" cy="219291"/>
          </a:xfrm>
          <a:prstGeom prst="rect">
            <a:avLst/>
          </a:prstGeom>
          <a:noFill/>
        </p:spPr>
        <p:txBody>
          <a:bodyPr wrap="square" rtlCol="0">
            <a:spAutoFit/>
          </a:bodyPr>
          <a:lstStyle/>
          <a:p>
            <a:r>
              <a:rPr lang="en-US" sz="825" dirty="0"/>
              <a:t>Melissa Smith via AP</a:t>
            </a:r>
          </a:p>
        </p:txBody>
      </p:sp>
      <p:sp>
        <p:nvSpPr>
          <p:cNvPr id="5" name="Slide Number Placeholder 4">
            <a:extLst>
              <a:ext uri="{FF2B5EF4-FFF2-40B4-BE49-F238E27FC236}">
                <a16:creationId xmlns:a16="http://schemas.microsoft.com/office/drawing/2014/main" id="{F4E40D77-E36E-A39A-D593-A5F56F28D048}"/>
              </a:ext>
            </a:extLst>
          </p:cNvPr>
          <p:cNvSpPr>
            <a:spLocks noGrp="1"/>
          </p:cNvSpPr>
          <p:nvPr>
            <p:ph type="sldNum" sz="quarter" idx="10"/>
          </p:nvPr>
        </p:nvSpPr>
        <p:spPr/>
        <p:txBody>
          <a:bodyPr/>
          <a:lstStyle/>
          <a:p>
            <a:fld id="{EB68738B-4FE5-4584-9246-13DA9C9B7747}" type="slidenum">
              <a:rPr lang="en-US" altLang="en-US" smtClean="0"/>
              <a:pPr/>
              <a:t>18</a:t>
            </a:fld>
            <a:endParaRPr lang="en-US" altLang="en-US"/>
          </a:p>
        </p:txBody>
      </p:sp>
    </p:spTree>
    <p:extLst>
      <p:ext uri="{BB962C8B-B14F-4D97-AF65-F5344CB8AC3E}">
        <p14:creationId xmlns:p14="http://schemas.microsoft.com/office/powerpoint/2010/main" val="985559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emical storage tank on the banks of a river.">
            <a:extLst>
              <a:ext uri="{FF2B5EF4-FFF2-40B4-BE49-F238E27FC236}">
                <a16:creationId xmlns:a16="http://schemas.microsoft.com/office/drawing/2014/main" id="{2ED797DD-FA7C-F336-9072-AD674C4A3E5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53001" y="3433763"/>
            <a:ext cx="5547841" cy="3200677"/>
          </a:xfrm>
          <a:prstGeom prst="rect">
            <a:avLst/>
          </a:prstGeom>
        </p:spPr>
      </p:pic>
      <p:sp>
        <p:nvSpPr>
          <p:cNvPr id="2" name="Title 1">
            <a:extLst>
              <a:ext uri="{FF2B5EF4-FFF2-40B4-BE49-F238E27FC236}">
                <a16:creationId xmlns:a16="http://schemas.microsoft.com/office/drawing/2014/main" id="{63B335AB-DC5C-733C-DECB-CD8D3EDE918C}"/>
              </a:ext>
            </a:extLst>
          </p:cNvPr>
          <p:cNvSpPr>
            <a:spLocks noGrp="1"/>
          </p:cNvSpPr>
          <p:nvPr>
            <p:ph type="title"/>
          </p:nvPr>
        </p:nvSpPr>
        <p:spPr>
          <a:xfrm>
            <a:off x="2514600" y="1349120"/>
            <a:ext cx="7772400" cy="304800"/>
          </a:xfrm>
        </p:spPr>
        <p:txBody>
          <a:bodyPr/>
          <a:lstStyle/>
          <a:p>
            <a:r>
              <a:rPr lang="en-US" sz="3000" dirty="0">
                <a:solidFill>
                  <a:srgbClr val="0B5AA5"/>
                </a:solidFill>
              </a:rPr>
              <a:t>USEPA Riverine Spill Model Development</a:t>
            </a:r>
          </a:p>
        </p:txBody>
      </p:sp>
      <p:pic>
        <p:nvPicPr>
          <p:cNvPr id="4" name="Picture 3" descr="Bakken crude oil tanker train derailled over the Kanawha River.">
            <a:extLst>
              <a:ext uri="{FF2B5EF4-FFF2-40B4-BE49-F238E27FC236}">
                <a16:creationId xmlns:a16="http://schemas.microsoft.com/office/drawing/2014/main" id="{A270E3E0-84FC-CA1C-9122-38DEC701B536}"/>
              </a:ext>
            </a:extLst>
          </p:cNvPr>
          <p:cNvPicPr>
            <a:picLocks noChangeAspect="1"/>
          </p:cNvPicPr>
          <p:nvPr/>
        </p:nvPicPr>
        <p:blipFill>
          <a:blip r:embed="rId4"/>
          <a:stretch>
            <a:fillRect/>
          </a:stretch>
        </p:blipFill>
        <p:spPr>
          <a:xfrm>
            <a:off x="1691159" y="2077161"/>
            <a:ext cx="4820100" cy="3200677"/>
          </a:xfrm>
          <a:prstGeom prst="rect">
            <a:avLst/>
          </a:prstGeom>
        </p:spPr>
      </p:pic>
      <p:sp>
        <p:nvSpPr>
          <p:cNvPr id="6" name="TextBox 5">
            <a:extLst>
              <a:ext uri="{FF2B5EF4-FFF2-40B4-BE49-F238E27FC236}">
                <a16:creationId xmlns:a16="http://schemas.microsoft.com/office/drawing/2014/main" id="{AB0EF1AB-85D8-9330-D470-A7E2C88168BA}"/>
              </a:ext>
            </a:extLst>
          </p:cNvPr>
          <p:cNvSpPr txBox="1"/>
          <p:nvPr/>
        </p:nvSpPr>
        <p:spPr>
          <a:xfrm>
            <a:off x="2247900" y="2125617"/>
            <a:ext cx="2971800" cy="461665"/>
          </a:xfrm>
          <a:prstGeom prst="rect">
            <a:avLst/>
          </a:prstGeom>
          <a:noFill/>
        </p:spPr>
        <p:txBody>
          <a:bodyPr wrap="square" rtlCol="0">
            <a:spAutoFit/>
          </a:bodyPr>
          <a:lstStyle/>
          <a:p>
            <a:r>
              <a:rPr lang="en-US" b="1" dirty="0"/>
              <a:t>Bakken Crude Oil</a:t>
            </a:r>
          </a:p>
        </p:txBody>
      </p:sp>
      <p:pic>
        <p:nvPicPr>
          <p:cNvPr id="8" name="Picture 7" descr="MCHM chemical stored in rivierside tanks.">
            <a:extLst>
              <a:ext uri="{FF2B5EF4-FFF2-40B4-BE49-F238E27FC236}">
                <a16:creationId xmlns:a16="http://schemas.microsoft.com/office/drawing/2014/main" id="{E635F2CF-2244-7DF5-3352-8EE9ADB5FEF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26003" y="5164585"/>
            <a:ext cx="1304657" cy="640135"/>
          </a:xfrm>
          <a:prstGeom prst="rect">
            <a:avLst/>
          </a:prstGeom>
        </p:spPr>
      </p:pic>
      <p:sp>
        <p:nvSpPr>
          <p:cNvPr id="3" name="Slide Number Placeholder 2">
            <a:extLst>
              <a:ext uri="{FF2B5EF4-FFF2-40B4-BE49-F238E27FC236}">
                <a16:creationId xmlns:a16="http://schemas.microsoft.com/office/drawing/2014/main" id="{03C90305-A380-DC83-FA93-939C42391EF1}"/>
              </a:ext>
            </a:extLst>
          </p:cNvPr>
          <p:cNvSpPr>
            <a:spLocks noGrp="1"/>
          </p:cNvSpPr>
          <p:nvPr>
            <p:ph type="sldNum" sz="quarter" idx="10"/>
          </p:nvPr>
        </p:nvSpPr>
        <p:spPr/>
        <p:txBody>
          <a:bodyPr/>
          <a:lstStyle/>
          <a:p>
            <a:fld id="{5638BDD9-24E4-4A3C-9727-A04C744EF4C1}" type="slidenum">
              <a:rPr lang="en-US" altLang="en-US" smtClean="0"/>
              <a:pPr/>
              <a:t>1</a:t>
            </a:fld>
            <a:endParaRPr lang="en-US" altLang="en-US"/>
          </a:p>
        </p:txBody>
      </p:sp>
    </p:spTree>
    <p:extLst>
      <p:ext uri="{BB962C8B-B14F-4D97-AF65-F5344CB8AC3E}">
        <p14:creationId xmlns:p14="http://schemas.microsoft.com/office/powerpoint/2010/main" val="1503983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9647" y="677900"/>
            <a:ext cx="5823991" cy="994741"/>
          </a:xfrm>
        </p:spPr>
        <p:txBody>
          <a:bodyPr>
            <a:normAutofit/>
          </a:bodyPr>
          <a:lstStyle/>
          <a:p>
            <a:r>
              <a:rPr lang="en-US" dirty="0"/>
              <a:t>Many Unknowns</a:t>
            </a:r>
          </a:p>
        </p:txBody>
      </p:sp>
      <p:sp>
        <p:nvSpPr>
          <p:cNvPr id="3" name="Content Placeholder 2"/>
          <p:cNvSpPr>
            <a:spLocks noGrp="1"/>
          </p:cNvSpPr>
          <p:nvPr>
            <p:ph idx="1"/>
          </p:nvPr>
        </p:nvSpPr>
        <p:spPr>
          <a:xfrm>
            <a:off x="1932948" y="1524000"/>
            <a:ext cx="7772400" cy="4200102"/>
          </a:xfrm>
        </p:spPr>
        <p:txBody>
          <a:bodyPr>
            <a:noAutofit/>
          </a:bodyPr>
          <a:lstStyle/>
          <a:p>
            <a:pPr marL="0" indent="0">
              <a:buNone/>
            </a:pPr>
            <a:r>
              <a:rPr lang="en-US" sz="2000" dirty="0"/>
              <a:t>Feb 5, 2023 – </a:t>
            </a:r>
          </a:p>
          <a:p>
            <a:pPr lvl="1"/>
            <a:r>
              <a:rPr lang="en-US" sz="2000" dirty="0"/>
              <a:t>Pressure buildup noted in vinyl chloride railcar</a:t>
            </a:r>
          </a:p>
          <a:p>
            <a:pPr lvl="1"/>
            <a:r>
              <a:rPr lang="en-US" sz="2000" dirty="0"/>
              <a:t>Water quality sampling of nearby creeks underway</a:t>
            </a:r>
          </a:p>
          <a:p>
            <a:pPr marL="0" indent="0">
              <a:buNone/>
            </a:pPr>
            <a:endParaRPr lang="en-US" sz="800" dirty="0"/>
          </a:p>
          <a:p>
            <a:pPr marL="0" indent="0">
              <a:buNone/>
            </a:pPr>
            <a:r>
              <a:rPr lang="en-US" sz="2000" dirty="0"/>
              <a:t>Feb 6, 2023</a:t>
            </a:r>
          </a:p>
          <a:p>
            <a:pPr lvl="1"/>
            <a:r>
              <a:rPr lang="en-US" sz="2000" dirty="0"/>
              <a:t>Products being transported include: </a:t>
            </a:r>
          </a:p>
          <a:p>
            <a:pPr lvl="2"/>
            <a:r>
              <a:rPr lang="en-US" sz="2000" dirty="0"/>
              <a:t>Vinyl chloride</a:t>
            </a:r>
          </a:p>
          <a:p>
            <a:pPr lvl="2"/>
            <a:r>
              <a:rPr lang="en-US" sz="2000" dirty="0"/>
              <a:t>Butyl acrylate</a:t>
            </a:r>
          </a:p>
          <a:p>
            <a:pPr lvl="2"/>
            <a:r>
              <a:rPr lang="en-US" sz="2000" dirty="0"/>
              <a:t>Benzene residue</a:t>
            </a:r>
          </a:p>
          <a:p>
            <a:pPr lvl="2"/>
            <a:r>
              <a:rPr lang="en-US" sz="2000" dirty="0"/>
              <a:t>Combustible liquids</a:t>
            </a:r>
          </a:p>
          <a:p>
            <a:pPr lvl="1"/>
            <a:r>
              <a:rPr lang="en-US" sz="2000" dirty="0"/>
              <a:t>Volumes released unknown</a:t>
            </a:r>
          </a:p>
          <a:p>
            <a:pPr lvl="1"/>
            <a:r>
              <a:rPr lang="en-US" sz="2000" dirty="0"/>
              <a:t>Unknown if materials will reach the Ohio River</a:t>
            </a:r>
          </a:p>
          <a:p>
            <a:pPr lvl="1"/>
            <a:r>
              <a:rPr lang="en-US" sz="2000" dirty="0"/>
              <a:t>Weirton, WV Organics Detection Station (ODS) running samples every 2 hours</a:t>
            </a:r>
          </a:p>
        </p:txBody>
      </p:sp>
      <p:sp>
        <p:nvSpPr>
          <p:cNvPr id="4" name="AutoShape 2" descr="EPA lists chemicals released in East Palestine train derailment | 90.5 WESA"/>
          <p:cNvSpPr>
            <a:spLocks noChangeAspect="1" noChangeArrowheads="1"/>
          </p:cNvSpPr>
          <p:nvPr/>
        </p:nvSpPr>
        <p:spPr bwMode="auto">
          <a:xfrm>
            <a:off x="1640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pic>
        <p:nvPicPr>
          <p:cNvPr id="4102" name="Picture 6" descr="A man takes photos as a black plume rises over East Palestine, Ohio, as a result of a controlled detonation of a portion of the derailed Norfolk and Southern trains Monday, Feb. 6, 20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8591" y="2667001"/>
            <a:ext cx="3864647" cy="25778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520237" y="5384473"/>
            <a:ext cx="1066800" cy="200055"/>
          </a:xfrm>
          <a:prstGeom prst="rect">
            <a:avLst/>
          </a:prstGeom>
          <a:noFill/>
        </p:spPr>
        <p:txBody>
          <a:bodyPr wrap="square" rtlCol="0">
            <a:spAutoFit/>
          </a:bodyPr>
          <a:lstStyle/>
          <a:p>
            <a:r>
              <a:rPr lang="en-US" sz="700" dirty="0"/>
              <a:t>Gene J. Puskar / AP</a:t>
            </a:r>
          </a:p>
        </p:txBody>
      </p:sp>
      <p:sp>
        <p:nvSpPr>
          <p:cNvPr id="5" name="Slide Number Placeholder 4">
            <a:extLst>
              <a:ext uri="{FF2B5EF4-FFF2-40B4-BE49-F238E27FC236}">
                <a16:creationId xmlns:a16="http://schemas.microsoft.com/office/drawing/2014/main" id="{5F52F7B0-8D2B-D766-3C1D-35A129664AB3}"/>
              </a:ext>
            </a:extLst>
          </p:cNvPr>
          <p:cNvSpPr>
            <a:spLocks noGrp="1"/>
          </p:cNvSpPr>
          <p:nvPr>
            <p:ph type="sldNum" sz="quarter" idx="10"/>
          </p:nvPr>
        </p:nvSpPr>
        <p:spPr/>
        <p:txBody>
          <a:bodyPr/>
          <a:lstStyle/>
          <a:p>
            <a:fld id="{EB68738B-4FE5-4584-9246-13DA9C9B7747}" type="slidenum">
              <a:rPr lang="en-US" altLang="en-US" smtClean="0"/>
              <a:pPr/>
              <a:t>19</a:t>
            </a:fld>
            <a:endParaRPr lang="en-US" altLang="en-US"/>
          </a:p>
        </p:txBody>
      </p:sp>
    </p:spTree>
    <p:extLst>
      <p:ext uri="{BB962C8B-B14F-4D97-AF65-F5344CB8AC3E}">
        <p14:creationId xmlns:p14="http://schemas.microsoft.com/office/powerpoint/2010/main" val="3346437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457201"/>
            <a:ext cx="6229690" cy="994741"/>
          </a:xfrm>
        </p:spPr>
        <p:txBody>
          <a:bodyPr>
            <a:normAutofit fontScale="90000"/>
          </a:bodyPr>
          <a:lstStyle/>
          <a:p>
            <a:pPr algn="ctr"/>
            <a:r>
              <a:rPr lang="en-US" dirty="0"/>
              <a:t>Initial Detection in Ohio River</a:t>
            </a:r>
            <a:br>
              <a:rPr lang="en-US" dirty="0"/>
            </a:br>
            <a:r>
              <a:rPr lang="en-US" dirty="0"/>
              <a:t>Weirton, WV Feb 6, 2023 at 1600</a:t>
            </a:r>
          </a:p>
        </p:txBody>
      </p:sp>
      <p:pic>
        <p:nvPicPr>
          <p:cNvPr id="5" name="Picture 4" descr="Screen capture of GC/MS analysis."/>
          <p:cNvPicPr>
            <a:picLocks noChangeAspect="1"/>
          </p:cNvPicPr>
          <p:nvPr/>
        </p:nvPicPr>
        <p:blipFill rotWithShape="1">
          <a:blip r:embed="rId3">
            <a:extLst>
              <a:ext uri="{28A0092B-C50C-407E-A947-70E740481C1C}">
                <a14:useLocalDpi xmlns:a14="http://schemas.microsoft.com/office/drawing/2010/main" val="0"/>
              </a:ext>
            </a:extLst>
          </a:blip>
          <a:srcRect b="3634"/>
          <a:stretch/>
        </p:blipFill>
        <p:spPr>
          <a:xfrm>
            <a:off x="2133601" y="1828801"/>
            <a:ext cx="8202059" cy="4445985"/>
          </a:xfrm>
          <a:prstGeom prst="rect">
            <a:avLst/>
          </a:prstGeom>
        </p:spPr>
      </p:pic>
      <p:sp>
        <p:nvSpPr>
          <p:cNvPr id="3" name="Slide Number Placeholder 2">
            <a:extLst>
              <a:ext uri="{FF2B5EF4-FFF2-40B4-BE49-F238E27FC236}">
                <a16:creationId xmlns:a16="http://schemas.microsoft.com/office/drawing/2014/main" id="{D6C5CBFB-9574-CD1F-EB11-BB0256A9F43C}"/>
              </a:ext>
            </a:extLst>
          </p:cNvPr>
          <p:cNvSpPr>
            <a:spLocks noGrp="1"/>
          </p:cNvSpPr>
          <p:nvPr>
            <p:ph type="sldNum" sz="quarter" idx="10"/>
          </p:nvPr>
        </p:nvSpPr>
        <p:spPr/>
        <p:txBody>
          <a:bodyPr/>
          <a:lstStyle/>
          <a:p>
            <a:fld id="{EB68738B-4FE5-4584-9246-13DA9C9B7747}" type="slidenum">
              <a:rPr lang="en-US" altLang="en-US" smtClean="0"/>
              <a:pPr/>
              <a:t>20</a:t>
            </a:fld>
            <a:endParaRPr lang="en-US" altLang="en-US"/>
          </a:p>
        </p:txBody>
      </p:sp>
    </p:spTree>
    <p:extLst>
      <p:ext uri="{BB962C8B-B14F-4D97-AF65-F5344CB8AC3E}">
        <p14:creationId xmlns:p14="http://schemas.microsoft.com/office/powerpoint/2010/main" val="220267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1" y="409092"/>
            <a:ext cx="5823991" cy="994741"/>
          </a:xfrm>
        </p:spPr>
        <p:txBody>
          <a:bodyPr>
            <a:normAutofit fontScale="90000"/>
          </a:bodyPr>
          <a:lstStyle/>
          <a:p>
            <a:r>
              <a:rPr lang="en-US" dirty="0"/>
              <a:t>Ohio River Sampling Initiated</a:t>
            </a:r>
          </a:p>
        </p:txBody>
      </p:sp>
      <p:sp>
        <p:nvSpPr>
          <p:cNvPr id="3" name="Content Placeholder 2"/>
          <p:cNvSpPr>
            <a:spLocks noGrp="1"/>
          </p:cNvSpPr>
          <p:nvPr>
            <p:ph idx="1"/>
          </p:nvPr>
        </p:nvSpPr>
        <p:spPr>
          <a:xfrm>
            <a:off x="1630580" y="2056312"/>
            <a:ext cx="5729525" cy="3734888"/>
          </a:xfrm>
        </p:spPr>
        <p:txBody>
          <a:bodyPr>
            <a:normAutofit lnSpcReduction="10000"/>
          </a:bodyPr>
          <a:lstStyle/>
          <a:p>
            <a:pPr marL="0" indent="0">
              <a:buNone/>
            </a:pPr>
            <a:r>
              <a:rPr lang="en-US" dirty="0"/>
              <a:t>Feb 8-10, 2023 – </a:t>
            </a:r>
          </a:p>
          <a:p>
            <a:r>
              <a:rPr lang="en-US" dirty="0"/>
              <a:t>ORSANCO conducts sampling</a:t>
            </a:r>
          </a:p>
          <a:p>
            <a:pPr lvl="1"/>
            <a:r>
              <a:rPr lang="en-US" dirty="0"/>
              <a:t>Little Beaver Creek, PA to Sistersville, WV</a:t>
            </a:r>
          </a:p>
          <a:p>
            <a:pPr lvl="1"/>
            <a:r>
              <a:rPr lang="en-US" dirty="0"/>
              <a:t>Approximately 100 river miles</a:t>
            </a:r>
          </a:p>
          <a:p>
            <a:r>
              <a:rPr lang="en-US" dirty="0"/>
              <a:t>Define where spill plume is located</a:t>
            </a:r>
          </a:p>
          <a:p>
            <a:r>
              <a:rPr lang="en-US" dirty="0"/>
              <a:t>Utilized ORSANCO ODS to provide quick screening results along Ohio River main stem</a:t>
            </a:r>
          </a:p>
        </p:txBody>
      </p:sp>
      <p:pic>
        <p:nvPicPr>
          <p:cNvPr id="8" name="Content Placeholder 5">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5664" y="1561556"/>
            <a:ext cx="3346233" cy="4330420"/>
          </a:xfrm>
          <a:prstGeom prst="rect">
            <a:avLst/>
          </a:prstGeom>
        </p:spPr>
      </p:pic>
      <p:sp>
        <p:nvSpPr>
          <p:cNvPr id="4" name="Slide Number Placeholder 3">
            <a:extLst>
              <a:ext uri="{FF2B5EF4-FFF2-40B4-BE49-F238E27FC236}">
                <a16:creationId xmlns:a16="http://schemas.microsoft.com/office/drawing/2014/main" id="{DC03B852-3110-223C-2B5E-4978BA06D9AD}"/>
              </a:ext>
            </a:extLst>
          </p:cNvPr>
          <p:cNvSpPr>
            <a:spLocks noGrp="1"/>
          </p:cNvSpPr>
          <p:nvPr>
            <p:ph type="sldNum" sz="quarter" idx="10"/>
          </p:nvPr>
        </p:nvSpPr>
        <p:spPr/>
        <p:txBody>
          <a:bodyPr/>
          <a:lstStyle/>
          <a:p>
            <a:fld id="{EB68738B-4FE5-4584-9246-13DA9C9B7747}" type="slidenum">
              <a:rPr lang="en-US" altLang="en-US" smtClean="0"/>
              <a:pPr/>
              <a:t>21</a:t>
            </a:fld>
            <a:endParaRPr lang="en-US" altLang="en-US"/>
          </a:p>
        </p:txBody>
      </p:sp>
    </p:spTree>
    <p:extLst>
      <p:ext uri="{BB962C8B-B14F-4D97-AF65-F5344CB8AC3E}">
        <p14:creationId xmlns:p14="http://schemas.microsoft.com/office/powerpoint/2010/main" val="4140482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mpling locations on the Ohio River."/>
          <p:cNvPicPr>
            <a:picLocks noChangeAspect="1"/>
          </p:cNvPicPr>
          <p:nvPr/>
        </p:nvPicPr>
        <p:blipFill rotWithShape="1">
          <a:blip r:embed="rId3" cstate="print">
            <a:extLst>
              <a:ext uri="{28A0092B-C50C-407E-A947-70E740481C1C}">
                <a14:useLocalDpi xmlns:a14="http://schemas.microsoft.com/office/drawing/2010/main" val="0"/>
              </a:ext>
            </a:extLst>
          </a:blip>
          <a:srcRect l="22499" t="-1" b="545"/>
          <a:stretch/>
        </p:blipFill>
        <p:spPr>
          <a:xfrm>
            <a:off x="1623070" y="1475009"/>
            <a:ext cx="5158731" cy="5115509"/>
          </a:xfrm>
          <a:prstGeom prst="rect">
            <a:avLst/>
          </a:prstGeom>
          <a:solidFill>
            <a:schemeClr val="tx1">
              <a:lumMod val="75000"/>
              <a:lumOff val="25000"/>
              <a:alpha val="40000"/>
            </a:schemeClr>
          </a:solidFill>
        </p:spPr>
      </p:pic>
      <p:sp>
        <p:nvSpPr>
          <p:cNvPr id="5" name="Title 4"/>
          <p:cNvSpPr txBox="1">
            <a:spLocks noGrp="1"/>
          </p:cNvSpPr>
          <p:nvPr>
            <p:ph type="title" idx="4294967295"/>
          </p:nvPr>
        </p:nvSpPr>
        <p:spPr>
          <a:xfrm>
            <a:off x="4970035" y="468239"/>
            <a:ext cx="406847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 charset="0"/>
                <a:ea typeface="ＭＳ Ｐゴシック" pitchFamily="1" charset="-128"/>
                <a:cs typeface="+mn-cs"/>
              </a:rPr>
              <a:t>February 10, 2023</a:t>
            </a:r>
          </a:p>
        </p:txBody>
      </p:sp>
      <p:sp>
        <p:nvSpPr>
          <p:cNvPr id="6" name="Oval 5">
            <a:extLst>
              <a:ext uri="{C183D7F6-B498-43B3-948B-1728B52AA6E4}">
                <adec:decorative xmlns:adec="http://schemas.microsoft.com/office/drawing/2017/decorative" val="1"/>
              </a:ext>
            </a:extLst>
          </p:cNvPr>
          <p:cNvSpPr/>
          <p:nvPr/>
        </p:nvSpPr>
        <p:spPr>
          <a:xfrm>
            <a:off x="6284859" y="2263130"/>
            <a:ext cx="67962" cy="6178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a:extLst>
              <a:ext uri="{C183D7F6-B498-43B3-948B-1728B52AA6E4}">
                <adec:decorative xmlns:adec="http://schemas.microsoft.com/office/drawing/2017/decorative" val="1"/>
              </a:ext>
            </a:extLst>
          </p:cNvPr>
          <p:cNvSpPr/>
          <p:nvPr/>
        </p:nvSpPr>
        <p:spPr>
          <a:xfrm>
            <a:off x="6242627" y="2166989"/>
            <a:ext cx="67962" cy="617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C183D7F6-B498-43B3-948B-1728B52AA6E4}">
                <adec:decorative xmlns:adec="http://schemas.microsoft.com/office/drawing/2017/decorative" val="1"/>
              </a:ext>
            </a:extLst>
          </p:cNvPr>
          <p:cNvSpPr/>
          <p:nvPr/>
        </p:nvSpPr>
        <p:spPr>
          <a:xfrm>
            <a:off x="6249174" y="2223476"/>
            <a:ext cx="67962" cy="617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a:extLst>
              <a:ext uri="{C183D7F6-B498-43B3-948B-1728B52AA6E4}">
                <adec:decorative xmlns:adec="http://schemas.microsoft.com/office/drawing/2017/decorative" val="1"/>
              </a:ext>
            </a:extLst>
          </p:cNvPr>
          <p:cNvSpPr/>
          <p:nvPr/>
        </p:nvSpPr>
        <p:spPr>
          <a:xfrm>
            <a:off x="6858000" y="1716874"/>
            <a:ext cx="67962" cy="617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C183D7F6-B498-43B3-948B-1728B52AA6E4}">
                <adec:decorative xmlns:adec="http://schemas.microsoft.com/office/drawing/2017/decorative" val="1"/>
              </a:ext>
            </a:extLst>
          </p:cNvPr>
          <p:cNvSpPr/>
          <p:nvPr/>
        </p:nvSpPr>
        <p:spPr>
          <a:xfrm>
            <a:off x="6272496" y="2302221"/>
            <a:ext cx="67962" cy="6178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Box 14"/>
          <p:cNvSpPr txBox="1"/>
          <p:nvPr/>
        </p:nvSpPr>
        <p:spPr>
          <a:xfrm>
            <a:off x="7004271" y="1600200"/>
            <a:ext cx="920529" cy="600164"/>
          </a:xfrm>
          <a:prstGeom prst="rect">
            <a:avLst/>
          </a:prstGeom>
          <a:noFill/>
        </p:spPr>
        <p:txBody>
          <a:bodyPr wrap="square" rtlCol="0">
            <a:spAutoFit/>
          </a:bodyPr>
          <a:lstStyle/>
          <a:p>
            <a:r>
              <a:rPr lang="en-US" sz="1100" dirty="0"/>
              <a:t>Detection</a:t>
            </a:r>
          </a:p>
          <a:p>
            <a:endParaRPr lang="en-US" sz="1100" dirty="0"/>
          </a:p>
          <a:p>
            <a:r>
              <a:rPr lang="en-US" sz="1100" dirty="0"/>
              <a:t>Non-Detect</a:t>
            </a:r>
          </a:p>
        </p:txBody>
      </p:sp>
      <p:sp>
        <p:nvSpPr>
          <p:cNvPr id="17" name="Rectangle 16">
            <a:extLst>
              <a:ext uri="{C183D7F6-B498-43B3-948B-1728B52AA6E4}">
                <adec:decorative xmlns:adec="http://schemas.microsoft.com/office/drawing/2017/decorative" val="1"/>
              </a:ext>
            </a:extLst>
          </p:cNvPr>
          <p:cNvSpPr/>
          <p:nvPr/>
        </p:nvSpPr>
        <p:spPr>
          <a:xfrm rot="477374">
            <a:off x="5827492" y="1866512"/>
            <a:ext cx="745857" cy="18965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18" name="Table 17"/>
          <p:cNvGraphicFramePr>
            <a:graphicFrameLocks noGrp="1"/>
          </p:cNvGraphicFramePr>
          <p:nvPr>
            <p:extLst>
              <p:ext uri="{D42A27DB-BD31-4B8C-83A1-F6EECF244321}">
                <p14:modId xmlns:p14="http://schemas.microsoft.com/office/powerpoint/2010/main" val="3867566515"/>
              </p:ext>
            </p:extLst>
          </p:nvPr>
        </p:nvGraphicFramePr>
        <p:xfrm>
          <a:off x="6777912" y="3124200"/>
          <a:ext cx="3813889" cy="3138978"/>
        </p:xfrm>
        <a:graphic>
          <a:graphicData uri="http://schemas.openxmlformats.org/drawingml/2006/table">
            <a:tbl>
              <a:tblPr>
                <a:tableStyleId>{5C22544A-7EE6-4342-B048-85BDC9FD1C3A}</a:tableStyleId>
              </a:tblPr>
              <a:tblGrid>
                <a:gridCol w="382571">
                  <a:extLst>
                    <a:ext uri="{9D8B030D-6E8A-4147-A177-3AD203B41FA5}">
                      <a16:colId xmlns:a16="http://schemas.microsoft.com/office/drawing/2014/main" val="20000"/>
                    </a:ext>
                  </a:extLst>
                </a:gridCol>
                <a:gridCol w="870064">
                  <a:extLst>
                    <a:ext uri="{9D8B030D-6E8A-4147-A177-3AD203B41FA5}">
                      <a16:colId xmlns:a16="http://schemas.microsoft.com/office/drawing/2014/main" val="20001"/>
                    </a:ext>
                  </a:extLst>
                </a:gridCol>
                <a:gridCol w="497624">
                  <a:extLst>
                    <a:ext uri="{9D8B030D-6E8A-4147-A177-3AD203B41FA5}">
                      <a16:colId xmlns:a16="http://schemas.microsoft.com/office/drawing/2014/main" val="20002"/>
                    </a:ext>
                  </a:extLst>
                </a:gridCol>
                <a:gridCol w="561895">
                  <a:extLst>
                    <a:ext uri="{9D8B030D-6E8A-4147-A177-3AD203B41FA5}">
                      <a16:colId xmlns:a16="http://schemas.microsoft.com/office/drawing/2014/main" val="20003"/>
                    </a:ext>
                  </a:extLst>
                </a:gridCol>
                <a:gridCol w="636862">
                  <a:extLst>
                    <a:ext uri="{9D8B030D-6E8A-4147-A177-3AD203B41FA5}">
                      <a16:colId xmlns:a16="http://schemas.microsoft.com/office/drawing/2014/main" val="20004"/>
                    </a:ext>
                  </a:extLst>
                </a:gridCol>
                <a:gridCol w="330224">
                  <a:extLst>
                    <a:ext uri="{9D8B030D-6E8A-4147-A177-3AD203B41FA5}">
                      <a16:colId xmlns:a16="http://schemas.microsoft.com/office/drawing/2014/main" val="20005"/>
                    </a:ext>
                  </a:extLst>
                </a:gridCol>
                <a:gridCol w="534649">
                  <a:extLst>
                    <a:ext uri="{9D8B030D-6E8A-4147-A177-3AD203B41FA5}">
                      <a16:colId xmlns:a16="http://schemas.microsoft.com/office/drawing/2014/main" val="20006"/>
                    </a:ext>
                  </a:extLst>
                </a:gridCol>
              </a:tblGrid>
              <a:tr h="545794">
                <a:tc>
                  <a:txBody>
                    <a:bodyPr/>
                    <a:lstStyle/>
                    <a:p>
                      <a:pPr algn="ctr" fontAlgn="b"/>
                      <a:r>
                        <a:rPr lang="en-US" sz="1100" u="none" strike="noStrike" dirty="0">
                          <a:effectLst/>
                        </a:rPr>
                        <a:t>Ref</a:t>
                      </a:r>
                      <a:endParaRPr lang="en-US" sz="1100" b="0" i="0" u="none" strike="noStrike" dirty="0">
                        <a:solidFill>
                          <a:srgbClr val="000000"/>
                        </a:solidFill>
                        <a:effectLst/>
                        <a:latin typeface="Calibri" panose="020F0502020204030204" pitchFamily="34" charset="0"/>
                      </a:endParaRPr>
                    </a:p>
                  </a:txBody>
                  <a:tcPr marL="6067" marR="6067" marT="6067" marB="0" anchor="b"/>
                </a:tc>
                <a:tc>
                  <a:txBody>
                    <a:bodyPr/>
                    <a:lstStyle/>
                    <a:p>
                      <a:pPr algn="ctr" fontAlgn="b"/>
                      <a:r>
                        <a:rPr lang="en-US" sz="1100" u="none" strike="noStrike" dirty="0">
                          <a:effectLst/>
                        </a:rPr>
                        <a:t>City</a:t>
                      </a:r>
                      <a:endParaRPr lang="en-US" sz="1100" b="0" i="0" u="none" strike="noStrike" dirty="0">
                        <a:solidFill>
                          <a:srgbClr val="000000"/>
                        </a:solidFill>
                        <a:effectLst/>
                        <a:latin typeface="Calibri" panose="020F0502020204030204" pitchFamily="34" charset="0"/>
                      </a:endParaRPr>
                    </a:p>
                  </a:txBody>
                  <a:tcPr marL="6067" marR="6067" marT="6067" marB="0" anchor="b"/>
                </a:tc>
                <a:tc>
                  <a:txBody>
                    <a:bodyPr/>
                    <a:lstStyle/>
                    <a:p>
                      <a:pPr algn="ctr" fontAlgn="b"/>
                      <a:r>
                        <a:rPr lang="en-US" sz="1100" b="0" i="0" u="none" strike="noStrike" dirty="0">
                          <a:solidFill>
                            <a:srgbClr val="000000"/>
                          </a:solidFill>
                          <a:effectLst/>
                          <a:latin typeface="Calibri" panose="020F0502020204030204" pitchFamily="34" charset="0"/>
                        </a:rPr>
                        <a:t>Mile Point</a:t>
                      </a:r>
                    </a:p>
                  </a:txBody>
                  <a:tcPr marL="6067" marR="6067" marT="6067" marB="0" anchor="b"/>
                </a:tc>
                <a:tc>
                  <a:txBody>
                    <a:bodyPr/>
                    <a:lstStyle/>
                    <a:p>
                      <a:pPr algn="ctr" fontAlgn="b"/>
                      <a:r>
                        <a:rPr lang="en-US" sz="1100" u="none" strike="noStrike" dirty="0">
                          <a:effectLst/>
                        </a:rPr>
                        <a:t>State</a:t>
                      </a:r>
                      <a:endParaRPr lang="en-US" sz="1100" b="0" i="0" u="none" strike="noStrike" dirty="0">
                        <a:solidFill>
                          <a:srgbClr val="000000"/>
                        </a:solidFill>
                        <a:effectLst/>
                        <a:latin typeface="Calibri" panose="020F0502020204030204" pitchFamily="34" charset="0"/>
                      </a:endParaRPr>
                    </a:p>
                  </a:txBody>
                  <a:tcPr marL="6067" marR="6067" marT="6067" marB="0" anchor="b"/>
                </a:tc>
                <a:tc>
                  <a:txBody>
                    <a:bodyPr/>
                    <a:lstStyle/>
                    <a:p>
                      <a:pPr algn="ctr" fontAlgn="b"/>
                      <a:r>
                        <a:rPr lang="en-US" sz="1100" u="none" strike="noStrike" dirty="0">
                          <a:effectLst/>
                        </a:rPr>
                        <a:t>Date</a:t>
                      </a:r>
                      <a:endParaRPr lang="en-US" sz="1100" b="0" i="0" u="none" strike="noStrike" dirty="0">
                        <a:solidFill>
                          <a:srgbClr val="000000"/>
                        </a:solidFill>
                        <a:effectLst/>
                        <a:latin typeface="Calibri" panose="020F0502020204030204" pitchFamily="34" charset="0"/>
                      </a:endParaRPr>
                    </a:p>
                  </a:txBody>
                  <a:tcPr marL="6067" marR="6067" marT="6067" marB="0" anchor="b"/>
                </a:tc>
                <a:tc>
                  <a:txBody>
                    <a:bodyPr/>
                    <a:lstStyle/>
                    <a:p>
                      <a:pPr algn="ctr" fontAlgn="b"/>
                      <a:r>
                        <a:rPr lang="en-US" sz="1100" u="none" strike="noStrike">
                          <a:effectLst/>
                        </a:rPr>
                        <a:t>Time</a:t>
                      </a:r>
                      <a:endParaRPr lang="en-US" sz="1100" b="0" i="0" u="none" strike="noStrike">
                        <a:solidFill>
                          <a:srgbClr val="000000"/>
                        </a:solidFill>
                        <a:effectLst/>
                        <a:latin typeface="Calibri" panose="020F0502020204030204" pitchFamily="34" charset="0"/>
                      </a:endParaRPr>
                    </a:p>
                  </a:txBody>
                  <a:tcPr marL="6067" marR="6067" marT="6067" marB="0" anchor="b"/>
                </a:tc>
                <a:tc>
                  <a:txBody>
                    <a:bodyPr/>
                    <a:lstStyle/>
                    <a:p>
                      <a:pPr algn="ctr" fontAlgn="ctr"/>
                      <a:r>
                        <a:rPr lang="en-US" sz="1100" u="none" strike="noStrike" dirty="0">
                          <a:effectLst/>
                        </a:rPr>
                        <a:t>n-Butyl Acrylate (p/a)</a:t>
                      </a:r>
                      <a:endParaRPr lang="en-US" sz="1100" b="1" i="0" u="none" strike="noStrike" dirty="0">
                        <a:solidFill>
                          <a:srgbClr val="000000"/>
                        </a:solidFill>
                        <a:effectLst/>
                        <a:latin typeface="Calibri" panose="020F0502020204030204" pitchFamily="34" charset="0"/>
                      </a:endParaRPr>
                    </a:p>
                  </a:txBody>
                  <a:tcPr marL="6067" marR="6067" marT="6067" marB="0" anchor="ctr"/>
                </a:tc>
                <a:extLst>
                  <a:ext uri="{0D108BD9-81ED-4DB2-BD59-A6C34878D82A}">
                    <a16:rowId xmlns:a16="http://schemas.microsoft.com/office/drawing/2014/main" val="10000"/>
                  </a:ext>
                </a:extLst>
              </a:tr>
              <a:tr h="327184">
                <a:tc>
                  <a:txBody>
                    <a:bodyPr/>
                    <a:lstStyle/>
                    <a:p>
                      <a:pPr algn="ctr" fontAlgn="ctr"/>
                      <a:r>
                        <a:rPr lang="en-US" sz="1100" b="0" i="0" u="none" strike="noStrike" dirty="0">
                          <a:solidFill>
                            <a:schemeClr val="dk1"/>
                          </a:solidFill>
                          <a:effectLst/>
                          <a:latin typeface="+mn-lt"/>
                        </a:rPr>
                        <a:t>1</a:t>
                      </a:r>
                      <a:endParaRPr lang="en-US" sz="1100" b="1" i="0" u="none" strike="noStrike" dirty="0">
                        <a:solidFill>
                          <a:srgbClr val="5C8E26"/>
                        </a:solidFill>
                        <a:effectLst/>
                        <a:latin typeface="Calibri" panose="020F0502020204030204" pitchFamily="34" charset="0"/>
                      </a:endParaRPr>
                    </a:p>
                  </a:txBody>
                  <a:tcPr marL="6067" marR="6067" marT="6067" marB="0" anchor="ctr"/>
                </a:tc>
                <a:tc>
                  <a:txBody>
                    <a:bodyPr/>
                    <a:lstStyle/>
                    <a:p>
                      <a:pPr algn="l" fontAlgn="b"/>
                      <a:r>
                        <a:rPr lang="en-US" sz="1100" b="0" i="0" u="none" strike="noStrike" dirty="0" err="1">
                          <a:solidFill>
                            <a:srgbClr val="000000"/>
                          </a:solidFill>
                          <a:effectLst/>
                          <a:latin typeface="Calibri" panose="020F0502020204030204" pitchFamily="34" charset="0"/>
                        </a:rPr>
                        <a:t>Grimms</a:t>
                      </a:r>
                      <a:r>
                        <a:rPr lang="en-US" sz="1100" b="0" i="0" u="none" strike="noStrike" dirty="0">
                          <a:solidFill>
                            <a:srgbClr val="000000"/>
                          </a:solidFill>
                          <a:effectLst/>
                          <a:latin typeface="Calibri" panose="020F0502020204030204" pitchFamily="34" charset="0"/>
                        </a:rPr>
                        <a:t> Bridge</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Beaver 3.0</a:t>
                      </a:r>
                    </a:p>
                  </a:txBody>
                  <a:tcPr marL="7144" marR="7144" marT="7144" marB="0" anchor="b"/>
                </a:tc>
                <a:tc>
                  <a:txBody>
                    <a:bodyPr/>
                    <a:lstStyle/>
                    <a:p>
                      <a:pPr algn="ctr" fontAlgn="b"/>
                      <a:r>
                        <a:rPr lang="en-US" sz="1100" b="0" i="0" u="none" strike="noStrike" dirty="0">
                          <a:solidFill>
                            <a:schemeClr val="dk1"/>
                          </a:solidFill>
                          <a:effectLst/>
                          <a:latin typeface="+mn-lt"/>
                        </a:rPr>
                        <a:t>OH</a:t>
                      </a:r>
                      <a:endParaRPr lang="en-US" sz="1100" b="0" i="0" u="none" strike="noStrike" dirty="0">
                        <a:solidFill>
                          <a:srgbClr val="000000"/>
                        </a:solidFill>
                        <a:effectLst/>
                        <a:latin typeface="Calibri" panose="020F0502020204030204" pitchFamily="34" charset="0"/>
                      </a:endParaRPr>
                    </a:p>
                  </a:txBody>
                  <a:tcPr marL="6067" marR="6067" marT="6067" marB="0" anchor="b"/>
                </a:tc>
                <a:tc>
                  <a:txBody>
                    <a:bodyPr/>
                    <a:lstStyle/>
                    <a:p>
                      <a:pPr algn="r" fontAlgn="b"/>
                      <a:r>
                        <a:rPr lang="en-US" sz="1100" b="0" i="0" u="none" strike="noStrike">
                          <a:solidFill>
                            <a:srgbClr val="000000"/>
                          </a:solidFill>
                          <a:effectLst/>
                          <a:latin typeface="Calibri" panose="020F0502020204030204" pitchFamily="34" charset="0"/>
                        </a:rPr>
                        <a:t>2/10/2023</a:t>
                      </a:r>
                    </a:p>
                  </a:txBody>
                  <a:tcPr marL="7144" marR="7144" marT="7144" marB="0" anchor="b"/>
                </a:tc>
                <a:tc>
                  <a:txBody>
                    <a:bodyPr/>
                    <a:lstStyle/>
                    <a:p>
                      <a:pPr algn="r" fontAlgn="b"/>
                      <a:r>
                        <a:rPr lang="en-US" sz="1100" b="0" i="0" u="none" strike="noStrike">
                          <a:solidFill>
                            <a:srgbClr val="000000"/>
                          </a:solidFill>
                          <a:effectLst/>
                          <a:latin typeface="Calibri" panose="020F0502020204030204" pitchFamily="34" charset="0"/>
                        </a:rPr>
                        <a:t>1350</a:t>
                      </a:r>
                    </a:p>
                  </a:txBody>
                  <a:tcPr marL="7144" marR="7144" marT="7144" marB="0" anchor="b"/>
                </a:tc>
                <a:tc>
                  <a:txBody>
                    <a:bodyPr/>
                    <a:lstStyle/>
                    <a:p>
                      <a:pPr algn="ctr" fontAlgn="b"/>
                      <a:r>
                        <a:rPr lang="en-US" sz="1100" b="0" i="0" u="none" strike="noStrike" dirty="0">
                          <a:solidFill>
                            <a:srgbClr val="000000"/>
                          </a:solidFill>
                          <a:effectLst/>
                          <a:latin typeface="+mn-lt"/>
                        </a:rPr>
                        <a:t>present</a:t>
                      </a:r>
                      <a:endParaRPr lang="en-US" sz="1100" b="0" i="0" u="none" strike="noStrike" dirty="0">
                        <a:solidFill>
                          <a:srgbClr val="000000"/>
                        </a:solidFill>
                        <a:effectLst/>
                        <a:latin typeface="Calibri" panose="020F0502020204030204" pitchFamily="34" charset="0"/>
                      </a:endParaRPr>
                    </a:p>
                  </a:txBody>
                  <a:tcPr marL="6067" marR="6067" marT="6067" marB="0" anchor="b"/>
                </a:tc>
                <a:extLst>
                  <a:ext uri="{0D108BD9-81ED-4DB2-BD59-A6C34878D82A}">
                    <a16:rowId xmlns:a16="http://schemas.microsoft.com/office/drawing/2014/main" val="10001"/>
                  </a:ext>
                </a:extLst>
              </a:tr>
              <a:tr h="327184">
                <a:tc>
                  <a:txBody>
                    <a:bodyPr/>
                    <a:lstStyle/>
                    <a:p>
                      <a:pPr algn="ctr" fontAlgn="ctr"/>
                      <a:r>
                        <a:rPr lang="en-US" sz="1100" b="0" i="0" u="none" strike="noStrike" dirty="0">
                          <a:solidFill>
                            <a:schemeClr val="tx1"/>
                          </a:solidFill>
                          <a:effectLst/>
                          <a:latin typeface="Calibri" panose="020F0502020204030204" pitchFamily="34" charset="0"/>
                        </a:rPr>
                        <a:t>2</a:t>
                      </a:r>
                    </a:p>
                  </a:txBody>
                  <a:tcPr marL="6067" marR="6067" marT="6067" marB="0" anchor="ctr"/>
                </a:tc>
                <a:tc>
                  <a:txBody>
                    <a:bodyPr/>
                    <a:lstStyle/>
                    <a:p>
                      <a:pPr algn="l" fontAlgn="b"/>
                      <a:r>
                        <a:rPr lang="en-US" sz="1100" b="0" i="0" u="none" strike="noStrike" dirty="0">
                          <a:solidFill>
                            <a:srgbClr val="000000"/>
                          </a:solidFill>
                          <a:effectLst/>
                          <a:latin typeface="Calibri" panose="020F0502020204030204" pitchFamily="34" charset="0"/>
                        </a:rPr>
                        <a:t>Lock 57 Park</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Beaver 0.2</a:t>
                      </a:r>
                    </a:p>
                  </a:txBody>
                  <a:tcPr marL="7144" marR="7144" marT="7144" marB="0" anchor="b"/>
                </a:tc>
                <a:tc>
                  <a:txBody>
                    <a:bodyPr/>
                    <a:lstStyle/>
                    <a:p>
                      <a:pPr algn="ctr" fontAlgn="b"/>
                      <a:r>
                        <a:rPr lang="en-US" sz="1100" u="none" strike="noStrike" dirty="0">
                          <a:effectLst/>
                        </a:rPr>
                        <a:t>PA</a:t>
                      </a:r>
                      <a:endParaRPr lang="en-US" sz="1100" b="0" i="0" u="none" strike="noStrike" dirty="0">
                        <a:solidFill>
                          <a:srgbClr val="000000"/>
                        </a:solidFill>
                        <a:effectLst/>
                        <a:latin typeface="Calibri" panose="020F0502020204030204" pitchFamily="34" charset="0"/>
                      </a:endParaRPr>
                    </a:p>
                  </a:txBody>
                  <a:tcPr marL="6067" marR="6067" marT="6067" marB="0" anchor="b"/>
                </a:tc>
                <a:tc>
                  <a:txBody>
                    <a:bodyPr/>
                    <a:lstStyle/>
                    <a:p>
                      <a:pPr algn="r" fontAlgn="b"/>
                      <a:r>
                        <a:rPr lang="en-US" sz="1100" b="0" i="0" u="none" strike="noStrike" dirty="0">
                          <a:solidFill>
                            <a:srgbClr val="000000"/>
                          </a:solidFill>
                          <a:effectLst/>
                          <a:latin typeface="Calibri" panose="020F0502020204030204" pitchFamily="34" charset="0"/>
                        </a:rPr>
                        <a:t>2/10/2023</a:t>
                      </a:r>
                    </a:p>
                  </a:txBody>
                  <a:tcPr marL="7144" marR="7144" marT="7144" marB="0" anchor="b"/>
                </a:tc>
                <a:tc>
                  <a:txBody>
                    <a:bodyPr/>
                    <a:lstStyle/>
                    <a:p>
                      <a:pPr algn="r" fontAlgn="b"/>
                      <a:r>
                        <a:rPr lang="en-US" sz="1100" b="0" i="0" u="none" strike="noStrike" dirty="0">
                          <a:solidFill>
                            <a:srgbClr val="000000"/>
                          </a:solidFill>
                          <a:effectLst/>
                          <a:latin typeface="Calibri" panose="020F0502020204030204" pitchFamily="34" charset="0"/>
                        </a:rPr>
                        <a:t>1300</a:t>
                      </a:r>
                    </a:p>
                  </a:txBody>
                  <a:tcPr marL="7144" marR="7144" marT="7144" marB="0" anchor="b"/>
                </a:tc>
                <a:tc>
                  <a:txBody>
                    <a:bodyPr/>
                    <a:lstStyle/>
                    <a:p>
                      <a:pPr algn="ctr" fontAlgn="b"/>
                      <a:r>
                        <a:rPr lang="en-US" sz="1100" b="0" i="0" u="none" strike="noStrike" dirty="0">
                          <a:solidFill>
                            <a:srgbClr val="FF0000"/>
                          </a:solidFill>
                          <a:effectLst/>
                          <a:latin typeface="+mn-lt"/>
                        </a:rPr>
                        <a:t>present</a:t>
                      </a:r>
                      <a:endParaRPr lang="en-US" sz="1100" b="0" i="0" u="none" strike="noStrike" dirty="0">
                        <a:solidFill>
                          <a:srgbClr val="000000"/>
                        </a:solidFill>
                        <a:effectLst/>
                        <a:latin typeface="Calibri" panose="020F0502020204030204" pitchFamily="34" charset="0"/>
                      </a:endParaRPr>
                    </a:p>
                  </a:txBody>
                  <a:tcPr marL="6067" marR="6067" marT="6067" marB="0" anchor="b"/>
                </a:tc>
                <a:extLst>
                  <a:ext uri="{0D108BD9-81ED-4DB2-BD59-A6C34878D82A}">
                    <a16:rowId xmlns:a16="http://schemas.microsoft.com/office/drawing/2014/main" val="10002"/>
                  </a:ext>
                </a:extLst>
              </a:tr>
              <a:tr h="169475">
                <a:tc>
                  <a:txBody>
                    <a:bodyPr/>
                    <a:lstStyle/>
                    <a:p>
                      <a:pPr algn="ctr" fontAlgn="ctr"/>
                      <a:r>
                        <a:rPr lang="en-US" sz="1100" b="0" i="0" u="none" strike="noStrike" dirty="0">
                          <a:solidFill>
                            <a:schemeClr val="tx1"/>
                          </a:solidFill>
                          <a:effectLst/>
                          <a:latin typeface="Calibri" panose="020F0502020204030204" pitchFamily="34" charset="0"/>
                        </a:rPr>
                        <a:t>3</a:t>
                      </a:r>
                    </a:p>
                  </a:txBody>
                  <a:tcPr marL="6067" marR="6067" marT="6067" marB="0" anchor="ctr"/>
                </a:tc>
                <a:tc>
                  <a:txBody>
                    <a:bodyPr/>
                    <a:lstStyle/>
                    <a:p>
                      <a:pPr algn="l" fontAlgn="b"/>
                      <a:r>
                        <a:rPr lang="en-US" sz="1100" b="0" i="0" u="none" strike="noStrike" dirty="0">
                          <a:solidFill>
                            <a:srgbClr val="000000"/>
                          </a:solidFill>
                          <a:effectLst/>
                          <a:latin typeface="Calibri" panose="020F0502020204030204" pitchFamily="34" charset="0"/>
                        </a:rPr>
                        <a:t>East Liverpool</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40.2</a:t>
                      </a:r>
                    </a:p>
                  </a:txBody>
                  <a:tcPr marL="7144" marR="7144" marT="7144" marB="0" anchor="b"/>
                </a:tc>
                <a:tc>
                  <a:txBody>
                    <a:bodyPr/>
                    <a:lstStyle/>
                    <a:p>
                      <a:pPr algn="ctr" fontAlgn="b"/>
                      <a:r>
                        <a:rPr lang="en-US" sz="1100" u="none" strike="noStrike" dirty="0">
                          <a:effectLst/>
                        </a:rPr>
                        <a:t>OH</a:t>
                      </a:r>
                      <a:endParaRPr lang="en-US" sz="1100" b="0" i="0" u="none" strike="noStrike" dirty="0">
                        <a:solidFill>
                          <a:srgbClr val="000000"/>
                        </a:solidFill>
                        <a:effectLst/>
                        <a:latin typeface="Calibri" panose="020F0502020204030204" pitchFamily="34" charset="0"/>
                      </a:endParaRPr>
                    </a:p>
                  </a:txBody>
                  <a:tcPr marL="6067" marR="6067" marT="6067" marB="0" anchor="b"/>
                </a:tc>
                <a:tc>
                  <a:txBody>
                    <a:bodyPr/>
                    <a:lstStyle/>
                    <a:p>
                      <a:pPr algn="r" fontAlgn="b"/>
                      <a:r>
                        <a:rPr lang="en-US" sz="1100" b="0" i="0" u="none" strike="noStrike" dirty="0">
                          <a:solidFill>
                            <a:srgbClr val="000000"/>
                          </a:solidFill>
                          <a:effectLst/>
                          <a:latin typeface="Calibri" panose="020F0502020204030204" pitchFamily="34" charset="0"/>
                        </a:rPr>
                        <a:t>2/10/2023</a:t>
                      </a:r>
                    </a:p>
                  </a:txBody>
                  <a:tcPr marL="7144" marR="7144" marT="7144" marB="0" anchor="b"/>
                </a:tc>
                <a:tc>
                  <a:txBody>
                    <a:bodyPr/>
                    <a:lstStyle/>
                    <a:p>
                      <a:pPr algn="r" fontAlgn="b"/>
                      <a:r>
                        <a:rPr lang="en-US" sz="1100" b="0" i="0" u="none" strike="noStrike" dirty="0">
                          <a:solidFill>
                            <a:srgbClr val="000000"/>
                          </a:solidFill>
                          <a:effectLst/>
                          <a:latin typeface="Calibri" panose="020F0502020204030204" pitchFamily="34" charset="0"/>
                        </a:rPr>
                        <a:t>1420</a:t>
                      </a:r>
                    </a:p>
                  </a:txBody>
                  <a:tcPr marL="7144" marR="7144" marT="7144" marB="0" anchor="b"/>
                </a:tc>
                <a:tc>
                  <a:txBody>
                    <a:bodyPr/>
                    <a:lstStyle/>
                    <a:p>
                      <a:pPr algn="ctr" fontAlgn="b"/>
                      <a:r>
                        <a:rPr lang="en-US" sz="1100" b="0" i="0" u="none" strike="noStrike" dirty="0">
                          <a:solidFill>
                            <a:schemeClr val="dk1"/>
                          </a:solidFill>
                          <a:effectLst/>
                          <a:latin typeface="+mn-lt"/>
                        </a:rPr>
                        <a:t>absent</a:t>
                      </a:r>
                      <a:endParaRPr lang="en-US" sz="1100" b="0" i="0" u="none" strike="noStrike" dirty="0">
                        <a:solidFill>
                          <a:srgbClr val="000000"/>
                        </a:solidFill>
                        <a:effectLst/>
                        <a:latin typeface="Calibri" panose="020F0502020204030204" pitchFamily="34" charset="0"/>
                      </a:endParaRPr>
                    </a:p>
                  </a:txBody>
                  <a:tcPr marL="6067" marR="6067" marT="6067" marB="0" anchor="b"/>
                </a:tc>
                <a:extLst>
                  <a:ext uri="{0D108BD9-81ED-4DB2-BD59-A6C34878D82A}">
                    <a16:rowId xmlns:a16="http://schemas.microsoft.com/office/drawing/2014/main" val="10003"/>
                  </a:ext>
                </a:extLst>
              </a:tr>
              <a:tr h="169475">
                <a:tc>
                  <a:txBody>
                    <a:bodyPr/>
                    <a:lstStyle/>
                    <a:p>
                      <a:pPr algn="ctr" fontAlgn="ctr"/>
                      <a:endParaRPr lang="en-US" sz="1100" b="1" i="0" u="none" strike="noStrike" dirty="0">
                        <a:solidFill>
                          <a:srgbClr val="5C8E26"/>
                        </a:solidFill>
                        <a:effectLst/>
                        <a:latin typeface="Calibri" panose="020F0502020204030204" pitchFamily="34" charset="0"/>
                      </a:endParaRPr>
                    </a:p>
                  </a:txBody>
                  <a:tcPr marL="6067" marR="6067" marT="6067" marB="0" anchor="ctr"/>
                </a:tc>
                <a:tc>
                  <a:txBody>
                    <a:bodyPr/>
                    <a:lstStyle/>
                    <a:p>
                      <a:pPr algn="l" fontAlgn="b"/>
                      <a:r>
                        <a:rPr lang="en-US" sz="1100" b="0" i="0" u="none" strike="noStrike" dirty="0">
                          <a:solidFill>
                            <a:srgbClr val="000000"/>
                          </a:solidFill>
                          <a:effectLst/>
                          <a:latin typeface="Calibri" panose="020F0502020204030204" pitchFamily="34" charset="0"/>
                        </a:rPr>
                        <a:t>Chester</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43.0</a:t>
                      </a:r>
                    </a:p>
                  </a:txBody>
                  <a:tcPr marL="7144" marR="7144" marT="7144" marB="0" anchor="b"/>
                </a:tc>
                <a:tc>
                  <a:txBody>
                    <a:bodyPr/>
                    <a:lstStyle/>
                    <a:p>
                      <a:pPr algn="ctr" fontAlgn="b"/>
                      <a:r>
                        <a:rPr lang="en-US" sz="1100" b="0" i="0" u="none" strike="noStrike" dirty="0">
                          <a:solidFill>
                            <a:schemeClr val="dk1"/>
                          </a:solidFill>
                          <a:effectLst/>
                          <a:latin typeface="+mn-lt"/>
                        </a:rPr>
                        <a:t>OH</a:t>
                      </a:r>
                      <a:endParaRPr lang="en-US" sz="1100" b="0" i="0" u="none" strike="noStrike" dirty="0">
                        <a:solidFill>
                          <a:srgbClr val="000000"/>
                        </a:solidFill>
                        <a:effectLst/>
                        <a:latin typeface="Calibri" panose="020F0502020204030204" pitchFamily="34" charset="0"/>
                      </a:endParaRPr>
                    </a:p>
                  </a:txBody>
                  <a:tcPr marL="6067" marR="6067" marT="6067" marB="0" anchor="b"/>
                </a:tc>
                <a:tc>
                  <a:txBody>
                    <a:bodyPr/>
                    <a:lstStyle/>
                    <a:p>
                      <a:pPr algn="r" fontAlgn="b"/>
                      <a:r>
                        <a:rPr lang="en-US" sz="1100" b="0" i="0" u="none" strike="noStrike">
                          <a:solidFill>
                            <a:srgbClr val="000000"/>
                          </a:solidFill>
                          <a:effectLst/>
                          <a:latin typeface="Calibri" panose="020F0502020204030204" pitchFamily="34" charset="0"/>
                        </a:rPr>
                        <a:t>2/10/2023</a:t>
                      </a:r>
                    </a:p>
                  </a:txBody>
                  <a:tcPr marL="7144" marR="7144" marT="7144" marB="0" anchor="b"/>
                </a:tc>
                <a:tc>
                  <a:txBody>
                    <a:bodyPr/>
                    <a:lstStyle/>
                    <a:p>
                      <a:pPr algn="r" fontAlgn="b"/>
                      <a:r>
                        <a:rPr lang="en-US" sz="1100" b="0" i="0" u="none" strike="noStrike">
                          <a:solidFill>
                            <a:srgbClr val="000000"/>
                          </a:solidFill>
                          <a:effectLst/>
                          <a:latin typeface="Calibri" panose="020F0502020204030204" pitchFamily="34" charset="0"/>
                        </a:rPr>
                        <a:t>1125</a:t>
                      </a:r>
                    </a:p>
                  </a:txBody>
                  <a:tcPr marL="7144" marR="7144" marT="7144" marB="0" anchor="b"/>
                </a:tc>
                <a:tc>
                  <a:txBody>
                    <a:bodyPr/>
                    <a:lstStyle/>
                    <a:p>
                      <a:pPr algn="ctr" fontAlgn="b"/>
                      <a:r>
                        <a:rPr lang="en-US" sz="1100" b="0" i="0" u="none" strike="noStrike" dirty="0">
                          <a:solidFill>
                            <a:schemeClr val="dk1"/>
                          </a:solidFill>
                          <a:effectLst/>
                          <a:latin typeface="+mn-lt"/>
                        </a:rPr>
                        <a:t>absent</a:t>
                      </a:r>
                      <a:endParaRPr lang="en-US" sz="1100" b="0" i="0" u="none" strike="noStrike" dirty="0">
                        <a:solidFill>
                          <a:srgbClr val="FF0000"/>
                        </a:solidFill>
                        <a:effectLst/>
                        <a:latin typeface="Calibri" panose="020F0502020204030204" pitchFamily="34" charset="0"/>
                      </a:endParaRPr>
                    </a:p>
                  </a:txBody>
                  <a:tcPr marL="6067" marR="6067" marT="6067" marB="0" anchor="b"/>
                </a:tc>
                <a:extLst>
                  <a:ext uri="{0D108BD9-81ED-4DB2-BD59-A6C34878D82A}">
                    <a16:rowId xmlns:a16="http://schemas.microsoft.com/office/drawing/2014/main" val="10004"/>
                  </a:ext>
                </a:extLst>
              </a:tr>
              <a:tr h="169475">
                <a:tc>
                  <a:txBody>
                    <a:bodyPr/>
                    <a:lstStyle/>
                    <a:p>
                      <a:pPr algn="ctr" fontAlgn="ctr"/>
                      <a:r>
                        <a:rPr lang="en-US" sz="1100" b="0" i="0" u="none" strike="noStrike" dirty="0">
                          <a:solidFill>
                            <a:schemeClr val="dk1"/>
                          </a:solidFill>
                          <a:effectLst/>
                          <a:latin typeface="+mn-lt"/>
                        </a:rPr>
                        <a:t>6</a:t>
                      </a:r>
                      <a:endParaRPr lang="en-US" sz="1100" b="1" i="0" u="none" strike="noStrike" dirty="0">
                        <a:solidFill>
                          <a:srgbClr val="5C8E26"/>
                        </a:solidFill>
                        <a:effectLst/>
                        <a:latin typeface="Calibri" panose="020F0502020204030204" pitchFamily="34" charset="0"/>
                      </a:endParaRPr>
                    </a:p>
                  </a:txBody>
                  <a:tcPr marL="6067" marR="6067" marT="6067" marB="0" anchor="ctr"/>
                </a:tc>
                <a:tc>
                  <a:txBody>
                    <a:bodyPr/>
                    <a:lstStyle/>
                    <a:p>
                      <a:pPr algn="l" fontAlgn="b"/>
                      <a:r>
                        <a:rPr lang="en-US" sz="1100" b="0" i="0" u="none" strike="noStrike" dirty="0">
                          <a:solidFill>
                            <a:srgbClr val="000000"/>
                          </a:solidFill>
                          <a:effectLst/>
                          <a:latin typeface="Calibri" panose="020F0502020204030204" pitchFamily="34" charset="0"/>
                        </a:rPr>
                        <a:t>Steubenville</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65.3</a:t>
                      </a:r>
                    </a:p>
                  </a:txBody>
                  <a:tcPr marL="7144" marR="7144" marT="7144" marB="0" anchor="b"/>
                </a:tc>
                <a:tc>
                  <a:txBody>
                    <a:bodyPr/>
                    <a:lstStyle/>
                    <a:p>
                      <a:pPr algn="ctr" fontAlgn="b"/>
                      <a:r>
                        <a:rPr lang="en-US" sz="1100" u="none" strike="noStrike" dirty="0">
                          <a:effectLst/>
                        </a:rPr>
                        <a:t>PA</a:t>
                      </a:r>
                      <a:endParaRPr lang="en-US" sz="1100" b="0" i="0" u="none" strike="noStrike" dirty="0">
                        <a:solidFill>
                          <a:srgbClr val="000000"/>
                        </a:solidFill>
                        <a:effectLst/>
                        <a:latin typeface="Calibri" panose="020F0502020204030204" pitchFamily="34" charset="0"/>
                      </a:endParaRPr>
                    </a:p>
                  </a:txBody>
                  <a:tcPr marL="6067" marR="6067" marT="6067" marB="0" anchor="b"/>
                </a:tc>
                <a:tc>
                  <a:txBody>
                    <a:bodyPr/>
                    <a:lstStyle/>
                    <a:p>
                      <a:pPr algn="r" fontAlgn="b"/>
                      <a:r>
                        <a:rPr lang="en-US" sz="1100" b="0" i="0" u="none" strike="noStrike" dirty="0">
                          <a:solidFill>
                            <a:srgbClr val="000000"/>
                          </a:solidFill>
                          <a:effectLst/>
                          <a:latin typeface="Calibri" panose="020F0502020204030204" pitchFamily="34" charset="0"/>
                        </a:rPr>
                        <a:t>2/10/2023</a:t>
                      </a:r>
                    </a:p>
                  </a:txBody>
                  <a:tcPr marL="7144" marR="7144" marT="7144" marB="0" anchor="b"/>
                </a:tc>
                <a:tc>
                  <a:txBody>
                    <a:bodyPr/>
                    <a:lstStyle/>
                    <a:p>
                      <a:pPr algn="r" fontAlgn="b"/>
                      <a:r>
                        <a:rPr lang="en-US" sz="1100" b="0" i="0" u="none" strike="noStrike" dirty="0">
                          <a:solidFill>
                            <a:srgbClr val="000000"/>
                          </a:solidFill>
                          <a:effectLst/>
                          <a:latin typeface="Calibri" panose="020F0502020204030204" pitchFamily="34" charset="0"/>
                        </a:rPr>
                        <a:t>1605</a:t>
                      </a:r>
                    </a:p>
                  </a:txBody>
                  <a:tcPr marL="7144" marR="7144" marT="7144" marB="0" anchor="b"/>
                </a:tc>
                <a:tc>
                  <a:txBody>
                    <a:bodyPr/>
                    <a:lstStyle/>
                    <a:p>
                      <a:pPr algn="ctr" fontAlgn="b"/>
                      <a:r>
                        <a:rPr lang="en-US" sz="1100" b="0" i="0" u="none" strike="noStrike" dirty="0">
                          <a:solidFill>
                            <a:srgbClr val="FF0000"/>
                          </a:solidFill>
                          <a:effectLst/>
                          <a:latin typeface="+mn-lt"/>
                        </a:rPr>
                        <a:t>present</a:t>
                      </a:r>
                      <a:endParaRPr lang="en-US" sz="1100" b="0" i="0" u="none" strike="noStrike" dirty="0">
                        <a:solidFill>
                          <a:srgbClr val="FF0000"/>
                        </a:solidFill>
                        <a:effectLst/>
                        <a:latin typeface="Calibri" panose="020F0502020204030204" pitchFamily="34" charset="0"/>
                      </a:endParaRPr>
                    </a:p>
                  </a:txBody>
                  <a:tcPr marL="6067" marR="6067" marT="6067" marB="0" anchor="b"/>
                </a:tc>
                <a:extLst>
                  <a:ext uri="{0D108BD9-81ED-4DB2-BD59-A6C34878D82A}">
                    <a16:rowId xmlns:a16="http://schemas.microsoft.com/office/drawing/2014/main" val="10005"/>
                  </a:ext>
                </a:extLst>
              </a:tr>
              <a:tr h="169475">
                <a:tc>
                  <a:txBody>
                    <a:bodyPr/>
                    <a:lstStyle/>
                    <a:p>
                      <a:pPr algn="ctr" fontAlgn="ctr"/>
                      <a:endParaRPr lang="en-US" sz="1100" b="1" i="0" u="none" strike="noStrike" dirty="0">
                        <a:solidFill>
                          <a:srgbClr val="5C8E26"/>
                        </a:solidFill>
                        <a:effectLst/>
                        <a:latin typeface="Calibri" panose="020F0502020204030204" pitchFamily="34" charset="0"/>
                      </a:endParaRPr>
                    </a:p>
                  </a:txBody>
                  <a:tcPr marL="6067" marR="6067" marT="6067" marB="0" anchor="ctr"/>
                </a:tc>
                <a:tc>
                  <a:txBody>
                    <a:bodyPr/>
                    <a:lstStyle/>
                    <a:p>
                      <a:pPr algn="l" fontAlgn="b"/>
                      <a:r>
                        <a:rPr lang="en-US" sz="1100" b="0" i="0" u="none" strike="noStrike" dirty="0">
                          <a:solidFill>
                            <a:srgbClr val="000000"/>
                          </a:solidFill>
                          <a:effectLst/>
                          <a:latin typeface="Calibri" panose="020F0502020204030204" pitchFamily="34" charset="0"/>
                        </a:rPr>
                        <a:t>Follansbee</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70.8</a:t>
                      </a:r>
                    </a:p>
                  </a:txBody>
                  <a:tcPr marL="7144" marR="7144" marT="7144" marB="0" anchor="b"/>
                </a:tc>
                <a:tc>
                  <a:txBody>
                    <a:bodyPr/>
                    <a:lstStyle/>
                    <a:p>
                      <a:pPr algn="ctr" fontAlgn="b"/>
                      <a:r>
                        <a:rPr lang="en-US" sz="1100" u="none" strike="noStrike">
                          <a:effectLst/>
                        </a:rPr>
                        <a:t>OH</a:t>
                      </a:r>
                      <a:endParaRPr lang="en-US" sz="1100" b="0" i="0" u="none" strike="noStrike">
                        <a:solidFill>
                          <a:srgbClr val="000000"/>
                        </a:solidFill>
                        <a:effectLst/>
                        <a:latin typeface="Calibri" panose="020F0502020204030204" pitchFamily="34" charset="0"/>
                      </a:endParaRPr>
                    </a:p>
                  </a:txBody>
                  <a:tcPr marL="6067" marR="6067" marT="6067" marB="0" anchor="b"/>
                </a:tc>
                <a:tc>
                  <a:txBody>
                    <a:bodyPr/>
                    <a:lstStyle/>
                    <a:p>
                      <a:pPr algn="r" fontAlgn="b"/>
                      <a:r>
                        <a:rPr lang="en-US" sz="1100" b="0" i="0" u="none" strike="noStrike">
                          <a:solidFill>
                            <a:srgbClr val="000000"/>
                          </a:solidFill>
                          <a:effectLst/>
                          <a:latin typeface="Calibri" panose="020F0502020204030204" pitchFamily="34" charset="0"/>
                        </a:rPr>
                        <a:t>2/10/2023</a:t>
                      </a:r>
                    </a:p>
                  </a:txBody>
                  <a:tcPr marL="7144" marR="7144" marT="7144" marB="0" anchor="b"/>
                </a:tc>
                <a:tc>
                  <a:txBody>
                    <a:bodyPr/>
                    <a:lstStyle/>
                    <a:p>
                      <a:pPr algn="r" fontAlgn="b"/>
                      <a:r>
                        <a:rPr lang="en-US" sz="1100" b="0" i="0" u="none" strike="noStrike">
                          <a:solidFill>
                            <a:srgbClr val="000000"/>
                          </a:solidFill>
                          <a:effectLst/>
                          <a:latin typeface="Calibri" panose="020F0502020204030204" pitchFamily="34" charset="0"/>
                        </a:rPr>
                        <a:t>1300</a:t>
                      </a:r>
                    </a:p>
                  </a:txBody>
                  <a:tcPr marL="7144" marR="7144" marT="7144" marB="0" anchor="b"/>
                </a:tc>
                <a:tc>
                  <a:txBody>
                    <a:bodyPr/>
                    <a:lstStyle/>
                    <a:p>
                      <a:pPr algn="ctr" fontAlgn="b"/>
                      <a:r>
                        <a:rPr lang="en-US" sz="1100" b="0" i="0" u="none" strike="noStrike" dirty="0">
                          <a:solidFill>
                            <a:schemeClr val="dk1"/>
                          </a:solidFill>
                          <a:effectLst/>
                          <a:latin typeface="+mn-lt"/>
                        </a:rPr>
                        <a:t>absent</a:t>
                      </a:r>
                      <a:endParaRPr lang="en-US" sz="1100" b="0" i="0" u="none" strike="noStrike" dirty="0">
                        <a:solidFill>
                          <a:srgbClr val="FF0000"/>
                        </a:solidFill>
                        <a:effectLst/>
                        <a:latin typeface="Calibri" panose="020F0502020204030204" pitchFamily="34" charset="0"/>
                      </a:endParaRPr>
                    </a:p>
                  </a:txBody>
                  <a:tcPr marL="6067" marR="6067" marT="6067" marB="0" anchor="b"/>
                </a:tc>
                <a:extLst>
                  <a:ext uri="{0D108BD9-81ED-4DB2-BD59-A6C34878D82A}">
                    <a16:rowId xmlns:a16="http://schemas.microsoft.com/office/drawing/2014/main" val="10006"/>
                  </a:ext>
                </a:extLst>
              </a:tr>
              <a:tr h="327184">
                <a:tc>
                  <a:txBody>
                    <a:bodyPr/>
                    <a:lstStyle/>
                    <a:p>
                      <a:pPr algn="ctr" fontAlgn="ctr"/>
                      <a:endParaRPr lang="en-US" sz="1100" b="1" i="0" u="none" strike="noStrike" dirty="0">
                        <a:solidFill>
                          <a:srgbClr val="5C8E26"/>
                        </a:solidFill>
                        <a:effectLst/>
                        <a:latin typeface="Calibri" panose="020F0502020204030204" pitchFamily="34" charset="0"/>
                      </a:endParaRPr>
                    </a:p>
                  </a:txBody>
                  <a:tcPr marL="6067" marR="6067" marT="6067" marB="0" anchor="ctr"/>
                </a:tc>
                <a:tc>
                  <a:txBody>
                    <a:bodyPr/>
                    <a:lstStyle/>
                    <a:p>
                      <a:pPr algn="l" fontAlgn="b"/>
                      <a:r>
                        <a:rPr lang="en-US" sz="1100" b="0" i="0" u="none" strike="noStrike" dirty="0">
                          <a:solidFill>
                            <a:srgbClr val="000000"/>
                          </a:solidFill>
                          <a:effectLst/>
                          <a:latin typeface="Calibri" panose="020F0502020204030204" pitchFamily="34" charset="0"/>
                        </a:rPr>
                        <a:t>Wheeling River Grab</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86.0</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WV</a:t>
                      </a:r>
                    </a:p>
                  </a:txBody>
                  <a:tcPr marL="6067" marR="6067" marT="6067" marB="0" anchor="b"/>
                </a:tc>
                <a:tc>
                  <a:txBody>
                    <a:bodyPr/>
                    <a:lstStyle/>
                    <a:p>
                      <a:pPr algn="r" fontAlgn="b"/>
                      <a:r>
                        <a:rPr lang="en-US" sz="1100" b="0" i="0" u="none" strike="noStrike" dirty="0">
                          <a:solidFill>
                            <a:srgbClr val="000000"/>
                          </a:solidFill>
                          <a:effectLst/>
                          <a:latin typeface="Calibri" panose="020F0502020204030204" pitchFamily="34" charset="0"/>
                        </a:rPr>
                        <a:t>2/10/2023</a:t>
                      </a:r>
                    </a:p>
                  </a:txBody>
                  <a:tcPr marL="7144" marR="7144" marT="7144" marB="0" anchor="b"/>
                </a:tc>
                <a:tc>
                  <a:txBody>
                    <a:bodyPr/>
                    <a:lstStyle/>
                    <a:p>
                      <a:pPr algn="r" fontAlgn="b"/>
                      <a:r>
                        <a:rPr lang="en-US" sz="1100" b="0" i="0" u="none" strike="noStrike" dirty="0">
                          <a:solidFill>
                            <a:srgbClr val="000000"/>
                          </a:solidFill>
                          <a:effectLst/>
                          <a:latin typeface="Calibri" panose="020F0502020204030204" pitchFamily="34" charset="0"/>
                        </a:rPr>
                        <a:t>1600</a:t>
                      </a:r>
                    </a:p>
                  </a:txBody>
                  <a:tcPr marL="7144" marR="7144" marT="7144" marB="0" anchor="b"/>
                </a:tc>
                <a:tc>
                  <a:txBody>
                    <a:bodyPr/>
                    <a:lstStyle/>
                    <a:p>
                      <a:pPr algn="ctr" fontAlgn="b"/>
                      <a:r>
                        <a:rPr lang="en-US" sz="1100" b="0" i="0" u="none" strike="noStrike" dirty="0">
                          <a:solidFill>
                            <a:srgbClr val="FF0000"/>
                          </a:solidFill>
                          <a:effectLst/>
                          <a:latin typeface="+mn-lt"/>
                        </a:rPr>
                        <a:t>present</a:t>
                      </a:r>
                      <a:endParaRPr lang="en-US" sz="1100" u="none" strike="noStrike" dirty="0">
                        <a:solidFill>
                          <a:srgbClr val="FF0000"/>
                        </a:solidFill>
                        <a:effectLst/>
                      </a:endParaRPr>
                    </a:p>
                  </a:txBody>
                  <a:tcPr marL="6067" marR="6067" marT="6067" marB="0" anchor="b"/>
                </a:tc>
                <a:extLst>
                  <a:ext uri="{0D108BD9-81ED-4DB2-BD59-A6C34878D82A}">
                    <a16:rowId xmlns:a16="http://schemas.microsoft.com/office/drawing/2014/main" val="10007"/>
                  </a:ext>
                </a:extLst>
              </a:tr>
              <a:tr h="169475">
                <a:tc>
                  <a:txBody>
                    <a:bodyPr/>
                    <a:lstStyle/>
                    <a:p>
                      <a:pPr algn="ctr" fontAlgn="ctr"/>
                      <a:r>
                        <a:rPr lang="en-US" sz="1100" b="0" i="0" u="none" strike="noStrike" dirty="0">
                          <a:solidFill>
                            <a:schemeClr val="tx1"/>
                          </a:solidFill>
                          <a:effectLst/>
                          <a:latin typeface="Calibri" panose="020F0502020204030204" pitchFamily="34" charset="0"/>
                        </a:rPr>
                        <a:t>8</a:t>
                      </a:r>
                    </a:p>
                  </a:txBody>
                  <a:tcPr marL="6067" marR="6067" marT="6067" marB="0" anchor="ctr"/>
                </a:tc>
                <a:tc>
                  <a:txBody>
                    <a:bodyPr/>
                    <a:lstStyle/>
                    <a:p>
                      <a:pPr algn="l" fontAlgn="b"/>
                      <a:r>
                        <a:rPr lang="en-US" sz="1100" b="0" i="0" u="none" strike="noStrike" dirty="0">
                          <a:solidFill>
                            <a:srgbClr val="000000"/>
                          </a:solidFill>
                          <a:effectLst/>
                          <a:latin typeface="Calibri" panose="020F0502020204030204" pitchFamily="34" charset="0"/>
                        </a:rPr>
                        <a:t>Bellaire</a:t>
                      </a:r>
                    </a:p>
                  </a:txBody>
                  <a:tcPr marL="7144" marR="7144" marT="7144" marB="0" anchor="b"/>
                </a:tc>
                <a:tc>
                  <a:txBody>
                    <a:bodyPr/>
                    <a:lstStyle/>
                    <a:p>
                      <a:pPr algn="ctr" fontAlgn="b"/>
                      <a:r>
                        <a:rPr lang="en-US" sz="1100" b="0" i="0" u="none" strike="noStrike">
                          <a:solidFill>
                            <a:srgbClr val="000000"/>
                          </a:solidFill>
                          <a:effectLst/>
                          <a:latin typeface="Calibri" panose="020F0502020204030204" pitchFamily="34" charset="0"/>
                        </a:rPr>
                        <a:t>93.9</a:t>
                      </a:r>
                    </a:p>
                  </a:txBody>
                  <a:tcPr marL="7144" marR="7144" marT="7144" marB="0" anchor="b"/>
                </a:tc>
                <a:tc>
                  <a:txBody>
                    <a:bodyPr/>
                    <a:lstStyle/>
                    <a:p>
                      <a:pPr algn="ctr" fontAlgn="b"/>
                      <a:r>
                        <a:rPr lang="en-US" sz="1100" u="none" strike="noStrike" dirty="0">
                          <a:effectLst/>
                        </a:rPr>
                        <a:t>WV</a:t>
                      </a:r>
                      <a:endParaRPr lang="en-US" sz="1100" b="0" i="0" u="none" strike="noStrike" dirty="0">
                        <a:solidFill>
                          <a:srgbClr val="000000"/>
                        </a:solidFill>
                        <a:effectLst/>
                        <a:latin typeface="Calibri" panose="020F0502020204030204" pitchFamily="34" charset="0"/>
                      </a:endParaRPr>
                    </a:p>
                  </a:txBody>
                  <a:tcPr marL="6067" marR="6067" marT="6067" marB="0" anchor="b"/>
                </a:tc>
                <a:tc>
                  <a:txBody>
                    <a:bodyPr/>
                    <a:lstStyle/>
                    <a:p>
                      <a:pPr algn="r" fontAlgn="b"/>
                      <a:r>
                        <a:rPr lang="en-US" sz="1100" b="0" i="0" u="none" strike="noStrike">
                          <a:solidFill>
                            <a:srgbClr val="000000"/>
                          </a:solidFill>
                          <a:effectLst/>
                          <a:latin typeface="Calibri" panose="020F0502020204030204" pitchFamily="34" charset="0"/>
                        </a:rPr>
                        <a:t>2/10/2023</a:t>
                      </a:r>
                    </a:p>
                  </a:txBody>
                  <a:tcPr marL="7144" marR="7144" marT="7144" marB="0" anchor="b"/>
                </a:tc>
                <a:tc>
                  <a:txBody>
                    <a:bodyPr/>
                    <a:lstStyle/>
                    <a:p>
                      <a:pPr algn="r" fontAlgn="b"/>
                      <a:r>
                        <a:rPr lang="en-US" sz="1100" b="0" i="0" u="none" strike="noStrike">
                          <a:solidFill>
                            <a:srgbClr val="000000"/>
                          </a:solidFill>
                          <a:effectLst/>
                          <a:latin typeface="Calibri" panose="020F0502020204030204" pitchFamily="34" charset="0"/>
                        </a:rPr>
                        <a:t>1715</a:t>
                      </a:r>
                    </a:p>
                  </a:txBody>
                  <a:tcPr marL="7144" marR="7144" marT="7144" marB="0" anchor="b"/>
                </a:tc>
                <a:tc>
                  <a:txBody>
                    <a:bodyPr/>
                    <a:lstStyle/>
                    <a:p>
                      <a:pPr algn="ctr" fontAlgn="b"/>
                      <a:r>
                        <a:rPr lang="en-US" sz="1100" b="0" i="0" u="none" strike="noStrike" dirty="0">
                          <a:solidFill>
                            <a:schemeClr val="dk1"/>
                          </a:solidFill>
                          <a:effectLst/>
                          <a:latin typeface="+mn-lt"/>
                        </a:rPr>
                        <a:t>absent</a:t>
                      </a:r>
                      <a:endParaRPr lang="en-US" sz="1100" u="none" strike="noStrike" dirty="0">
                        <a:solidFill>
                          <a:srgbClr val="FF0000"/>
                        </a:solidFill>
                        <a:effectLst/>
                      </a:endParaRPr>
                    </a:p>
                  </a:txBody>
                  <a:tcPr marL="6067" marR="6067" marT="6067" marB="0" anchor="b"/>
                </a:tc>
                <a:extLst>
                  <a:ext uri="{0D108BD9-81ED-4DB2-BD59-A6C34878D82A}">
                    <a16:rowId xmlns:a16="http://schemas.microsoft.com/office/drawing/2014/main" val="10008"/>
                  </a:ext>
                </a:extLst>
              </a:tr>
              <a:tr h="169475">
                <a:tc>
                  <a:txBody>
                    <a:bodyPr/>
                    <a:lstStyle/>
                    <a:p>
                      <a:pPr algn="ctr" fontAlgn="ctr"/>
                      <a:endParaRPr lang="en-US" sz="1100" b="1" i="0" u="none" strike="noStrike" dirty="0">
                        <a:solidFill>
                          <a:srgbClr val="5C8E26"/>
                        </a:solidFill>
                        <a:effectLst/>
                        <a:latin typeface="Calibri" panose="020F0502020204030204" pitchFamily="34" charset="0"/>
                      </a:endParaRPr>
                    </a:p>
                  </a:txBody>
                  <a:tcPr marL="6067" marR="6067" marT="6067" marB="0" anchor="ctr"/>
                </a:tc>
                <a:tc>
                  <a:txBody>
                    <a:bodyPr/>
                    <a:lstStyle/>
                    <a:p>
                      <a:pPr algn="l" fontAlgn="b"/>
                      <a:r>
                        <a:rPr lang="en-US" sz="1100" b="0" i="0" u="none" strike="noStrike">
                          <a:solidFill>
                            <a:srgbClr val="000000"/>
                          </a:solidFill>
                          <a:effectLst/>
                          <a:latin typeface="Calibri" panose="020F0502020204030204" pitchFamily="34" charset="0"/>
                        </a:rPr>
                        <a:t>Moundsville</a:t>
                      </a:r>
                    </a:p>
                  </a:txBody>
                  <a:tcPr marL="7144" marR="7144" marT="7144" marB="0" anchor="b"/>
                </a:tc>
                <a:tc>
                  <a:txBody>
                    <a:bodyPr/>
                    <a:lstStyle/>
                    <a:p>
                      <a:pPr algn="ctr" fontAlgn="b"/>
                      <a:r>
                        <a:rPr lang="en-US" sz="1100" b="0" i="0" u="none" strike="noStrike">
                          <a:solidFill>
                            <a:srgbClr val="000000"/>
                          </a:solidFill>
                          <a:effectLst/>
                          <a:latin typeface="Calibri" panose="020F0502020204030204" pitchFamily="34" charset="0"/>
                        </a:rPr>
                        <a:t>101.7</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WV</a:t>
                      </a:r>
                    </a:p>
                  </a:txBody>
                  <a:tcPr marL="6067" marR="6067" marT="6067" marB="0" anchor="b"/>
                </a:tc>
                <a:tc>
                  <a:txBody>
                    <a:bodyPr/>
                    <a:lstStyle/>
                    <a:p>
                      <a:pPr algn="r" fontAlgn="b"/>
                      <a:r>
                        <a:rPr lang="en-US" sz="1100" b="0" i="0" u="none" strike="noStrike">
                          <a:solidFill>
                            <a:srgbClr val="000000"/>
                          </a:solidFill>
                          <a:effectLst/>
                          <a:latin typeface="Calibri" panose="020F0502020204030204" pitchFamily="34" charset="0"/>
                        </a:rPr>
                        <a:t>2/10/2023</a:t>
                      </a:r>
                    </a:p>
                  </a:txBody>
                  <a:tcPr marL="7144" marR="7144" marT="7144" marB="0" anchor="b"/>
                </a:tc>
                <a:tc>
                  <a:txBody>
                    <a:bodyPr/>
                    <a:lstStyle/>
                    <a:p>
                      <a:pPr algn="r" fontAlgn="b"/>
                      <a:r>
                        <a:rPr lang="en-US" sz="1100" b="0" i="0" u="none" strike="noStrike">
                          <a:solidFill>
                            <a:srgbClr val="000000"/>
                          </a:solidFill>
                          <a:effectLst/>
                          <a:latin typeface="Calibri" panose="020F0502020204030204" pitchFamily="34" charset="0"/>
                        </a:rPr>
                        <a:t>1750</a:t>
                      </a:r>
                    </a:p>
                  </a:txBody>
                  <a:tcPr marL="7144" marR="7144" marT="7144" marB="0" anchor="b"/>
                </a:tc>
                <a:tc>
                  <a:txBody>
                    <a:bodyPr/>
                    <a:lstStyle/>
                    <a:p>
                      <a:pPr algn="ctr" fontAlgn="b"/>
                      <a:r>
                        <a:rPr lang="en-US" sz="1100" b="0" i="0" u="none" strike="noStrike" dirty="0">
                          <a:solidFill>
                            <a:srgbClr val="FF0000"/>
                          </a:solidFill>
                          <a:effectLst/>
                          <a:latin typeface="+mn-lt"/>
                        </a:rPr>
                        <a:t>present</a:t>
                      </a:r>
                      <a:endParaRPr lang="en-US" sz="1100" u="none" strike="noStrike" dirty="0">
                        <a:solidFill>
                          <a:srgbClr val="FF0000"/>
                        </a:solidFill>
                        <a:effectLst/>
                      </a:endParaRPr>
                    </a:p>
                  </a:txBody>
                  <a:tcPr marL="6067" marR="6067" marT="6067" marB="0" anchor="b"/>
                </a:tc>
                <a:extLst>
                  <a:ext uri="{0D108BD9-81ED-4DB2-BD59-A6C34878D82A}">
                    <a16:rowId xmlns:a16="http://schemas.microsoft.com/office/drawing/2014/main" val="10009"/>
                  </a:ext>
                </a:extLst>
              </a:tr>
              <a:tr h="327184">
                <a:tc>
                  <a:txBody>
                    <a:bodyPr/>
                    <a:lstStyle/>
                    <a:p>
                      <a:pPr algn="ctr" fontAlgn="ctr"/>
                      <a:endParaRPr lang="en-US" sz="1100" b="1" i="0" u="none" strike="noStrike" dirty="0">
                        <a:solidFill>
                          <a:srgbClr val="5C8E26"/>
                        </a:solidFill>
                        <a:effectLst/>
                        <a:latin typeface="Calibri" panose="020F0502020204030204" pitchFamily="34" charset="0"/>
                      </a:endParaRPr>
                    </a:p>
                  </a:txBody>
                  <a:tcPr marL="6067" marR="6067" marT="6067" marB="0" anchor="ctr"/>
                </a:tc>
                <a:tc>
                  <a:txBody>
                    <a:bodyPr/>
                    <a:lstStyle/>
                    <a:p>
                      <a:pPr algn="l" fontAlgn="b"/>
                      <a:r>
                        <a:rPr lang="en-US" sz="1100" b="0" i="0" u="none" strike="noStrike">
                          <a:solidFill>
                            <a:srgbClr val="000000"/>
                          </a:solidFill>
                          <a:effectLst/>
                          <a:latin typeface="Calibri" panose="020F0502020204030204" pitchFamily="34" charset="0"/>
                        </a:rPr>
                        <a:t>New Martinsville</a:t>
                      </a:r>
                    </a:p>
                  </a:txBody>
                  <a:tcPr marL="7144" marR="7144" marT="7144" marB="0" anchor="b"/>
                </a:tc>
                <a:tc>
                  <a:txBody>
                    <a:bodyPr/>
                    <a:lstStyle/>
                    <a:p>
                      <a:pPr algn="ctr" fontAlgn="b"/>
                      <a:r>
                        <a:rPr lang="en-US" sz="1100" b="0" i="0" u="none" strike="noStrike">
                          <a:solidFill>
                            <a:srgbClr val="000000"/>
                          </a:solidFill>
                          <a:effectLst/>
                          <a:latin typeface="Calibri" panose="020F0502020204030204" pitchFamily="34" charset="0"/>
                        </a:rPr>
                        <a:t>126.0</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WV</a:t>
                      </a:r>
                    </a:p>
                  </a:txBody>
                  <a:tcPr marL="6067" marR="6067" marT="6067" marB="0" anchor="b"/>
                </a:tc>
                <a:tc>
                  <a:txBody>
                    <a:bodyPr/>
                    <a:lstStyle/>
                    <a:p>
                      <a:pPr algn="r" fontAlgn="b"/>
                      <a:r>
                        <a:rPr lang="en-US" sz="1100" b="0" i="0" u="none" strike="noStrike" dirty="0">
                          <a:solidFill>
                            <a:srgbClr val="000000"/>
                          </a:solidFill>
                          <a:effectLst/>
                          <a:latin typeface="Calibri" panose="020F0502020204030204" pitchFamily="34" charset="0"/>
                        </a:rPr>
                        <a:t>2/10/2023</a:t>
                      </a:r>
                    </a:p>
                  </a:txBody>
                  <a:tcPr marL="7144" marR="7144" marT="7144" marB="0" anchor="b"/>
                </a:tc>
                <a:tc>
                  <a:txBody>
                    <a:bodyPr/>
                    <a:lstStyle/>
                    <a:p>
                      <a:pPr algn="r" fontAlgn="b"/>
                      <a:r>
                        <a:rPr lang="en-US" sz="1100" b="0" i="0" u="none" strike="noStrike">
                          <a:solidFill>
                            <a:srgbClr val="000000"/>
                          </a:solidFill>
                          <a:effectLst/>
                          <a:latin typeface="Calibri" panose="020F0502020204030204" pitchFamily="34" charset="0"/>
                        </a:rPr>
                        <a:t>1900</a:t>
                      </a:r>
                    </a:p>
                  </a:txBody>
                  <a:tcPr marL="7144" marR="7144" marT="7144" marB="0" anchor="b"/>
                </a:tc>
                <a:tc>
                  <a:txBody>
                    <a:bodyPr/>
                    <a:lstStyle/>
                    <a:p>
                      <a:pPr algn="ctr" fontAlgn="b"/>
                      <a:r>
                        <a:rPr lang="en-US" sz="1100" b="0" i="0" u="none" strike="noStrike" dirty="0">
                          <a:solidFill>
                            <a:srgbClr val="FF0000"/>
                          </a:solidFill>
                          <a:effectLst/>
                          <a:latin typeface="+mn-lt"/>
                        </a:rPr>
                        <a:t>present</a:t>
                      </a:r>
                      <a:endParaRPr lang="en-US" sz="1100" u="none" strike="noStrike" dirty="0">
                        <a:solidFill>
                          <a:srgbClr val="FF0000"/>
                        </a:solidFill>
                        <a:effectLst/>
                      </a:endParaRPr>
                    </a:p>
                  </a:txBody>
                  <a:tcPr marL="6067" marR="6067" marT="6067" marB="0" anchor="b"/>
                </a:tc>
                <a:extLst>
                  <a:ext uri="{0D108BD9-81ED-4DB2-BD59-A6C34878D82A}">
                    <a16:rowId xmlns:a16="http://schemas.microsoft.com/office/drawing/2014/main" val="10010"/>
                  </a:ext>
                </a:extLst>
              </a:tr>
              <a:tr h="169475">
                <a:tc>
                  <a:txBody>
                    <a:bodyPr/>
                    <a:lstStyle/>
                    <a:p>
                      <a:pPr algn="ctr" fontAlgn="ctr"/>
                      <a:endParaRPr lang="en-US" sz="1100" b="1" i="0" u="none" strike="noStrike" dirty="0">
                        <a:solidFill>
                          <a:srgbClr val="5C8E26"/>
                        </a:solidFill>
                        <a:effectLst/>
                        <a:latin typeface="Calibri" panose="020F0502020204030204" pitchFamily="34" charset="0"/>
                      </a:endParaRPr>
                    </a:p>
                  </a:txBody>
                  <a:tcPr marL="6067" marR="6067" marT="6067" marB="0" anchor="ctr"/>
                </a:tc>
                <a:tc>
                  <a:txBody>
                    <a:bodyPr/>
                    <a:lstStyle/>
                    <a:p>
                      <a:pPr algn="l" fontAlgn="b"/>
                      <a:r>
                        <a:rPr lang="en-US" sz="1100" b="0" i="0" u="none" strike="noStrike" dirty="0" err="1">
                          <a:solidFill>
                            <a:srgbClr val="000000"/>
                          </a:solidFill>
                          <a:effectLst/>
                          <a:latin typeface="Calibri" panose="020F0502020204030204" pitchFamily="34" charset="0"/>
                        </a:rPr>
                        <a:t>Sisterville</a:t>
                      </a:r>
                      <a:endParaRPr lang="en-US" sz="11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137.2</a:t>
                      </a:r>
                    </a:p>
                  </a:txBody>
                  <a:tcPr marL="7144" marR="7144" marT="7144" marB="0" anchor="b"/>
                </a:tc>
                <a:tc>
                  <a:txBody>
                    <a:bodyPr/>
                    <a:lstStyle/>
                    <a:p>
                      <a:pPr algn="ctr" fontAlgn="b"/>
                      <a:r>
                        <a:rPr lang="en-US" sz="1100" b="0" i="0" u="none" strike="noStrike" dirty="0">
                          <a:solidFill>
                            <a:srgbClr val="000000"/>
                          </a:solidFill>
                          <a:effectLst/>
                          <a:latin typeface="Calibri" panose="020F0502020204030204" pitchFamily="34" charset="0"/>
                        </a:rPr>
                        <a:t>OH</a:t>
                      </a:r>
                    </a:p>
                  </a:txBody>
                  <a:tcPr marL="6067" marR="6067" marT="6067" marB="0" anchor="b"/>
                </a:tc>
                <a:tc>
                  <a:txBody>
                    <a:bodyPr/>
                    <a:lstStyle/>
                    <a:p>
                      <a:pPr algn="r" fontAlgn="b"/>
                      <a:r>
                        <a:rPr lang="en-US" sz="1100" b="0" i="0" u="none" strike="noStrike">
                          <a:solidFill>
                            <a:srgbClr val="000000"/>
                          </a:solidFill>
                          <a:effectLst/>
                          <a:latin typeface="Calibri" panose="020F0502020204030204" pitchFamily="34" charset="0"/>
                        </a:rPr>
                        <a:t>2/10/2023</a:t>
                      </a:r>
                    </a:p>
                  </a:txBody>
                  <a:tcPr marL="7144" marR="7144" marT="7144" marB="0" anchor="b"/>
                </a:tc>
                <a:tc>
                  <a:txBody>
                    <a:bodyPr/>
                    <a:lstStyle/>
                    <a:p>
                      <a:pPr algn="r" fontAlgn="b"/>
                      <a:r>
                        <a:rPr lang="en-US" sz="1100" b="0" i="0" u="none" strike="noStrike" dirty="0">
                          <a:solidFill>
                            <a:srgbClr val="000000"/>
                          </a:solidFill>
                          <a:effectLst/>
                          <a:latin typeface="Calibri" panose="020F0502020204030204" pitchFamily="34" charset="0"/>
                        </a:rPr>
                        <a:t>1945</a:t>
                      </a:r>
                    </a:p>
                  </a:txBody>
                  <a:tcPr marL="7144" marR="7144" marT="7144" marB="0" anchor="b"/>
                </a:tc>
                <a:tc>
                  <a:txBody>
                    <a:bodyPr/>
                    <a:lstStyle/>
                    <a:p>
                      <a:pPr algn="ctr" fontAlgn="b"/>
                      <a:r>
                        <a:rPr lang="en-US" sz="1100" b="0" i="0" u="none" strike="noStrike" dirty="0">
                          <a:solidFill>
                            <a:srgbClr val="FF0000"/>
                          </a:solidFill>
                          <a:effectLst/>
                          <a:latin typeface="+mn-lt"/>
                        </a:rPr>
                        <a:t>present</a:t>
                      </a:r>
                      <a:endParaRPr lang="en-US" sz="1100" u="none" strike="noStrike" dirty="0">
                        <a:solidFill>
                          <a:srgbClr val="FF0000"/>
                        </a:solidFill>
                        <a:effectLst/>
                      </a:endParaRPr>
                    </a:p>
                  </a:txBody>
                  <a:tcPr marL="6067" marR="6067" marT="6067" marB="0" anchor="b"/>
                </a:tc>
                <a:extLst>
                  <a:ext uri="{0D108BD9-81ED-4DB2-BD59-A6C34878D82A}">
                    <a16:rowId xmlns:a16="http://schemas.microsoft.com/office/drawing/2014/main" val="10011"/>
                  </a:ext>
                </a:extLst>
              </a:tr>
            </a:tbl>
          </a:graphicData>
        </a:graphic>
      </p:graphicFrame>
      <p:sp>
        <p:nvSpPr>
          <p:cNvPr id="20" name="Oval 19">
            <a:extLst>
              <a:ext uri="{C183D7F6-B498-43B3-948B-1728B52AA6E4}">
                <adec:decorative xmlns:adec="http://schemas.microsoft.com/office/drawing/2017/decorative" val="1"/>
              </a:ext>
            </a:extLst>
          </p:cNvPr>
          <p:cNvSpPr/>
          <p:nvPr/>
        </p:nvSpPr>
        <p:spPr>
          <a:xfrm>
            <a:off x="6192818" y="2701184"/>
            <a:ext cx="67962" cy="6178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Box 1"/>
          <p:cNvSpPr txBox="1"/>
          <p:nvPr/>
        </p:nvSpPr>
        <p:spPr>
          <a:xfrm>
            <a:off x="7036837" y="2209800"/>
            <a:ext cx="3195735" cy="923330"/>
          </a:xfrm>
          <a:prstGeom prst="rect">
            <a:avLst/>
          </a:prstGeom>
          <a:noFill/>
        </p:spPr>
        <p:txBody>
          <a:bodyPr wrap="square" rtlCol="0">
            <a:spAutoFit/>
          </a:bodyPr>
          <a:lstStyle/>
          <a:p>
            <a:pPr algn="ctr"/>
            <a:r>
              <a:rPr lang="en-US" sz="1800" dirty="0"/>
              <a:t>Surface Grab Samples analyzed at Wheeling, WVA ODS; presence/absence</a:t>
            </a:r>
          </a:p>
        </p:txBody>
      </p:sp>
      <p:sp>
        <p:nvSpPr>
          <p:cNvPr id="22" name="Oval 21">
            <a:extLst>
              <a:ext uri="{C183D7F6-B498-43B3-948B-1728B52AA6E4}">
                <adec:decorative xmlns:adec="http://schemas.microsoft.com/office/drawing/2017/decorative" val="1"/>
              </a:ext>
            </a:extLst>
          </p:cNvPr>
          <p:cNvSpPr/>
          <p:nvPr/>
        </p:nvSpPr>
        <p:spPr>
          <a:xfrm>
            <a:off x="6086592" y="3065286"/>
            <a:ext cx="67962" cy="6178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Oval 18">
            <a:extLst>
              <a:ext uri="{C183D7F6-B498-43B3-948B-1728B52AA6E4}">
                <adec:decorative xmlns:adec="http://schemas.microsoft.com/office/drawing/2017/decorative" val="1"/>
              </a:ext>
            </a:extLst>
          </p:cNvPr>
          <p:cNvSpPr/>
          <p:nvPr/>
        </p:nvSpPr>
        <p:spPr>
          <a:xfrm>
            <a:off x="6174665" y="2589212"/>
            <a:ext cx="67962" cy="617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Oval 22">
            <a:extLst>
              <a:ext uri="{C183D7F6-B498-43B3-948B-1728B52AA6E4}">
                <adec:decorative xmlns:adec="http://schemas.microsoft.com/office/drawing/2017/decorative" val="1"/>
              </a:ext>
            </a:extLst>
          </p:cNvPr>
          <p:cNvSpPr/>
          <p:nvPr/>
        </p:nvSpPr>
        <p:spPr>
          <a:xfrm>
            <a:off x="6052608" y="3212978"/>
            <a:ext cx="67962" cy="617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Oval 23">
            <a:extLst>
              <a:ext uri="{C183D7F6-B498-43B3-948B-1728B52AA6E4}">
                <adec:decorative xmlns:adec="http://schemas.microsoft.com/office/drawing/2017/decorative" val="1"/>
              </a:ext>
            </a:extLst>
          </p:cNvPr>
          <p:cNvSpPr/>
          <p:nvPr/>
        </p:nvSpPr>
        <p:spPr>
          <a:xfrm>
            <a:off x="6005958" y="3474236"/>
            <a:ext cx="67962" cy="617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Oval 24">
            <a:extLst>
              <a:ext uri="{C183D7F6-B498-43B3-948B-1728B52AA6E4}">
                <adec:decorative xmlns:adec="http://schemas.microsoft.com/office/drawing/2017/decorative" val="1"/>
              </a:ext>
            </a:extLst>
          </p:cNvPr>
          <p:cNvSpPr/>
          <p:nvPr/>
        </p:nvSpPr>
        <p:spPr>
          <a:xfrm>
            <a:off x="5875333" y="3609527"/>
            <a:ext cx="67962" cy="617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12183087-E0F3-27D0-107F-801BBC07C92A}"/>
              </a:ext>
            </a:extLst>
          </p:cNvPr>
          <p:cNvSpPr>
            <a:spLocks noGrp="1"/>
          </p:cNvSpPr>
          <p:nvPr>
            <p:ph type="sldNum" sz="quarter" idx="10"/>
          </p:nvPr>
        </p:nvSpPr>
        <p:spPr/>
        <p:txBody>
          <a:bodyPr/>
          <a:lstStyle/>
          <a:p>
            <a:fld id="{45701D32-53AA-4C3E-B70F-799023E597F6}" type="slidenum">
              <a:rPr lang="en-US" altLang="en-US" smtClean="0"/>
              <a:pPr/>
              <a:t>22</a:t>
            </a:fld>
            <a:endParaRPr lang="en-US" altLang="en-US"/>
          </a:p>
        </p:txBody>
      </p:sp>
    </p:spTree>
    <p:extLst>
      <p:ext uri="{BB962C8B-B14F-4D97-AF65-F5344CB8AC3E}">
        <p14:creationId xmlns:p14="http://schemas.microsoft.com/office/powerpoint/2010/main" val="1607030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1488" y="340830"/>
            <a:ext cx="5823991" cy="994741"/>
          </a:xfrm>
        </p:spPr>
        <p:txBody>
          <a:bodyPr>
            <a:normAutofit/>
          </a:bodyPr>
          <a:lstStyle/>
          <a:p>
            <a:r>
              <a:rPr lang="en-US" dirty="0"/>
              <a:t>Tracking Leading Edge</a:t>
            </a:r>
          </a:p>
        </p:txBody>
      </p:sp>
      <p:sp>
        <p:nvSpPr>
          <p:cNvPr id="3" name="Content Placeholder 2"/>
          <p:cNvSpPr>
            <a:spLocks noGrp="1"/>
          </p:cNvSpPr>
          <p:nvPr>
            <p:ph idx="1"/>
          </p:nvPr>
        </p:nvSpPr>
        <p:spPr>
          <a:xfrm>
            <a:off x="1600200" y="1905000"/>
            <a:ext cx="5105400" cy="4085802"/>
          </a:xfrm>
        </p:spPr>
        <p:txBody>
          <a:bodyPr>
            <a:normAutofit/>
          </a:bodyPr>
          <a:lstStyle/>
          <a:p>
            <a:pPr marL="0" indent="0">
              <a:buNone/>
            </a:pPr>
            <a:r>
              <a:rPr lang="en-US" dirty="0"/>
              <a:t>Feb 11-19, 2023 – </a:t>
            </a:r>
          </a:p>
          <a:p>
            <a:r>
              <a:rPr lang="en-US" dirty="0"/>
              <a:t>Transitioned sampling to tracking leading edge</a:t>
            </a:r>
          </a:p>
          <a:p>
            <a:pPr lvl="1"/>
            <a:r>
              <a:rPr lang="en-US" sz="2000" dirty="0"/>
              <a:t>Sampled 50 to 120 miles per day </a:t>
            </a:r>
          </a:p>
          <a:p>
            <a:pPr lvl="1"/>
            <a:r>
              <a:rPr lang="en-US" sz="2000" dirty="0"/>
              <a:t>Early on plume traveled ~25 miles/day</a:t>
            </a:r>
          </a:p>
          <a:p>
            <a:pPr lvl="1"/>
            <a:r>
              <a:rPr lang="en-US" sz="2000" dirty="0"/>
              <a:t>Later, velocities increased to ~100 miles/day</a:t>
            </a:r>
          </a:p>
          <a:p>
            <a:r>
              <a:rPr lang="en-US" dirty="0"/>
              <a:t>Modeling informed water utilities and field sampling crews</a:t>
            </a:r>
          </a:p>
          <a:p>
            <a:pPr lvl="1"/>
            <a:endParaRPr lang="en-US" sz="2000" dirty="0"/>
          </a:p>
          <a:p>
            <a:endParaRPr lang="en-US" sz="1800" dirty="0"/>
          </a:p>
        </p:txBody>
      </p:sp>
      <p:graphicFrame>
        <p:nvGraphicFramePr>
          <p:cNvPr id="4" name="Diagram 3">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0918985"/>
              </p:ext>
            </p:extLst>
          </p:nvPr>
        </p:nvGraphicFramePr>
        <p:xfrm>
          <a:off x="5867400" y="1752600"/>
          <a:ext cx="5334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28470F58-D4DC-B5C2-50D3-7A48D35DA7A6}"/>
              </a:ext>
            </a:extLst>
          </p:cNvPr>
          <p:cNvSpPr>
            <a:spLocks noGrp="1"/>
          </p:cNvSpPr>
          <p:nvPr>
            <p:ph type="sldNum" sz="quarter" idx="10"/>
          </p:nvPr>
        </p:nvSpPr>
        <p:spPr/>
        <p:txBody>
          <a:bodyPr/>
          <a:lstStyle/>
          <a:p>
            <a:fld id="{EB68738B-4FE5-4584-9246-13DA9C9B7747}" type="slidenum">
              <a:rPr lang="en-US" altLang="en-US" smtClean="0"/>
              <a:pPr/>
              <a:t>23</a:t>
            </a:fld>
            <a:endParaRPr lang="en-US" altLang="en-US"/>
          </a:p>
        </p:txBody>
      </p:sp>
    </p:spTree>
    <p:extLst>
      <p:ext uri="{BB962C8B-B14F-4D97-AF65-F5344CB8AC3E}">
        <p14:creationId xmlns:p14="http://schemas.microsoft.com/office/powerpoint/2010/main" val="4255888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8795" y="1324689"/>
            <a:ext cx="5823991" cy="994741"/>
          </a:xfrm>
        </p:spPr>
        <p:txBody>
          <a:bodyPr>
            <a:normAutofit fontScale="90000"/>
          </a:bodyPr>
          <a:lstStyle/>
          <a:p>
            <a:r>
              <a:rPr lang="en-US" dirty="0"/>
              <a:t>Downstream Tracking Concludes:</a:t>
            </a:r>
          </a:p>
        </p:txBody>
      </p:sp>
      <p:sp>
        <p:nvSpPr>
          <p:cNvPr id="3" name="Content Placeholder 2"/>
          <p:cNvSpPr>
            <a:spLocks noGrp="1"/>
          </p:cNvSpPr>
          <p:nvPr>
            <p:ph idx="1"/>
          </p:nvPr>
        </p:nvSpPr>
        <p:spPr>
          <a:xfrm>
            <a:off x="1752600" y="2438400"/>
            <a:ext cx="7138442" cy="4085802"/>
          </a:xfrm>
        </p:spPr>
        <p:txBody>
          <a:bodyPr>
            <a:normAutofit/>
          </a:bodyPr>
          <a:lstStyle/>
          <a:p>
            <a:pPr marL="0" indent="0">
              <a:buNone/>
            </a:pPr>
            <a:r>
              <a:rPr lang="en-US" sz="1800" dirty="0"/>
              <a:t>Feb 19-20, 2023 – </a:t>
            </a:r>
          </a:p>
          <a:p>
            <a:r>
              <a:rPr lang="en-US" sz="1800" dirty="0"/>
              <a:t>Fixed station sampling at Markland Locks &amp; Dam</a:t>
            </a:r>
            <a:r>
              <a:rPr lang="en-US" sz="1650" dirty="0"/>
              <a:t> </a:t>
            </a:r>
          </a:p>
          <a:p>
            <a:pPr lvl="1"/>
            <a:r>
              <a:rPr lang="en-US" sz="1650" dirty="0"/>
              <a:t>~500 miles downstream of derailment</a:t>
            </a:r>
          </a:p>
          <a:p>
            <a:pPr lvl="1"/>
            <a:r>
              <a:rPr lang="en-US" sz="1650" dirty="0"/>
              <a:t>Sampled every two hours from </a:t>
            </a:r>
            <a:r>
              <a:rPr lang="en-US" sz="1650" dirty="0" err="1"/>
              <a:t>lockwall</a:t>
            </a:r>
            <a:endParaRPr lang="en-US" sz="1650" dirty="0"/>
          </a:p>
          <a:p>
            <a:pPr lvl="1"/>
            <a:r>
              <a:rPr lang="en-US" sz="1650" dirty="0"/>
              <a:t>Samples analyzed by Louisville Water</a:t>
            </a:r>
          </a:p>
          <a:p>
            <a:pPr marL="0" indent="0">
              <a:buNone/>
            </a:pPr>
            <a:r>
              <a:rPr lang="en-US" sz="1800" dirty="0"/>
              <a:t>Feb 21-22, 2023:</a:t>
            </a:r>
          </a:p>
          <a:p>
            <a:r>
              <a:rPr lang="en-US" sz="1800" dirty="0"/>
              <a:t>Fixed station sampling at </a:t>
            </a:r>
            <a:r>
              <a:rPr lang="en-US" sz="1800" dirty="0" err="1"/>
              <a:t>Cannelton</a:t>
            </a:r>
            <a:r>
              <a:rPr lang="en-US" sz="1800" dirty="0"/>
              <a:t> Locks &amp; Dam</a:t>
            </a:r>
          </a:p>
          <a:p>
            <a:pPr lvl="1"/>
            <a:r>
              <a:rPr lang="en-US" sz="1650" dirty="0"/>
              <a:t>~700 downstream of derailment</a:t>
            </a:r>
          </a:p>
          <a:p>
            <a:pPr lvl="1"/>
            <a:r>
              <a:rPr lang="en-US" sz="1650" dirty="0"/>
              <a:t>Sampled every two hours from </a:t>
            </a:r>
            <a:r>
              <a:rPr lang="en-US" sz="1650" dirty="0" err="1"/>
              <a:t>lockwall</a:t>
            </a:r>
            <a:endParaRPr lang="en-US" sz="1650" dirty="0"/>
          </a:p>
          <a:p>
            <a:pPr lvl="1"/>
            <a:r>
              <a:rPr lang="en-US" sz="1650" dirty="0"/>
              <a:t>Samples analyzed by Evansville Water</a:t>
            </a:r>
          </a:p>
          <a:p>
            <a:pPr marL="0" indent="0">
              <a:buNone/>
            </a:pPr>
            <a:endParaRPr lang="en-US" sz="1800" dirty="0"/>
          </a:p>
          <a:p>
            <a:pPr marL="0" indent="0">
              <a:buNone/>
            </a:pPr>
            <a:r>
              <a:rPr lang="en-US" sz="1800" dirty="0"/>
              <a:t>All samples from Markland &amp; </a:t>
            </a:r>
            <a:r>
              <a:rPr lang="en-US" sz="1800" dirty="0" err="1"/>
              <a:t>Cannelton</a:t>
            </a:r>
            <a:r>
              <a:rPr lang="en-US" sz="1800" dirty="0"/>
              <a:t> non-detect</a:t>
            </a:r>
          </a:p>
          <a:p>
            <a:pPr lvl="1"/>
            <a:endParaRPr lang="en-US" sz="1650" dirty="0"/>
          </a:p>
          <a:p>
            <a:pPr lvl="1"/>
            <a:endParaRPr lang="en-US" sz="1650" dirty="0"/>
          </a:p>
          <a:p>
            <a:pPr lvl="1"/>
            <a:endParaRPr lang="en-US" sz="1650" dirty="0"/>
          </a:p>
          <a:p>
            <a:endParaRPr lang="en-US" sz="1800" dirty="0"/>
          </a:p>
        </p:txBody>
      </p:sp>
      <p:pic>
        <p:nvPicPr>
          <p:cNvPr id="4" name="Picture 3" descr="Ohio River Markland Lock &amp; D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1828800"/>
            <a:ext cx="3352800" cy="2514600"/>
          </a:xfrm>
          <a:prstGeom prst="rect">
            <a:avLst/>
          </a:prstGeom>
        </p:spPr>
      </p:pic>
      <p:pic>
        <p:nvPicPr>
          <p:cNvPr id="5" name="Picture 4" descr="On-site field analysi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522745" y="4757526"/>
            <a:ext cx="2209800" cy="1657350"/>
          </a:xfrm>
          <a:prstGeom prst="rect">
            <a:avLst/>
          </a:prstGeom>
        </p:spPr>
      </p:pic>
      <p:pic>
        <p:nvPicPr>
          <p:cNvPr id="6" name="Picture 5" descr="Sampling next to lock wal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812757" y="4769645"/>
            <a:ext cx="2190750" cy="1643063"/>
          </a:xfrm>
          <a:prstGeom prst="rect">
            <a:avLst/>
          </a:prstGeom>
        </p:spPr>
      </p:pic>
      <p:sp>
        <p:nvSpPr>
          <p:cNvPr id="7" name="Slide Number Placeholder 6">
            <a:extLst>
              <a:ext uri="{FF2B5EF4-FFF2-40B4-BE49-F238E27FC236}">
                <a16:creationId xmlns:a16="http://schemas.microsoft.com/office/drawing/2014/main" id="{92A955FC-6AB4-FD59-2B10-297B83562810}"/>
              </a:ext>
            </a:extLst>
          </p:cNvPr>
          <p:cNvSpPr>
            <a:spLocks noGrp="1"/>
          </p:cNvSpPr>
          <p:nvPr>
            <p:ph type="sldNum" sz="quarter" idx="10"/>
          </p:nvPr>
        </p:nvSpPr>
        <p:spPr/>
        <p:txBody>
          <a:bodyPr/>
          <a:lstStyle/>
          <a:p>
            <a:fld id="{EB68738B-4FE5-4584-9246-13DA9C9B7747}" type="slidenum">
              <a:rPr lang="en-US" altLang="en-US" smtClean="0"/>
              <a:pPr/>
              <a:t>24</a:t>
            </a:fld>
            <a:endParaRPr lang="en-US" altLang="en-US"/>
          </a:p>
        </p:txBody>
      </p:sp>
    </p:spTree>
    <p:extLst>
      <p:ext uri="{BB962C8B-B14F-4D97-AF65-F5344CB8AC3E}">
        <p14:creationId xmlns:p14="http://schemas.microsoft.com/office/powerpoint/2010/main" val="2685465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609600"/>
            <a:ext cx="5410200" cy="304800"/>
          </a:xfrm>
        </p:spPr>
        <p:txBody>
          <a:bodyPr/>
          <a:lstStyle/>
          <a:p>
            <a:r>
              <a:rPr lang="en-US" sz="3200" dirty="0"/>
              <a:t>The Bottom Line</a:t>
            </a:r>
          </a:p>
        </p:txBody>
      </p:sp>
      <p:sp>
        <p:nvSpPr>
          <p:cNvPr id="3" name="Content Placeholder 2"/>
          <p:cNvSpPr>
            <a:spLocks noGrp="1"/>
          </p:cNvSpPr>
          <p:nvPr>
            <p:ph idx="1"/>
          </p:nvPr>
        </p:nvSpPr>
        <p:spPr>
          <a:xfrm>
            <a:off x="2286000" y="1143000"/>
            <a:ext cx="7772400" cy="4953000"/>
          </a:xfrm>
        </p:spPr>
        <p:txBody>
          <a:bodyPr/>
          <a:lstStyle/>
          <a:p>
            <a:r>
              <a:rPr lang="en-US" sz="1800" dirty="0"/>
              <a:t>River systems and inland waterways in US are vital to commerce, jobs (navigation), power supply, recreation, and drinking water supply (public health)</a:t>
            </a:r>
          </a:p>
          <a:p>
            <a:r>
              <a:rPr lang="en-US" sz="1800" dirty="0"/>
              <a:t>Accidental spills and releases are already affecting the ability to provide navigation and clean water supply (Homeland Security)</a:t>
            </a:r>
          </a:p>
          <a:p>
            <a:r>
              <a:rPr lang="en-US" sz="1800" dirty="0"/>
              <a:t>Threat to drinking water safety and Homeland Security greatly underestimated</a:t>
            </a:r>
          </a:p>
          <a:p>
            <a:r>
              <a:rPr lang="en-US" sz="1800" dirty="0"/>
              <a:t>We are building a software product with the Ohio River Valley Water Sanitation Commission (ORSANCO) for State Emergency Response Agencies, Federal On-Scene Coordinators, the Coast Guard, and Water Utilities</a:t>
            </a:r>
          </a:p>
          <a:p>
            <a:r>
              <a:rPr lang="en-US" sz="1800" dirty="0"/>
              <a:t>Tool enables emergency responders and water utilities to know when and for how long to close river intakes and adjust treatment operation in response to spills</a:t>
            </a:r>
          </a:p>
          <a:p>
            <a:r>
              <a:rPr lang="en-US" sz="1800" dirty="0"/>
              <a:t>Tool also enables preparation and training for potential worst-case scenarios and long-term asset management and resilience planning</a:t>
            </a:r>
            <a:endParaRPr lang="en-US" dirty="0"/>
          </a:p>
        </p:txBody>
      </p:sp>
      <p:sp>
        <p:nvSpPr>
          <p:cNvPr id="4" name="Slide Number Placeholder 3">
            <a:extLst>
              <a:ext uri="{FF2B5EF4-FFF2-40B4-BE49-F238E27FC236}">
                <a16:creationId xmlns:a16="http://schemas.microsoft.com/office/drawing/2014/main" id="{73891ECE-9B8C-E44A-587A-1954167BD01E}"/>
              </a:ext>
            </a:extLst>
          </p:cNvPr>
          <p:cNvSpPr>
            <a:spLocks noGrp="1"/>
          </p:cNvSpPr>
          <p:nvPr>
            <p:ph type="sldNum" sz="quarter" idx="10"/>
          </p:nvPr>
        </p:nvSpPr>
        <p:spPr/>
        <p:txBody>
          <a:bodyPr/>
          <a:lstStyle/>
          <a:p>
            <a:fld id="{EB68738B-4FE5-4584-9246-13DA9C9B7747}" type="slidenum">
              <a:rPr lang="en-US" altLang="en-US" smtClean="0"/>
              <a:pPr/>
              <a:t>25</a:t>
            </a:fld>
            <a:endParaRPr lang="en-US" altLang="en-US"/>
          </a:p>
        </p:txBody>
      </p:sp>
    </p:spTree>
    <p:extLst>
      <p:ext uri="{BB962C8B-B14F-4D97-AF65-F5344CB8AC3E}">
        <p14:creationId xmlns:p14="http://schemas.microsoft.com/office/powerpoint/2010/main" val="1245618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45584-AE6B-A073-A8D8-E37E8C69549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7856A06-D2A4-1191-EC4A-72B9567B6290}"/>
              </a:ext>
            </a:extLst>
          </p:cNvPr>
          <p:cNvSpPr txBox="1">
            <a:spLocks noGrp="1"/>
          </p:cNvSpPr>
          <p:nvPr>
            <p:ph type="title" idx="4294967295"/>
          </p:nvPr>
        </p:nvSpPr>
        <p:spPr>
          <a:xfrm>
            <a:off x="4343400" y="1371600"/>
            <a:ext cx="3236784"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70B9"/>
                </a:solidFill>
                <a:effectLst/>
                <a:uLnTx/>
                <a:uFillTx/>
                <a:latin typeface="+mj-lt"/>
                <a:ea typeface="ＭＳ Ｐゴシック" pitchFamily="1" charset="-128"/>
                <a:cs typeface="+mn-cs"/>
              </a:rPr>
              <a:t>Research Plans</a:t>
            </a:r>
            <a:endParaRPr kumimoji="0" lang="en-US" sz="2400" b="0" i="0" u="none" strike="noStrike" kern="1200" cap="none" spc="0" normalizeH="0" baseline="0" noProof="0" dirty="0">
              <a:ln>
                <a:noFill/>
              </a:ln>
              <a:solidFill>
                <a:schemeClr val="tx1"/>
              </a:solidFill>
              <a:effectLst/>
              <a:uLnTx/>
              <a:uFillTx/>
              <a:latin typeface="Arial" charset="0"/>
              <a:ea typeface="ＭＳ Ｐゴシック" pitchFamily="1" charset="-128"/>
              <a:cs typeface="+mn-cs"/>
            </a:endParaRPr>
          </a:p>
        </p:txBody>
      </p:sp>
      <p:sp>
        <p:nvSpPr>
          <p:cNvPr id="2" name="TextBox 1">
            <a:extLst>
              <a:ext uri="{FF2B5EF4-FFF2-40B4-BE49-F238E27FC236}">
                <a16:creationId xmlns:a16="http://schemas.microsoft.com/office/drawing/2014/main" id="{6FB2CA76-3447-F1D3-DA22-5BD8D80EC267}"/>
              </a:ext>
            </a:extLst>
          </p:cNvPr>
          <p:cNvSpPr txBox="1"/>
          <p:nvPr/>
        </p:nvSpPr>
        <p:spPr>
          <a:xfrm>
            <a:off x="1447800" y="2209800"/>
            <a:ext cx="9544908" cy="4093428"/>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t>Update and improve RSMS Application Interfaces</a:t>
            </a:r>
          </a:p>
          <a:p>
            <a:endParaRPr lang="en-US" sz="2000" dirty="0"/>
          </a:p>
          <a:p>
            <a:pPr marL="342900" indent="-342900">
              <a:buFont typeface="Wingdings" panose="05000000000000000000" pitchFamily="2" charset="2"/>
              <a:buChar char="Ø"/>
            </a:pPr>
            <a:r>
              <a:rPr lang="en-US" sz="2000" dirty="0"/>
              <a:t>Integrate additional databases such as railroad bridges, pipelines, barge terminals</a:t>
            </a:r>
          </a:p>
          <a:p>
            <a:endParaRPr lang="en-US" sz="2000" dirty="0"/>
          </a:p>
          <a:p>
            <a:pPr marL="342900" indent="-342900">
              <a:buFont typeface="Wingdings" panose="05000000000000000000" pitchFamily="2" charset="2"/>
              <a:buChar char="Ø"/>
            </a:pPr>
            <a:r>
              <a:rPr lang="en-US" sz="2000" dirty="0"/>
              <a:t>Develop Project Scenarios to desired watersheds for Area Contingency Planning, Worst Case Discharge Plans, and Geographic Response Plans</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Pilot Western Pennsylvania tributaries?</a:t>
            </a:r>
          </a:p>
          <a:p>
            <a:pPr marL="800100" lvl="1" indent="-342900">
              <a:buFont typeface="Arial" panose="020B0604020202020204" pitchFamily="34" charset="0"/>
              <a:buChar char="•"/>
            </a:pPr>
            <a:r>
              <a:rPr lang="en-US" sz="2000" dirty="0"/>
              <a:t>Product recovery potential</a:t>
            </a:r>
          </a:p>
          <a:p>
            <a:pPr marL="800100" lvl="1" indent="-342900">
              <a:buFont typeface="Arial" panose="020B0604020202020204" pitchFamily="34" charset="0"/>
              <a:buChar char="•"/>
            </a:pPr>
            <a:r>
              <a:rPr lang="en-US" sz="2000" dirty="0"/>
              <a:t>Development of local level tactical deployments</a:t>
            </a:r>
          </a:p>
          <a:p>
            <a:endParaRPr lang="en-US" sz="2000" dirty="0"/>
          </a:p>
          <a:p>
            <a:pPr marL="342900" indent="-342900">
              <a:buFont typeface="Wingdings" panose="05000000000000000000" pitchFamily="2" charset="2"/>
              <a:buChar char="Ø"/>
            </a:pPr>
            <a:r>
              <a:rPr lang="en-US" sz="2000" dirty="0"/>
              <a:t>Integrate RSMS with Rapid Response Teams’ GIS Viewer</a:t>
            </a:r>
          </a:p>
        </p:txBody>
      </p:sp>
      <p:pic>
        <p:nvPicPr>
          <p:cNvPr id="4" name="Picture 3" descr="ORSANCO and GQC logos">
            <a:extLst>
              <a:ext uri="{FF2B5EF4-FFF2-40B4-BE49-F238E27FC236}">
                <a16:creationId xmlns:a16="http://schemas.microsoft.com/office/drawing/2014/main" id="{E9F548E8-D10B-CDC3-2FA1-E00C14A86C47}"/>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5334001" y="97426"/>
            <a:ext cx="4694327" cy="1274174"/>
          </a:xfrm>
          <a:prstGeom prst="rect">
            <a:avLst/>
          </a:prstGeom>
        </p:spPr>
      </p:pic>
      <p:sp>
        <p:nvSpPr>
          <p:cNvPr id="5" name="Slide Number Placeholder 4">
            <a:extLst>
              <a:ext uri="{FF2B5EF4-FFF2-40B4-BE49-F238E27FC236}">
                <a16:creationId xmlns:a16="http://schemas.microsoft.com/office/drawing/2014/main" id="{BDAE516C-C108-0487-9455-81F377A538CF}"/>
              </a:ext>
            </a:extLst>
          </p:cNvPr>
          <p:cNvSpPr>
            <a:spLocks noGrp="1"/>
          </p:cNvSpPr>
          <p:nvPr>
            <p:ph type="sldNum" sz="quarter" idx="10"/>
          </p:nvPr>
        </p:nvSpPr>
        <p:spPr/>
        <p:txBody>
          <a:bodyPr/>
          <a:lstStyle/>
          <a:p>
            <a:fld id="{45701D32-53AA-4C3E-B70F-799023E597F6}" type="slidenum">
              <a:rPr lang="en-US" altLang="en-US" smtClean="0"/>
              <a:pPr/>
              <a:t>26</a:t>
            </a:fld>
            <a:endParaRPr lang="en-US" altLang="en-US"/>
          </a:p>
        </p:txBody>
      </p:sp>
    </p:spTree>
    <p:extLst>
      <p:ext uri="{BB962C8B-B14F-4D97-AF65-F5344CB8AC3E}">
        <p14:creationId xmlns:p14="http://schemas.microsoft.com/office/powerpoint/2010/main" val="672753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57F04A-1BDF-0C1E-080B-6AF0A351B7A2}"/>
              </a:ext>
            </a:extLst>
          </p:cNvPr>
          <p:cNvSpPr txBox="1"/>
          <p:nvPr/>
        </p:nvSpPr>
        <p:spPr>
          <a:xfrm>
            <a:off x="3352800" y="1371600"/>
            <a:ext cx="5283819" cy="584775"/>
          </a:xfrm>
          <a:prstGeom prst="rect">
            <a:avLst/>
          </a:prstGeom>
          <a:noFill/>
        </p:spPr>
        <p:txBody>
          <a:bodyPr wrap="none" rtlCol="0">
            <a:spAutoFit/>
          </a:bodyPr>
          <a:lstStyle/>
          <a:p>
            <a:r>
              <a:rPr lang="en-US" sz="3200" b="1" dirty="0">
                <a:solidFill>
                  <a:srgbClr val="0070B9"/>
                </a:solidFill>
                <a:latin typeface="+mj-lt"/>
              </a:rPr>
              <a:t>Modeling Research Needs</a:t>
            </a:r>
            <a:endParaRPr lang="en-US" dirty="0"/>
          </a:p>
        </p:txBody>
      </p:sp>
      <p:sp>
        <p:nvSpPr>
          <p:cNvPr id="2" name="TextBox 1">
            <a:extLst>
              <a:ext uri="{FF2B5EF4-FFF2-40B4-BE49-F238E27FC236}">
                <a16:creationId xmlns:a16="http://schemas.microsoft.com/office/drawing/2014/main" id="{9639A292-9C27-3AD3-7FB0-73C134E4C96B}"/>
              </a:ext>
            </a:extLst>
          </p:cNvPr>
          <p:cNvSpPr txBox="1"/>
          <p:nvPr/>
        </p:nvSpPr>
        <p:spPr>
          <a:xfrm>
            <a:off x="2667000" y="1876485"/>
            <a:ext cx="6806891" cy="4524315"/>
          </a:xfrm>
          <a:prstGeom prst="rect">
            <a:avLst/>
          </a:prstGeom>
          <a:noFill/>
        </p:spPr>
        <p:txBody>
          <a:bodyPr wrap="square" rtlCol="0">
            <a:spAutoFit/>
          </a:bodyPr>
          <a:lstStyle/>
          <a:p>
            <a:pPr marL="342900" indent="-342900">
              <a:buFont typeface="Wingdings" panose="05000000000000000000" pitchFamily="2" charset="2"/>
              <a:buChar char="Ø"/>
            </a:pPr>
            <a:r>
              <a:rPr lang="en-US" dirty="0"/>
              <a:t>Verification/calibration of model time-of-travel based on East Palestine and other spills</a:t>
            </a:r>
          </a:p>
          <a:p>
            <a:pPr marL="342900" indent="-342900">
              <a:buFont typeface="Wingdings" panose="05000000000000000000" pitchFamily="2" charset="2"/>
              <a:buChar char="Ø"/>
            </a:pPr>
            <a:r>
              <a:rPr lang="en-US" dirty="0"/>
              <a:t>Artificial Intelligence/Machine Learning (AI/ML) analyses of historical flow data/scenario development</a:t>
            </a:r>
          </a:p>
          <a:p>
            <a:pPr marL="342900" indent="-342900">
              <a:buFont typeface="Wingdings" panose="05000000000000000000" pitchFamily="2" charset="2"/>
              <a:buChar char="Ø"/>
            </a:pPr>
            <a:r>
              <a:rPr lang="en-US" dirty="0" err="1"/>
              <a:t>Backcasting</a:t>
            </a:r>
            <a:r>
              <a:rPr lang="en-US" dirty="0"/>
              <a:t> mode to investigate potential sources of unknown spills</a:t>
            </a:r>
          </a:p>
          <a:p>
            <a:pPr marL="342900" indent="-342900">
              <a:buFont typeface="Wingdings" panose="05000000000000000000" pitchFamily="2" charset="2"/>
              <a:buChar char="Ø"/>
            </a:pPr>
            <a:r>
              <a:rPr lang="en-US" dirty="0"/>
              <a:t>Understand the effects of dam aeration and turbulence on contaminants</a:t>
            </a:r>
          </a:p>
          <a:p>
            <a:pPr marL="342900" indent="-342900">
              <a:buFont typeface="Wingdings" panose="05000000000000000000" pitchFamily="2" charset="2"/>
              <a:buChar char="Ø"/>
            </a:pPr>
            <a:r>
              <a:rPr lang="en-US" dirty="0"/>
              <a:t>Sensitivity analysis of model input variables</a:t>
            </a:r>
          </a:p>
          <a:p>
            <a:pPr marL="342900" indent="-342900">
              <a:buFont typeface="Wingdings" panose="05000000000000000000" pitchFamily="2" charset="2"/>
              <a:buChar char="Ø"/>
            </a:pPr>
            <a:r>
              <a:rPr lang="en-US" dirty="0"/>
              <a:t>Portable water quality Gas Chromatograph evaluations to enable faster modeling results</a:t>
            </a:r>
          </a:p>
        </p:txBody>
      </p:sp>
      <p:pic>
        <p:nvPicPr>
          <p:cNvPr id="4" name="Picture 3">
            <a:extLst>
              <a:ext uri="{FF2B5EF4-FFF2-40B4-BE49-F238E27FC236}">
                <a16:creationId xmlns:a16="http://schemas.microsoft.com/office/drawing/2014/main" id="{796B5BC1-1576-7347-667A-96F00A6DBB5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334001" y="97426"/>
            <a:ext cx="4694327" cy="1274174"/>
          </a:xfrm>
          <a:prstGeom prst="rect">
            <a:avLst/>
          </a:prstGeom>
        </p:spPr>
      </p:pic>
      <p:sp>
        <p:nvSpPr>
          <p:cNvPr id="5" name="Slide Number Placeholder 4">
            <a:extLst>
              <a:ext uri="{FF2B5EF4-FFF2-40B4-BE49-F238E27FC236}">
                <a16:creationId xmlns:a16="http://schemas.microsoft.com/office/drawing/2014/main" id="{DF81214A-65CC-C639-47B1-93A7E890A567}"/>
              </a:ext>
            </a:extLst>
          </p:cNvPr>
          <p:cNvSpPr>
            <a:spLocks noGrp="1"/>
          </p:cNvSpPr>
          <p:nvPr>
            <p:ph type="sldNum" sz="quarter" idx="10"/>
          </p:nvPr>
        </p:nvSpPr>
        <p:spPr/>
        <p:txBody>
          <a:bodyPr/>
          <a:lstStyle/>
          <a:p>
            <a:fld id="{45701D32-53AA-4C3E-B70F-799023E597F6}" type="slidenum">
              <a:rPr lang="en-US" altLang="en-US" smtClean="0"/>
              <a:pPr/>
              <a:t>27</a:t>
            </a:fld>
            <a:endParaRPr lang="en-US" altLang="en-US"/>
          </a:p>
        </p:txBody>
      </p:sp>
    </p:spTree>
    <p:extLst>
      <p:ext uri="{BB962C8B-B14F-4D97-AF65-F5344CB8AC3E}">
        <p14:creationId xmlns:p14="http://schemas.microsoft.com/office/powerpoint/2010/main" val="148336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15423-8FF4-42C7-7B22-391FB1B737EF}"/>
              </a:ext>
            </a:extLst>
          </p:cNvPr>
          <p:cNvSpPr>
            <a:spLocks noGrp="1"/>
          </p:cNvSpPr>
          <p:nvPr>
            <p:ph type="title"/>
          </p:nvPr>
        </p:nvSpPr>
        <p:spPr>
          <a:xfrm>
            <a:off x="2057400" y="1676400"/>
            <a:ext cx="7772400" cy="304800"/>
          </a:xfrm>
        </p:spPr>
        <p:txBody>
          <a:bodyPr/>
          <a:lstStyle/>
          <a:p>
            <a:pPr algn="ctr"/>
            <a:r>
              <a:rPr lang="en-US" dirty="0"/>
              <a:t>Thank You!</a:t>
            </a:r>
          </a:p>
        </p:txBody>
      </p:sp>
      <p:sp>
        <p:nvSpPr>
          <p:cNvPr id="3" name="Content Placeholder 2">
            <a:extLst>
              <a:ext uri="{FF2B5EF4-FFF2-40B4-BE49-F238E27FC236}">
                <a16:creationId xmlns:a16="http://schemas.microsoft.com/office/drawing/2014/main" id="{EF18F41B-DBC7-988C-23C7-D41EF5A2562D}"/>
              </a:ext>
            </a:extLst>
          </p:cNvPr>
          <p:cNvSpPr>
            <a:spLocks noGrp="1"/>
          </p:cNvSpPr>
          <p:nvPr>
            <p:ph idx="1"/>
          </p:nvPr>
        </p:nvSpPr>
        <p:spPr>
          <a:xfrm>
            <a:off x="1143000" y="2251719"/>
            <a:ext cx="10363200" cy="2625082"/>
          </a:xfrm>
        </p:spPr>
        <p:txBody>
          <a:bodyPr/>
          <a:lstStyle/>
          <a:p>
            <a:r>
              <a:rPr lang="en-US" dirty="0"/>
              <a:t>Jim Goodrich</a:t>
            </a:r>
          </a:p>
          <a:p>
            <a:pPr lvl="1"/>
            <a:r>
              <a:rPr lang="en-US" dirty="0">
                <a:hlinkClick r:id="rId2"/>
              </a:rPr>
              <a:t>Goodrich.james@epa.gov</a:t>
            </a:r>
            <a:endParaRPr lang="en-US" dirty="0"/>
          </a:p>
          <a:p>
            <a:r>
              <a:rPr lang="en-US" dirty="0"/>
              <a:t>Sam Dinkins</a:t>
            </a:r>
          </a:p>
          <a:p>
            <a:pPr lvl="1"/>
            <a:r>
              <a:rPr lang="en-US" dirty="0">
                <a:hlinkClick r:id="rId3"/>
              </a:rPr>
              <a:t>sdinkins@orsanco.org</a:t>
            </a:r>
            <a:endParaRPr lang="en-US" dirty="0"/>
          </a:p>
          <a:p>
            <a:r>
              <a:rPr lang="en-US" dirty="0"/>
              <a:t>Sudhir Kshirsagar</a:t>
            </a:r>
          </a:p>
          <a:p>
            <a:pPr lvl="1"/>
            <a:r>
              <a:rPr lang="en-US" dirty="0">
                <a:hlinkClick r:id="rId4"/>
              </a:rPr>
              <a:t>sudhir@gqc.com</a:t>
            </a:r>
            <a:endParaRPr lang="en-US" dirty="0"/>
          </a:p>
          <a:p>
            <a:pPr lvl="1"/>
            <a:endParaRPr lang="en-US" dirty="0"/>
          </a:p>
        </p:txBody>
      </p:sp>
      <p:pic>
        <p:nvPicPr>
          <p:cNvPr id="4" name="Picture 3">
            <a:extLst>
              <a:ext uri="{FF2B5EF4-FFF2-40B4-BE49-F238E27FC236}">
                <a16:creationId xmlns:a16="http://schemas.microsoft.com/office/drawing/2014/main" id="{0871D97A-EBC6-968A-214E-6ED25B5C459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334001" y="97426"/>
            <a:ext cx="4694327" cy="1274174"/>
          </a:xfrm>
          <a:prstGeom prst="rect">
            <a:avLst/>
          </a:prstGeom>
        </p:spPr>
      </p:pic>
      <p:sp>
        <p:nvSpPr>
          <p:cNvPr id="5" name="Slide Number Placeholder 4">
            <a:extLst>
              <a:ext uri="{FF2B5EF4-FFF2-40B4-BE49-F238E27FC236}">
                <a16:creationId xmlns:a16="http://schemas.microsoft.com/office/drawing/2014/main" id="{C4A7639F-B8C6-C6CA-1B57-0884716DB949}"/>
              </a:ext>
            </a:extLst>
          </p:cNvPr>
          <p:cNvSpPr>
            <a:spLocks noGrp="1"/>
          </p:cNvSpPr>
          <p:nvPr>
            <p:ph type="sldNum" sz="quarter" idx="10"/>
          </p:nvPr>
        </p:nvSpPr>
        <p:spPr/>
        <p:txBody>
          <a:bodyPr/>
          <a:lstStyle/>
          <a:p>
            <a:fld id="{EB68738B-4FE5-4584-9246-13DA9C9B7747}" type="slidenum">
              <a:rPr lang="en-US" altLang="en-US" smtClean="0"/>
              <a:pPr/>
              <a:t>28</a:t>
            </a:fld>
            <a:endParaRPr lang="en-US" altLang="en-US"/>
          </a:p>
        </p:txBody>
      </p:sp>
      <p:sp>
        <p:nvSpPr>
          <p:cNvPr id="6" name="TextBox 5">
            <a:extLst>
              <a:ext uri="{FF2B5EF4-FFF2-40B4-BE49-F238E27FC236}">
                <a16:creationId xmlns:a16="http://schemas.microsoft.com/office/drawing/2014/main" id="{EB72C528-4AD9-5F88-E267-20415A901EAF}"/>
              </a:ext>
            </a:extLst>
          </p:cNvPr>
          <p:cNvSpPr txBox="1"/>
          <p:nvPr/>
        </p:nvSpPr>
        <p:spPr>
          <a:xfrm>
            <a:off x="1638300" y="5064422"/>
            <a:ext cx="8915400" cy="954107"/>
          </a:xfrm>
          <a:prstGeom prst="rect">
            <a:avLst/>
          </a:prstGeom>
          <a:noFill/>
        </p:spPr>
        <p:txBody>
          <a:bodyPr wrap="square" rtlCol="0">
            <a:spAutoFit/>
          </a:bodyPr>
          <a:lstStyle/>
          <a:p>
            <a:pPr>
              <a:buNone/>
            </a:pPr>
            <a:r>
              <a:rPr lang="en-US" sz="1400" dirty="0">
                <a:effectLst/>
                <a:latin typeface="Segoe UI" panose="020B0502040204020203" pitchFamily="34" charset="0"/>
              </a:rPr>
              <a:t>Disclaimer: This presentation has been subjected to the Agency’s review and has been approved for publication. The views expressed in this presentation are those of the authors and do not necessarily represent the views or policies of the Agency. Any mention of trade names, commercial products, and/or services does not imply an endorsement or recommendation for use by the U.S. Government or EPA.</a:t>
            </a:r>
            <a:endParaRPr lang="en-US" sz="1600" dirty="0">
              <a:effectLst/>
              <a:latin typeface="Arial" panose="020B0604020202020204" pitchFamily="34" charset="0"/>
            </a:endParaRPr>
          </a:p>
        </p:txBody>
      </p:sp>
    </p:spTree>
    <p:extLst>
      <p:ext uri="{BB962C8B-B14F-4D97-AF65-F5344CB8AC3E}">
        <p14:creationId xmlns:p14="http://schemas.microsoft.com/office/powerpoint/2010/main" val="2489168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7A455-4B50-4F27-A26F-0F7580B73182}"/>
              </a:ext>
            </a:extLst>
          </p:cNvPr>
          <p:cNvSpPr>
            <a:spLocks noGrp="1"/>
          </p:cNvSpPr>
          <p:nvPr>
            <p:ph type="title"/>
          </p:nvPr>
        </p:nvSpPr>
        <p:spPr>
          <a:xfrm>
            <a:off x="4114801" y="431002"/>
            <a:ext cx="5653727" cy="800100"/>
          </a:xfrm>
        </p:spPr>
        <p:txBody>
          <a:bodyPr>
            <a:noAutofit/>
          </a:bodyPr>
          <a:lstStyle/>
          <a:p>
            <a:r>
              <a:rPr lang="en-US" sz="3000" dirty="0">
                <a:ea typeface="+mn-ea"/>
                <a:cs typeface="Arial" panose="020B0604020202020204" pitchFamily="34" charset="0"/>
              </a:rPr>
              <a:t>Riverine Spill Modeling System (RSMS) Software</a:t>
            </a:r>
          </a:p>
        </p:txBody>
      </p:sp>
      <p:sp>
        <p:nvSpPr>
          <p:cNvPr id="3" name="Content Placeholder 2">
            <a:extLst>
              <a:ext uri="{FF2B5EF4-FFF2-40B4-BE49-F238E27FC236}">
                <a16:creationId xmlns:a16="http://schemas.microsoft.com/office/drawing/2014/main" id="{5CA461DD-ACA9-4E0D-AA07-0CB0C1572701}"/>
              </a:ext>
            </a:extLst>
          </p:cNvPr>
          <p:cNvSpPr>
            <a:spLocks noGrp="1"/>
          </p:cNvSpPr>
          <p:nvPr>
            <p:ph idx="1"/>
          </p:nvPr>
        </p:nvSpPr>
        <p:spPr>
          <a:xfrm>
            <a:off x="1586864" y="1732790"/>
            <a:ext cx="8663940" cy="2096261"/>
          </a:xfrm>
        </p:spPr>
        <p:txBody>
          <a:bodyPr/>
          <a:lstStyle/>
          <a:p>
            <a:r>
              <a:rPr lang="en-US" sz="1800" dirty="0"/>
              <a:t>Collaborative project with EPA, Ohio River Valley Water Sanitation Commission  (ORSANCO), Global Quality Corporation (GQC), and the US Army Corps of Engineers (USACE)</a:t>
            </a:r>
          </a:p>
          <a:p>
            <a:r>
              <a:rPr lang="en-US" sz="1800" dirty="0"/>
              <a:t>ORD developed Cloud-based RSMS that simulates a 2-D spill transport</a:t>
            </a:r>
          </a:p>
          <a:p>
            <a:r>
              <a:rPr lang="en-US" sz="1800" dirty="0"/>
              <a:t>RSMS uses real time river data from USGS and the USACE</a:t>
            </a:r>
          </a:p>
          <a:p>
            <a:r>
              <a:rPr lang="en-US" sz="1800" dirty="0"/>
              <a:t>RSMS leverages the predicted river flows provided by NOAA/USACE HEC-RAS </a:t>
            </a:r>
          </a:p>
          <a:p>
            <a:r>
              <a:rPr lang="en-US" sz="1800" dirty="0"/>
              <a:t>When a spill happens, ORSANCO shares the RSMS predictions with water utilities to plan intake closures</a:t>
            </a:r>
          </a:p>
        </p:txBody>
      </p:sp>
      <p:pic>
        <p:nvPicPr>
          <p:cNvPr id="4" name="Picture 3">
            <a:extLst>
              <a:ext uri="{FF2B5EF4-FFF2-40B4-BE49-F238E27FC236}">
                <a16:creationId xmlns:a16="http://schemas.microsoft.com/office/drawing/2014/main" id="{E0DB6D45-3B1F-4AED-8C6E-4BD4AC9AE6E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3640" y="3962401"/>
            <a:ext cx="4353791" cy="2511977"/>
          </a:xfrm>
          <a:prstGeom prst="rect">
            <a:avLst/>
          </a:prstGeom>
          <a:noFill/>
          <a:ln>
            <a:solidFill>
              <a:schemeClr val="tx1"/>
            </a:solidFill>
          </a:ln>
          <a:effectLst/>
        </p:spPr>
      </p:pic>
      <p:sp>
        <p:nvSpPr>
          <p:cNvPr id="5" name="Content Placeholder 2">
            <a:extLst>
              <a:ext uri="{FF2B5EF4-FFF2-40B4-BE49-F238E27FC236}">
                <a16:creationId xmlns:a16="http://schemas.microsoft.com/office/drawing/2014/main" id="{DF4C5342-5B24-4C13-9454-81DAD9F6BD88}"/>
              </a:ext>
            </a:extLst>
          </p:cNvPr>
          <p:cNvSpPr txBox="1">
            <a:spLocks/>
          </p:cNvSpPr>
          <p:nvPr/>
        </p:nvSpPr>
        <p:spPr>
          <a:xfrm>
            <a:off x="1524000" y="4015741"/>
            <a:ext cx="4663439" cy="230885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70C0"/>
              </a:buClr>
              <a:buNone/>
            </a:pPr>
            <a:endParaRPr lang="en-US" sz="1800" dirty="0"/>
          </a:p>
          <a:p>
            <a:pPr>
              <a:buClr>
                <a:srgbClr val="0070C0"/>
              </a:buClr>
              <a:buFont typeface="Wingdings" panose="05000000000000000000" pitchFamily="2" charset="2"/>
              <a:buChar char="Ø"/>
            </a:pPr>
            <a:r>
              <a:rPr lang="en-US" sz="1800" dirty="0"/>
              <a:t>The model has been used to provide utilities decision making support during real spills on the Ohio River for the past thirty years</a:t>
            </a:r>
          </a:p>
          <a:p>
            <a:pPr>
              <a:buClr>
                <a:srgbClr val="0070C0"/>
              </a:buClr>
              <a:buFont typeface="Wingdings" panose="05000000000000000000" pitchFamily="2" charset="2"/>
              <a:buChar char="Ø"/>
            </a:pPr>
            <a:r>
              <a:rPr lang="en-US" sz="1800" b="1" i="1" dirty="0">
                <a:solidFill>
                  <a:srgbClr val="0070C0"/>
                </a:solidFill>
              </a:rPr>
              <a:t>The model can be expanded to other waterways </a:t>
            </a:r>
          </a:p>
        </p:txBody>
      </p:sp>
      <p:sp>
        <p:nvSpPr>
          <p:cNvPr id="6" name="Slide Number Placeholder 5">
            <a:extLst>
              <a:ext uri="{FF2B5EF4-FFF2-40B4-BE49-F238E27FC236}">
                <a16:creationId xmlns:a16="http://schemas.microsoft.com/office/drawing/2014/main" id="{3451BD35-62DD-5209-7ACB-7123BA96395A}"/>
              </a:ext>
            </a:extLst>
          </p:cNvPr>
          <p:cNvSpPr>
            <a:spLocks noGrp="1"/>
          </p:cNvSpPr>
          <p:nvPr>
            <p:ph type="sldNum" sz="quarter" idx="10"/>
          </p:nvPr>
        </p:nvSpPr>
        <p:spPr/>
        <p:txBody>
          <a:bodyPr/>
          <a:lstStyle/>
          <a:p>
            <a:fld id="{EB68738B-4FE5-4584-9246-13DA9C9B7747}" type="slidenum">
              <a:rPr lang="en-US" altLang="en-US" smtClean="0"/>
              <a:pPr/>
              <a:t>2</a:t>
            </a:fld>
            <a:endParaRPr lang="en-US" altLang="en-US"/>
          </a:p>
        </p:txBody>
      </p:sp>
    </p:spTree>
    <p:extLst>
      <p:ext uri="{BB962C8B-B14F-4D97-AF65-F5344CB8AC3E}">
        <p14:creationId xmlns:p14="http://schemas.microsoft.com/office/powerpoint/2010/main" val="1253647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1" y="457200"/>
            <a:ext cx="6842755" cy="762000"/>
          </a:xfrm>
        </p:spPr>
        <p:txBody>
          <a:bodyPr>
            <a:normAutofit fontScale="90000"/>
          </a:bodyPr>
          <a:lstStyle/>
          <a:p>
            <a:r>
              <a:rPr lang="en-US" b="1" dirty="0">
                <a:solidFill>
                  <a:srgbClr val="0070C0"/>
                </a:solidFill>
              </a:rPr>
              <a:t>Source Water Quality is Vulnerable</a:t>
            </a:r>
          </a:p>
        </p:txBody>
      </p:sp>
      <p:sp>
        <p:nvSpPr>
          <p:cNvPr id="3" name="Content Placeholder 2"/>
          <p:cNvSpPr>
            <a:spLocks noGrp="1"/>
          </p:cNvSpPr>
          <p:nvPr>
            <p:ph idx="1"/>
          </p:nvPr>
        </p:nvSpPr>
        <p:spPr>
          <a:xfrm>
            <a:off x="1600201" y="1676400"/>
            <a:ext cx="4939931" cy="3802592"/>
          </a:xfrm>
        </p:spPr>
        <p:txBody>
          <a:bodyPr>
            <a:normAutofit fontScale="85000" lnSpcReduction="20000"/>
          </a:bodyPr>
          <a:lstStyle/>
          <a:p>
            <a:r>
              <a:rPr lang="en-US" sz="1950" dirty="0"/>
              <a:t>981 navigable miles on the Ohio river and 2582 navigable miles counting all the 34 major tributaries. </a:t>
            </a:r>
          </a:p>
          <a:p>
            <a:r>
              <a:rPr lang="en-US" sz="1950" dirty="0"/>
              <a:t>$43 B estimated value of commodities transported/yr.</a:t>
            </a:r>
          </a:p>
          <a:p>
            <a:r>
              <a:rPr lang="en-US" sz="1950" dirty="0"/>
              <a:t>180 M tons/yr through the  Ohio River Lock &amp; dam system</a:t>
            </a:r>
          </a:p>
          <a:p>
            <a:r>
              <a:rPr lang="en-US" sz="1950" dirty="0"/>
              <a:t>5 M people depend on the Ohio River for drinking water</a:t>
            </a:r>
          </a:p>
          <a:p>
            <a:r>
              <a:rPr lang="en-US" sz="1950" dirty="0"/>
              <a:t>37 drinking water intakes </a:t>
            </a:r>
          </a:p>
          <a:p>
            <a:r>
              <a:rPr lang="en-US" sz="1950" dirty="0"/>
              <a:t>38 power plants</a:t>
            </a:r>
          </a:p>
          <a:p>
            <a:r>
              <a:rPr lang="en-US" sz="1950" dirty="0"/>
              <a:t>Almost 600 permitted industrial and municipal dischargers</a:t>
            </a:r>
          </a:p>
          <a:p>
            <a:r>
              <a:rPr lang="en-US" sz="1950" dirty="0"/>
              <a:t>~ 200 marinas</a:t>
            </a:r>
          </a:p>
          <a:p>
            <a:r>
              <a:rPr lang="en-US" sz="1950" dirty="0"/>
              <a:t>160 species of fish</a:t>
            </a:r>
          </a:p>
          <a:p>
            <a:endParaRPr lang="en-US" sz="1500" dirty="0"/>
          </a:p>
          <a:p>
            <a:endParaRPr lang="en-US" sz="1500" dirty="0"/>
          </a:p>
        </p:txBody>
      </p:sp>
      <p:pic>
        <p:nvPicPr>
          <p:cNvPr id="6" name="Picture 5" descr="Aerial view of Cincinnati.">
            <a:extLst>
              <a:ext uri="{FF2B5EF4-FFF2-40B4-BE49-F238E27FC236}">
                <a16:creationId xmlns:a16="http://schemas.microsoft.com/office/drawing/2014/main" id="{FD874875-82F0-4C56-BD00-ACF8F74D773A}"/>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55" r="24246" b="1"/>
          <a:stretch/>
        </p:blipFill>
        <p:spPr>
          <a:xfrm>
            <a:off x="6324601" y="1600201"/>
            <a:ext cx="4255029" cy="4255029"/>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4" name="Slide Number Placeholder 3">
            <a:extLst>
              <a:ext uri="{FF2B5EF4-FFF2-40B4-BE49-F238E27FC236}">
                <a16:creationId xmlns:a16="http://schemas.microsoft.com/office/drawing/2014/main" id="{A84C433D-2CCE-5E56-9B2F-99514F8F77FC}"/>
              </a:ext>
            </a:extLst>
          </p:cNvPr>
          <p:cNvSpPr>
            <a:spLocks noGrp="1"/>
          </p:cNvSpPr>
          <p:nvPr>
            <p:ph type="sldNum" sz="quarter" idx="10"/>
          </p:nvPr>
        </p:nvSpPr>
        <p:spPr/>
        <p:txBody>
          <a:bodyPr/>
          <a:lstStyle/>
          <a:p>
            <a:fld id="{EB68738B-4FE5-4584-9246-13DA9C9B7747}" type="slidenum">
              <a:rPr lang="en-US" altLang="en-US" smtClean="0"/>
              <a:pPr/>
              <a:t>3</a:t>
            </a:fld>
            <a:endParaRPr lang="en-US" altLang="en-US"/>
          </a:p>
        </p:txBody>
      </p:sp>
    </p:spTree>
    <p:extLst>
      <p:ext uri="{BB962C8B-B14F-4D97-AF65-F5344CB8AC3E}">
        <p14:creationId xmlns:p14="http://schemas.microsoft.com/office/powerpoint/2010/main" val="395566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8677" y="426366"/>
            <a:ext cx="6531652" cy="762000"/>
          </a:xfrm>
        </p:spPr>
        <p:txBody>
          <a:bodyPr vert="horz" wrap="square" lIns="68580" tIns="34290" rIns="68580" bIns="34290" numCol="1" rtlCol="0" anchor="ctr" anchorCtr="0" compatLnSpc="1">
            <a:prstTxWarp prst="textNoShape">
              <a:avLst/>
            </a:prstTxWarp>
            <a:normAutofit fontScale="90000"/>
          </a:bodyPr>
          <a:lstStyle/>
          <a:p>
            <a:r>
              <a:rPr lang="en-US" b="1" dirty="0">
                <a:solidFill>
                  <a:srgbClr val="0070C0"/>
                </a:solidFill>
              </a:rPr>
              <a:t>Example Risks to the Ohio River </a:t>
            </a:r>
          </a:p>
        </p:txBody>
      </p:sp>
      <p:sp>
        <p:nvSpPr>
          <p:cNvPr id="3" name="Content Placeholder 2"/>
          <p:cNvSpPr>
            <a:spLocks noGrp="1"/>
          </p:cNvSpPr>
          <p:nvPr>
            <p:ph idx="1"/>
          </p:nvPr>
        </p:nvSpPr>
        <p:spPr>
          <a:xfrm>
            <a:off x="1600200" y="1219200"/>
            <a:ext cx="4568517" cy="5212434"/>
          </a:xfrm>
        </p:spPr>
        <p:txBody>
          <a:bodyPr vert="horz" wrap="square" lIns="68580" tIns="34290" rIns="68580" bIns="34290" numCol="1" rtlCol="0" anchor="t" anchorCtr="0" compatLnSpc="1">
            <a:prstTxWarp prst="textNoShape">
              <a:avLst/>
            </a:prstTxWarp>
            <a:noAutofit/>
          </a:bodyPr>
          <a:lstStyle/>
          <a:p>
            <a:r>
              <a:rPr lang="en-US" sz="1950" dirty="0"/>
              <a:t>Over 230 spills reported annually by the National Response Center to ORSANCO </a:t>
            </a:r>
          </a:p>
          <a:p>
            <a:r>
              <a:rPr lang="en-US" sz="1950" dirty="0"/>
              <a:t>Majority of spills were:</a:t>
            </a:r>
          </a:p>
          <a:p>
            <a:pPr lvl="1"/>
            <a:r>
              <a:rPr lang="en-US" sz="1950" dirty="0"/>
              <a:t>Unknown sheen</a:t>
            </a:r>
          </a:p>
          <a:p>
            <a:pPr lvl="1"/>
            <a:r>
              <a:rPr lang="en-US" sz="1950" dirty="0"/>
              <a:t>Vessel related</a:t>
            </a:r>
          </a:p>
          <a:p>
            <a:pPr lvl="1"/>
            <a:r>
              <a:rPr lang="en-US" sz="1950" dirty="0"/>
              <a:t>Industrial/municipal facilities located on banks </a:t>
            </a:r>
          </a:p>
          <a:p>
            <a:r>
              <a:rPr lang="en-US" sz="1950" dirty="0"/>
              <a:t>Dozens of different materials spilled in the </a:t>
            </a:r>
            <a:r>
              <a:rPr lang="en-US" altLang="en-US" sz="1950" dirty="0"/>
              <a:t>Ohio River</a:t>
            </a:r>
          </a:p>
          <a:p>
            <a:r>
              <a:rPr lang="en-US" altLang="en-US" sz="1950" dirty="0"/>
              <a:t>75 highway and bridge crossings over the Ohio River</a:t>
            </a:r>
          </a:p>
          <a:p>
            <a:r>
              <a:rPr lang="en-US" altLang="en-US" sz="1950" dirty="0"/>
              <a:t>Pipeline crossings, Too Numerous To Count</a:t>
            </a:r>
          </a:p>
          <a:p>
            <a:r>
              <a:rPr lang="en-US" altLang="en-US" sz="1950" b="1" i="1" dirty="0">
                <a:solidFill>
                  <a:srgbClr val="0070C0"/>
                </a:solidFill>
              </a:rPr>
              <a:t>Operational Technology (OT) Cyber Vulnerabilities?</a:t>
            </a:r>
          </a:p>
        </p:txBody>
      </p:sp>
      <p:pic>
        <p:nvPicPr>
          <p:cNvPr id="5" name="Picture 4">
            <a:extLst>
              <a:ext uri="{FF2B5EF4-FFF2-40B4-BE49-F238E27FC236}">
                <a16:creationId xmlns:a16="http://schemas.microsoft.com/office/drawing/2014/main" id="{1E07DF1A-C5C6-4E6A-9C5A-A916624AD57E}"/>
              </a:ext>
            </a:extLst>
          </p:cNvPr>
          <p:cNvPicPr>
            <a:picLocks noChangeAspect="1"/>
          </p:cNvPicPr>
          <p:nvPr/>
        </p:nvPicPr>
        <p:blipFill rotWithShape="1">
          <a:blip r:embed="rId3"/>
          <a:srcRect l="16799" r="16702" b="2"/>
          <a:stretch/>
        </p:blipFill>
        <p:spPr>
          <a:xfrm>
            <a:off x="6260503" y="1644088"/>
            <a:ext cx="4375713" cy="437571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4" name="Slide Number Placeholder 3">
            <a:extLst>
              <a:ext uri="{FF2B5EF4-FFF2-40B4-BE49-F238E27FC236}">
                <a16:creationId xmlns:a16="http://schemas.microsoft.com/office/drawing/2014/main" id="{C35DB8BA-A72A-AEA2-C859-35F1D9A527C4}"/>
              </a:ext>
            </a:extLst>
          </p:cNvPr>
          <p:cNvSpPr>
            <a:spLocks noGrp="1"/>
          </p:cNvSpPr>
          <p:nvPr>
            <p:ph type="sldNum" sz="quarter" idx="10"/>
          </p:nvPr>
        </p:nvSpPr>
        <p:spPr/>
        <p:txBody>
          <a:bodyPr/>
          <a:lstStyle/>
          <a:p>
            <a:fld id="{EB68738B-4FE5-4584-9246-13DA9C9B7747}" type="slidenum">
              <a:rPr lang="en-US" altLang="en-US" smtClean="0"/>
              <a:pPr/>
              <a:t>4</a:t>
            </a:fld>
            <a:endParaRPr lang="en-US" altLang="en-US"/>
          </a:p>
        </p:txBody>
      </p:sp>
    </p:spTree>
    <p:extLst>
      <p:ext uri="{BB962C8B-B14F-4D97-AF65-F5344CB8AC3E}">
        <p14:creationId xmlns:p14="http://schemas.microsoft.com/office/powerpoint/2010/main" val="346951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114801" y="304800"/>
            <a:ext cx="6553199" cy="838200"/>
          </a:xfrm>
        </p:spPr>
        <p:txBody>
          <a:bodyPr/>
          <a:lstStyle/>
          <a:p>
            <a:pPr algn="ctr"/>
            <a:r>
              <a:rPr lang="en-US" altLang="en-US" sz="2800" dirty="0"/>
              <a:t>What Could be the Magnitude of a Spill?</a:t>
            </a:r>
          </a:p>
        </p:txBody>
      </p:sp>
      <p:pic>
        <p:nvPicPr>
          <p:cNvPr id="10" name="Content Placeholder 4" descr="Graphical description comparing cargo capacities of different types of transportation."/>
          <p:cNvPicPr>
            <a:picLocks noGrp="1" noChangeAspect="1"/>
          </p:cNvPicPr>
          <p:nvPr>
            <p:ph idx="1"/>
          </p:nvPr>
        </p:nvPicPr>
        <p:blipFill>
          <a:blip r:embed="rId2" cstate="print"/>
          <a:stretch>
            <a:fillRect/>
          </a:stretch>
        </p:blipFill>
        <p:spPr>
          <a:xfrm>
            <a:off x="1676400" y="1215614"/>
            <a:ext cx="8811708" cy="4956586"/>
          </a:xfrm>
        </p:spPr>
      </p:pic>
      <p:sp>
        <p:nvSpPr>
          <p:cNvPr id="2" name="Slide Number Placeholder 1">
            <a:extLst>
              <a:ext uri="{FF2B5EF4-FFF2-40B4-BE49-F238E27FC236}">
                <a16:creationId xmlns:a16="http://schemas.microsoft.com/office/drawing/2014/main" id="{0E4F53AC-E399-3B40-8CE0-1CA3C5E0440F}"/>
              </a:ext>
            </a:extLst>
          </p:cNvPr>
          <p:cNvSpPr>
            <a:spLocks noGrp="1"/>
          </p:cNvSpPr>
          <p:nvPr>
            <p:ph type="sldNum" sz="quarter" idx="10"/>
          </p:nvPr>
        </p:nvSpPr>
        <p:spPr/>
        <p:txBody>
          <a:bodyPr/>
          <a:lstStyle/>
          <a:p>
            <a:fld id="{EB68738B-4FE5-4584-9246-13DA9C9B7747}" type="slidenum">
              <a:rPr lang="en-US" altLang="en-US" smtClean="0"/>
              <a:pPr/>
              <a:t>5</a:t>
            </a:fld>
            <a:endParaRPr lang="en-US" altLang="en-US"/>
          </a:p>
        </p:txBody>
      </p:sp>
    </p:spTree>
    <p:extLst>
      <p:ext uri="{BB962C8B-B14F-4D97-AF65-F5344CB8AC3E}">
        <p14:creationId xmlns:p14="http://schemas.microsoft.com/office/powerpoint/2010/main" val="1214980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800600" y="518160"/>
            <a:ext cx="5334000" cy="609600"/>
          </a:xfrm>
        </p:spPr>
        <p:txBody>
          <a:bodyPr>
            <a:normAutofit/>
          </a:bodyPr>
          <a:lstStyle/>
          <a:p>
            <a:r>
              <a:rPr lang="en-US" dirty="0">
                <a:solidFill>
                  <a:srgbClr val="0B5AA5"/>
                </a:solidFill>
              </a:rPr>
              <a:t>Go</a:t>
            </a:r>
            <a:r>
              <a:rPr lang="en-US" dirty="0"/>
              <a:t>als for RSMS</a:t>
            </a:r>
          </a:p>
        </p:txBody>
      </p:sp>
      <p:sp>
        <p:nvSpPr>
          <p:cNvPr id="27651" name="Rectangle 3"/>
          <p:cNvSpPr>
            <a:spLocks noGrp="1" noChangeArrowheads="1"/>
          </p:cNvSpPr>
          <p:nvPr>
            <p:ph type="body" idx="1"/>
          </p:nvPr>
        </p:nvSpPr>
        <p:spPr>
          <a:xfrm>
            <a:off x="1562100" y="1600200"/>
            <a:ext cx="9067800" cy="5105400"/>
          </a:xfrm>
        </p:spPr>
        <p:txBody>
          <a:bodyPr>
            <a:normAutofit fontScale="92500" lnSpcReduction="10000"/>
          </a:bodyPr>
          <a:lstStyle/>
          <a:p>
            <a:pPr marL="0" indent="0">
              <a:buNone/>
            </a:pPr>
            <a:r>
              <a:rPr lang="en-US" b="1" dirty="0"/>
              <a:t>On demand real time river spill modeling: </a:t>
            </a:r>
          </a:p>
          <a:p>
            <a:pPr marL="457200" indent="-457200"/>
            <a:r>
              <a:rPr lang="en-US" dirty="0"/>
              <a:t>Enable water treatment plant decision makers to get quick, accurate, and accessible information about spills within their source water supply network</a:t>
            </a:r>
          </a:p>
          <a:p>
            <a:pPr marL="749808" lvl="1" indent="-457200"/>
            <a:r>
              <a:rPr lang="en-US" dirty="0"/>
              <a:t>Input spill volume and location (mile marker) and push the button. </a:t>
            </a:r>
          </a:p>
          <a:p>
            <a:pPr marL="749808" lvl="1" indent="-457200"/>
            <a:r>
              <a:rPr lang="en-US" dirty="0"/>
              <a:t>Information on leading edge and trailing edge and maximum concentration expected at intake</a:t>
            </a:r>
          </a:p>
          <a:p>
            <a:pPr marL="749808" lvl="1" indent="-457200"/>
            <a:r>
              <a:rPr lang="en-US" dirty="0"/>
              <a:t>Are existing plant treatment systems or alternative water supplies sufficient? </a:t>
            </a:r>
          </a:p>
          <a:p>
            <a:pPr marL="749808" lvl="1" indent="-457200"/>
            <a:r>
              <a:rPr lang="en-US" i="1" dirty="0"/>
              <a:t>Hazardous Substance Facility Regulation Risk Analysis</a:t>
            </a:r>
          </a:p>
          <a:p>
            <a:pPr marL="0" indent="0">
              <a:buNone/>
            </a:pPr>
            <a:endParaRPr lang="en-US" b="1" dirty="0">
              <a:solidFill>
                <a:srgbClr val="0070B9"/>
              </a:solidFill>
            </a:endParaRPr>
          </a:p>
          <a:p>
            <a:pPr marL="0" indent="0">
              <a:buNone/>
            </a:pPr>
            <a:r>
              <a:rPr lang="en-US" b="1" u="sng" dirty="0">
                <a:solidFill>
                  <a:srgbClr val="0B5AA5"/>
                </a:solidFill>
              </a:rPr>
              <a:t>Future:</a:t>
            </a:r>
            <a:r>
              <a:rPr lang="en-US" b="1" dirty="0">
                <a:solidFill>
                  <a:srgbClr val="0B5AA5"/>
                </a:solidFill>
              </a:rPr>
              <a:t> Be able to model and predict worst case spill events to increase water system resiliency nationally. Also, an informative and beneficial for source water protection table-top training opportunity   </a:t>
            </a:r>
          </a:p>
          <a:p>
            <a:pPr lvl="1"/>
            <a:endParaRPr lang="en-US" dirty="0"/>
          </a:p>
          <a:p>
            <a:pPr>
              <a:buNone/>
            </a:pPr>
            <a:endParaRPr lang="en-US" dirty="0"/>
          </a:p>
          <a:p>
            <a:endParaRPr lang="en-US" dirty="0"/>
          </a:p>
        </p:txBody>
      </p:sp>
      <p:sp>
        <p:nvSpPr>
          <p:cNvPr id="2" name="Slide Number Placeholder 1">
            <a:extLst>
              <a:ext uri="{FF2B5EF4-FFF2-40B4-BE49-F238E27FC236}">
                <a16:creationId xmlns:a16="http://schemas.microsoft.com/office/drawing/2014/main" id="{0948B7E6-0D47-BFD0-D89C-ECADB18DB3E9}"/>
              </a:ext>
            </a:extLst>
          </p:cNvPr>
          <p:cNvSpPr>
            <a:spLocks noGrp="1"/>
          </p:cNvSpPr>
          <p:nvPr>
            <p:ph type="sldNum" sz="quarter" idx="10"/>
          </p:nvPr>
        </p:nvSpPr>
        <p:spPr/>
        <p:txBody>
          <a:bodyPr/>
          <a:lstStyle/>
          <a:p>
            <a:fld id="{EB68738B-4FE5-4584-9246-13DA9C9B7747}" type="slidenum">
              <a:rPr lang="en-US" altLang="en-US" smtClean="0"/>
              <a:pPr/>
              <a:t>6</a:t>
            </a:fld>
            <a:endParaRPr lang="en-US" altLang="en-US"/>
          </a:p>
        </p:txBody>
      </p:sp>
    </p:spTree>
    <p:extLst>
      <p:ext uri="{BB962C8B-B14F-4D97-AF65-F5344CB8AC3E}">
        <p14:creationId xmlns:p14="http://schemas.microsoft.com/office/powerpoint/2010/main" val="2006940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ED7A47-91B9-6441-19E9-ED0AC2FF9B6F}"/>
              </a:ext>
            </a:extLst>
          </p:cNvPr>
          <p:cNvSpPr txBox="1">
            <a:spLocks noGrp="1"/>
          </p:cNvSpPr>
          <p:nvPr>
            <p:ph type="title" idx="4294967295"/>
          </p:nvPr>
        </p:nvSpPr>
        <p:spPr>
          <a:xfrm>
            <a:off x="2819400" y="304800"/>
            <a:ext cx="81534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j-lt"/>
                <a:ea typeface="ＭＳ Ｐゴシック" pitchFamily="1" charset="-128"/>
                <a:cs typeface="+mn-cs"/>
              </a:rPr>
              <a:t>     </a:t>
            </a:r>
            <a:r>
              <a:rPr kumimoji="0" lang="en-US" sz="2800" b="1" i="0" u="none" strike="noStrike" kern="1200" cap="none" spc="0" normalizeH="0" baseline="0" noProof="0" dirty="0">
                <a:ln>
                  <a:noFill/>
                </a:ln>
                <a:solidFill>
                  <a:srgbClr val="0070B9"/>
                </a:solidFill>
                <a:effectLst/>
                <a:uLnTx/>
                <a:uFillTx/>
                <a:latin typeface="+mj-lt"/>
                <a:ea typeface="ＭＳ Ｐゴシック" pitchFamily="1" charset="-128"/>
                <a:cs typeface="+mn-cs"/>
              </a:rPr>
              <a:t>Riverine Spill Modeling System (web-based)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70B9"/>
                </a:solidFill>
                <a:effectLst/>
                <a:uLnTx/>
                <a:uFillTx/>
                <a:latin typeface="+mj-lt"/>
                <a:ea typeface="ＭＳ Ｐゴシック" pitchFamily="1" charset="-128"/>
                <a:cs typeface="+mn-cs"/>
              </a:rPr>
              <a:t>rsms.hydrotrek.com</a:t>
            </a:r>
          </a:p>
        </p:txBody>
      </p:sp>
      <p:sp>
        <p:nvSpPr>
          <p:cNvPr id="3" name="Slide Number Placeholder 2">
            <a:extLst>
              <a:ext uri="{FF2B5EF4-FFF2-40B4-BE49-F238E27FC236}">
                <a16:creationId xmlns:a16="http://schemas.microsoft.com/office/drawing/2014/main" id="{197427A2-97C8-71FA-9F26-FDEFA1244E65}"/>
              </a:ext>
            </a:extLst>
          </p:cNvPr>
          <p:cNvSpPr>
            <a:spLocks noGrp="1"/>
          </p:cNvSpPr>
          <p:nvPr>
            <p:ph type="sldNum" sz="quarter" idx="10"/>
          </p:nvPr>
        </p:nvSpPr>
        <p:spPr/>
        <p:txBody>
          <a:bodyPr/>
          <a:lstStyle/>
          <a:p>
            <a:fld id="{5638BDD9-24E4-4A3C-9727-A04C744EF4C1}" type="slidenum">
              <a:rPr lang="en-US" altLang="en-US" smtClean="0"/>
              <a:pPr/>
              <a:t>7</a:t>
            </a:fld>
            <a:endParaRPr lang="en-US" altLang="en-US"/>
          </a:p>
        </p:txBody>
      </p:sp>
      <p:pic>
        <p:nvPicPr>
          <p:cNvPr id="7" name="Picture 6" descr="Screen capture of RSMS opening web page.">
            <a:extLst>
              <a:ext uri="{FF2B5EF4-FFF2-40B4-BE49-F238E27FC236}">
                <a16:creationId xmlns:a16="http://schemas.microsoft.com/office/drawing/2014/main" id="{693B750E-A9F4-90F7-176B-B3A53E30B447}"/>
              </a:ext>
            </a:extLst>
          </p:cNvPr>
          <p:cNvPicPr>
            <a:picLocks noChangeAspect="1"/>
          </p:cNvPicPr>
          <p:nvPr/>
        </p:nvPicPr>
        <p:blipFill>
          <a:blip r:embed="rId2"/>
          <a:stretch>
            <a:fillRect/>
          </a:stretch>
        </p:blipFill>
        <p:spPr>
          <a:xfrm>
            <a:off x="1676400" y="1219200"/>
            <a:ext cx="8611565" cy="5457061"/>
          </a:xfrm>
          <a:prstGeom prst="rect">
            <a:avLst/>
          </a:prstGeom>
        </p:spPr>
      </p:pic>
    </p:spTree>
    <p:extLst>
      <p:ext uri="{BB962C8B-B14F-4D97-AF65-F5344CB8AC3E}">
        <p14:creationId xmlns:p14="http://schemas.microsoft.com/office/powerpoint/2010/main" val="2058740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2BCFA4-0EBA-FA6F-AEF5-08CAEF36BCBD}"/>
              </a:ext>
            </a:extLst>
          </p:cNvPr>
          <p:cNvSpPr txBox="1"/>
          <p:nvPr/>
        </p:nvSpPr>
        <p:spPr>
          <a:xfrm>
            <a:off x="2895600" y="671513"/>
            <a:ext cx="8686800" cy="861774"/>
          </a:xfrm>
          <a:prstGeom prst="rect">
            <a:avLst/>
          </a:prstGeom>
          <a:noFill/>
        </p:spPr>
        <p:txBody>
          <a:bodyPr wrap="square" rtlCol="0">
            <a:spAutoFit/>
          </a:bodyPr>
          <a:lstStyle/>
          <a:p>
            <a:r>
              <a:rPr lang="en-US" sz="3200" b="1" dirty="0">
                <a:solidFill>
                  <a:srgbClr val="0070B9"/>
                </a:solidFill>
                <a:latin typeface="+mj-lt"/>
              </a:rPr>
              <a:t>Simulating a Spill is User-Friendly</a:t>
            </a:r>
          </a:p>
          <a:p>
            <a:r>
              <a:rPr lang="en-US" sz="1800" b="1" dirty="0">
                <a:solidFill>
                  <a:srgbClr val="0070B9"/>
                </a:solidFill>
                <a:latin typeface="+mj-lt"/>
              </a:rPr>
              <a:t>Specify Spill Information and Simulation Parameter Settings, Click “Simulate”</a:t>
            </a:r>
          </a:p>
        </p:txBody>
      </p:sp>
      <p:sp>
        <p:nvSpPr>
          <p:cNvPr id="2" name="Slide Number Placeholder 1">
            <a:extLst>
              <a:ext uri="{FF2B5EF4-FFF2-40B4-BE49-F238E27FC236}">
                <a16:creationId xmlns:a16="http://schemas.microsoft.com/office/drawing/2014/main" id="{DD757E8C-8625-EF0D-F2B3-DD5E6F4FD53C}"/>
              </a:ext>
            </a:extLst>
          </p:cNvPr>
          <p:cNvSpPr>
            <a:spLocks noGrp="1"/>
          </p:cNvSpPr>
          <p:nvPr>
            <p:ph type="sldNum" sz="quarter" idx="10"/>
          </p:nvPr>
        </p:nvSpPr>
        <p:spPr/>
        <p:txBody>
          <a:bodyPr/>
          <a:lstStyle/>
          <a:p>
            <a:fld id="{45701D32-53AA-4C3E-B70F-799023E597F6}" type="slidenum">
              <a:rPr lang="en-US" altLang="en-US" smtClean="0"/>
              <a:pPr/>
              <a:t>8</a:t>
            </a:fld>
            <a:endParaRPr lang="en-US" altLang="en-US"/>
          </a:p>
        </p:txBody>
      </p:sp>
      <p:pic>
        <p:nvPicPr>
          <p:cNvPr id="8" name="Picture 7" descr="RSMS screen captur of data input.">
            <a:extLst>
              <a:ext uri="{FF2B5EF4-FFF2-40B4-BE49-F238E27FC236}">
                <a16:creationId xmlns:a16="http://schemas.microsoft.com/office/drawing/2014/main" id="{13D696EE-E7C8-5CF2-BC4D-0039F0E3FFE0}"/>
              </a:ext>
            </a:extLst>
          </p:cNvPr>
          <p:cNvPicPr>
            <a:picLocks noChangeAspect="1"/>
          </p:cNvPicPr>
          <p:nvPr/>
        </p:nvPicPr>
        <p:blipFill>
          <a:blip r:embed="rId2"/>
          <a:stretch>
            <a:fillRect/>
          </a:stretch>
        </p:blipFill>
        <p:spPr>
          <a:xfrm>
            <a:off x="1468554" y="1676400"/>
            <a:ext cx="3616091" cy="4724400"/>
          </a:xfrm>
          <a:prstGeom prst="rect">
            <a:avLst/>
          </a:prstGeom>
        </p:spPr>
      </p:pic>
      <p:pic>
        <p:nvPicPr>
          <p:cNvPr id="10" name="Picture 9" descr="Screen capture of data input.">
            <a:extLst>
              <a:ext uri="{FF2B5EF4-FFF2-40B4-BE49-F238E27FC236}">
                <a16:creationId xmlns:a16="http://schemas.microsoft.com/office/drawing/2014/main" id="{B3A70E42-E199-236F-EF35-C8CB8881D195}"/>
              </a:ext>
            </a:extLst>
          </p:cNvPr>
          <p:cNvPicPr>
            <a:picLocks noChangeAspect="1"/>
          </p:cNvPicPr>
          <p:nvPr/>
        </p:nvPicPr>
        <p:blipFill>
          <a:blip r:embed="rId3"/>
          <a:stretch>
            <a:fillRect/>
          </a:stretch>
        </p:blipFill>
        <p:spPr>
          <a:xfrm>
            <a:off x="5867400" y="1670310"/>
            <a:ext cx="4448488" cy="4782878"/>
          </a:xfrm>
          <a:prstGeom prst="rect">
            <a:avLst/>
          </a:prstGeom>
        </p:spPr>
      </p:pic>
    </p:spTree>
    <p:extLst>
      <p:ext uri="{BB962C8B-B14F-4D97-AF65-F5344CB8AC3E}">
        <p14:creationId xmlns:p14="http://schemas.microsoft.com/office/powerpoint/2010/main" val="289675200"/>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ct:contentTypeSchema xmlns:ct="http://schemas.microsoft.com/office/2006/metadata/contentType" xmlns:ma="http://schemas.microsoft.com/office/2006/metadata/properties/metaAttributes" ct:_="" ma:_="" ma:contentTypeName="Document" ma:contentTypeID="0x0101009FAA82F74D92874D8F27027A323E74F2" ma:contentTypeVersion="19" ma:contentTypeDescription="Create a new document." ma:contentTypeScope="" ma:versionID="3ab66c647dfa838ea702c34f4ff66035">
  <xsd:schema xmlns:xsd="http://www.w3.org/2001/XMLSchema" xmlns:xs="http://www.w3.org/2001/XMLSchema" xmlns:p="http://schemas.microsoft.com/office/2006/metadata/properties" xmlns:ns2="7e6b7041-0ece-48b5-8d59-47a0d8fff4c9" xmlns:ns3="4ba4d02a-5863-45d9-8d91-7901ca331238" targetNamespace="http://schemas.microsoft.com/office/2006/metadata/properties" ma:root="true" ma:fieldsID="c3807a428bd3c4bd547785ab573365f3" ns2:_="" ns3:_="">
    <xsd:import namespace="7e6b7041-0ece-48b5-8d59-47a0d8fff4c9"/>
    <xsd:import namespace="4ba4d02a-5863-45d9-8d91-7901ca33123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6b7041-0ece-48b5-8d59-47a0d8fff4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cf410ca-1cfe-48d3-af7f-888114bc2e54"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a4d02a-5863-45d9-8d91-7901ca33123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ff0740dd-9be9-41e8-b927-efaa3b0d1481}" ma:internalName="TaxCatchAll" ma:showField="CatchAllData" ma:web="4ba4d02a-5863-45d9-8d91-7901ca3312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EsriMapsInfo xmlns="ESRI.ArcGIS.Mapping.OfficeIntegration.PowerPointInfo">
  <Version>Version1</Version>
  <RequiresSignIn>False</RequiresSignIn>
</EsriMapsInfo>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p:properties xmlns:p="http://schemas.microsoft.com/office/2006/metadata/properties" xmlns:xsi="http://www.w3.org/2001/XMLSchema-instance" xmlns:pc="http://schemas.microsoft.com/office/infopath/2007/PartnerControls">
  <documentManagement>
    <lcf76f155ced4ddcb4097134ff3c332f xmlns="7e6b7041-0ece-48b5-8d59-47a0d8fff4c9">
      <Terms xmlns="http://schemas.microsoft.com/office/infopath/2007/PartnerControls"/>
    </lcf76f155ced4ddcb4097134ff3c332f>
    <TaxCatchAll xmlns="4ba4d02a-5863-45d9-8d91-7901ca331238" xsi:nil="true"/>
  </documentManagement>
</p:properties>
</file>

<file path=customXml/itemProps1.xml><?xml version="1.0" encoding="utf-8"?>
<ds:datastoreItem xmlns:ds="http://schemas.openxmlformats.org/officeDocument/2006/customXml" ds:itemID="{CB4549B1-8EDB-41CB-8285-633369336DC3}">
  <ds:schemaRefs>
    <ds:schemaRef ds:uri="ESRI.ArcGIS.Mapping.OfficeIntegration.PowerPointInfo"/>
  </ds:schemaRefs>
</ds:datastoreItem>
</file>

<file path=customXml/itemProps2.xml><?xml version="1.0" encoding="utf-8"?>
<ds:datastoreItem xmlns:ds="http://schemas.openxmlformats.org/officeDocument/2006/customXml" ds:itemID="{58A32C16-210C-4FC5-B9C0-C6498BCFBF5B}">
  <ds:schemaRefs>
    <ds:schemaRef ds:uri="ESRI.ArcGIS.Mapping.OfficeIntegration.PowerPointInfo"/>
  </ds:schemaRefs>
</ds:datastoreItem>
</file>

<file path=customXml/itemProps3.xml><?xml version="1.0" encoding="utf-8"?>
<ds:datastoreItem xmlns:ds="http://schemas.openxmlformats.org/officeDocument/2006/customXml" ds:itemID="{85B9991E-7FF4-4C9A-B6DE-C906B4EC9C72}">
  <ds:schemaRefs>
    <ds:schemaRef ds:uri="ESRI.ArcGIS.Mapping.OfficeIntegration.PowerPointInfo"/>
  </ds:schemaRefs>
</ds:datastoreItem>
</file>

<file path=customXml/itemProps4.xml><?xml version="1.0" encoding="utf-8"?>
<ds:datastoreItem xmlns:ds="http://schemas.openxmlformats.org/officeDocument/2006/customXml" ds:itemID="{D945B24D-F199-4052-8493-1E70049520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6b7041-0ece-48b5-8d59-47a0d8fff4c9"/>
    <ds:schemaRef ds:uri="4ba4d02a-5863-45d9-8d91-7901ca3312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458D1883-A496-4ACF-8D39-629C654EEA3B}">
  <ds:schemaRefs>
    <ds:schemaRef ds:uri="ESRI.ArcGIS.Mapping.OfficeIntegration.PowerPointInfo"/>
  </ds:schemaRefs>
</ds:datastoreItem>
</file>

<file path=customXml/itemProps6.xml><?xml version="1.0" encoding="utf-8"?>
<ds:datastoreItem xmlns:ds="http://schemas.openxmlformats.org/officeDocument/2006/customXml" ds:itemID="{E65128A8-522C-4420-BC96-247D19654CBE}">
  <ds:schemaRefs>
    <ds:schemaRef ds:uri="http://schemas.microsoft.com/sharepoint/v3/contenttype/forms"/>
  </ds:schemaRefs>
</ds:datastoreItem>
</file>

<file path=customXml/itemProps7.xml><?xml version="1.0" encoding="utf-8"?>
<ds:datastoreItem xmlns:ds="http://schemas.openxmlformats.org/officeDocument/2006/customXml" ds:itemID="{4A70269E-D67D-424B-A145-B389CE48D6B1}">
  <ds:schemaRefs>
    <ds:schemaRef ds:uri="http://schemas.microsoft.com/office/2006/metadata/properties"/>
    <ds:schemaRef ds:uri="http://schemas.microsoft.com/office/infopath/2007/PartnerControls"/>
    <ds:schemaRef ds:uri="7e6b7041-0ece-48b5-8d59-47a0d8fff4c9"/>
    <ds:schemaRef ds:uri="4ba4d02a-5863-45d9-8d91-7901ca331238"/>
  </ds:schemaRefs>
</ds:datastoreItem>
</file>

<file path=docProps/app.xml><?xml version="1.0" encoding="utf-8"?>
<Properties xmlns="http://schemas.openxmlformats.org/officeDocument/2006/extended-properties" xmlns:vt="http://schemas.openxmlformats.org/officeDocument/2006/docPropsVTypes">
  <Template/>
  <TotalTime>20393</TotalTime>
  <Words>1525</Words>
  <Application>Microsoft Office PowerPoint</Application>
  <PresentationFormat>Widescreen</PresentationFormat>
  <Paragraphs>301</Paragraphs>
  <Slides>29</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Segoe UI</vt:lpstr>
      <vt:lpstr>Times</vt:lpstr>
      <vt:lpstr>Times New Roman</vt:lpstr>
      <vt:lpstr>Wingdings</vt:lpstr>
      <vt:lpstr>Blank Presentation</vt:lpstr>
      <vt:lpstr>Improving Emergency Response to River Spills with EPA’s Riverine Spill Modeling System (RSMS)  RRT3 and Inland Area Committee Meeting Chincoteague, VA May 5-7, 2026  Jim Goodrich (OASES/ERSB), Sam Dinkins (ORSANCO),  and Sudhir Kshirsagar (Global Quality Corp.)</vt:lpstr>
      <vt:lpstr>USEPA Riverine Spill Model Development</vt:lpstr>
      <vt:lpstr>Riverine Spill Modeling System (RSMS) Software</vt:lpstr>
      <vt:lpstr>Source Water Quality is Vulnerable</vt:lpstr>
      <vt:lpstr>Example Risks to the Ohio River </vt:lpstr>
      <vt:lpstr>What Could be the Magnitude of a Spill?</vt:lpstr>
      <vt:lpstr>Goals for RSMS</vt:lpstr>
      <vt:lpstr>     Riverine Spill Modeling System (web-based)  rsms.hydrotrek.com</vt:lpstr>
      <vt:lpstr>PowerPoint Presentation</vt:lpstr>
      <vt:lpstr>Edit Basic and Advanced Simulation Parameter Settings</vt:lpstr>
      <vt:lpstr>PowerPoint Presentation</vt:lpstr>
      <vt:lpstr>Plume Concentrations by Time &amp; Location</vt:lpstr>
      <vt:lpstr>Plume Arrival Times and Mass Balance</vt:lpstr>
      <vt:lpstr>UAN Barge Incident – Initial Report</vt:lpstr>
      <vt:lpstr>Fixed Station Monitoring</vt:lpstr>
      <vt:lpstr>Plume Avoided</vt:lpstr>
      <vt:lpstr>Application to East Palestine Incident</vt:lpstr>
      <vt:lpstr>Key Questions During Spill Response?</vt:lpstr>
      <vt:lpstr>Initial Details – Train Derailment</vt:lpstr>
      <vt:lpstr>Many Unknowns</vt:lpstr>
      <vt:lpstr>Initial Detection in Ohio River Weirton, WV Feb 6, 2023 at 1600</vt:lpstr>
      <vt:lpstr>Ohio River Sampling Initiated</vt:lpstr>
      <vt:lpstr>February 10, 2023</vt:lpstr>
      <vt:lpstr>Tracking Leading Edge</vt:lpstr>
      <vt:lpstr>Downstream Tracking Concludes:</vt:lpstr>
      <vt:lpstr>The Bottom Line</vt:lpstr>
      <vt:lpstr>Research Plans</vt:lpstr>
      <vt:lpstr>PowerPoint Presentation</vt:lpstr>
      <vt:lpstr>Thank You!</vt:lpstr>
    </vt:vector>
  </TitlesOfParts>
  <Company>CB&amp;I Federal Services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RSMS Spill Model Presentation</dc:title>
  <dc:creator>Srinivas.Panguluri@CBIFederalServices.com</dc:creator>
  <cp:lastModifiedBy>Goodrich, James</cp:lastModifiedBy>
  <cp:revision>157</cp:revision>
  <cp:lastPrinted>2006-09-22T17:41:18Z</cp:lastPrinted>
  <dcterms:modified xsi:type="dcterms:W3CDTF">2026-04-21T13:02:16Z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0x0101009FAA82F74D92874D8F27027A323E74F2</vt:lpwstr>
  </property>
</Properties>
</file>