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4" r:id="rId2"/>
    <p:sldId id="382" r:id="rId3"/>
    <p:sldId id="383" r:id="rId4"/>
    <p:sldId id="384" r:id="rId5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b="1" kern="1200">
        <a:solidFill>
          <a:schemeClr val="tx2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2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2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2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2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99"/>
    <a:srgbClr val="CCFFFF"/>
    <a:srgbClr val="00FFFF"/>
    <a:srgbClr val="DDDDDD"/>
    <a:srgbClr val="FFFF66"/>
    <a:srgbClr val="FF7C80"/>
    <a:srgbClr val="CE1E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66918" autoAdjust="0"/>
  </p:normalViewPr>
  <p:slideViewPr>
    <p:cSldViewPr>
      <p:cViewPr>
        <p:scale>
          <a:sx n="125" d="100"/>
          <a:sy n="125" d="100"/>
        </p:scale>
        <p:origin x="972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88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DC448BF8-3838-4DC1-80CE-F1B4C263C0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1BD002AB-D115-48CB-9D4E-501742BF3A9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id="{1849915F-ABD5-4540-80C9-E37B7619E05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7" name="Rectangle 5">
            <a:extLst>
              <a:ext uri="{FF2B5EF4-FFF2-40B4-BE49-F238E27FC236}">
                <a16:creationId xmlns:a16="http://schemas.microsoft.com/office/drawing/2014/main" id="{862BC9F2-9233-4904-B689-C4FB15AE468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73760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4D59635-77BA-4BD5-866D-EB4645E671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9296EED-2A11-4F79-A41F-255EE7BFB62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90000"/>
              </a:lnSpc>
              <a:defRPr sz="1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0C55FE-6550-4E0F-B81B-84E21824F1E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0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defRPr sz="1200"/>
            </a:lvl1pPr>
          </a:lstStyle>
          <a:p>
            <a:pPr>
              <a:defRPr/>
            </a:pPr>
            <a:fld id="{2B11955B-8F24-4DE8-8E3B-168C97A3F4B3}" type="datetimeFigureOut">
              <a:rPr lang="en-US" altLang="en-US"/>
              <a:pPr>
                <a:defRPr/>
              </a:pPr>
              <a:t>5/4/2026</a:t>
            </a:fld>
            <a:endParaRPr lang="en-US" alt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C3C2B99-5862-4B9F-95D9-40FD918A0D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90563"/>
            <a:ext cx="4597400" cy="3449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699BBC0-55DD-4358-974B-A30AA780A7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70388"/>
            <a:ext cx="5486400" cy="4138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35960-1628-49A8-A528-F403F30D35D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37600"/>
            <a:ext cx="2971800" cy="460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90000"/>
              </a:lnSpc>
              <a:defRPr sz="1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B4570-0C50-471C-94EF-FB56111608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737600"/>
            <a:ext cx="2971800" cy="4603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defRPr sz="1200"/>
            </a:lvl1pPr>
          </a:lstStyle>
          <a:p>
            <a:pPr>
              <a:defRPr/>
            </a:pPr>
            <a:fld id="{74D1499B-6ADF-4B7F-A64D-25ED33ECB6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F30E60B3-A47C-42FC-9EAA-4DEE653C8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A45BF79-3ADD-4BA9-B013-265AFA72841A}" type="slidenum">
              <a:rPr lang="en-US" altLang="en-US" b="0" smtClean="0">
                <a:latin typeface="Times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b="0">
              <a:latin typeface="Times" panose="02020603050405020304" pitchFamily="18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2FFB3F78-2774-4BA9-B2C0-257473A39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EA1B98DE-779B-4064-8125-6D4C7E5C7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F30E60B3-A47C-42FC-9EAA-4DEE653C8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A45BF79-3ADD-4BA9-B013-265AFA72841A}" type="slidenum">
              <a:rPr lang="en-US" altLang="en-US" b="0" smtClean="0">
                <a:latin typeface="Times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b="0">
              <a:latin typeface="Times" panose="02020603050405020304" pitchFamily="18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2FFB3F78-2774-4BA9-B2C0-257473A39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EA1B98DE-779B-4064-8125-6D4C7E5C7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40445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F30E60B3-A47C-42FC-9EAA-4DEE653C8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A45BF79-3ADD-4BA9-B013-265AFA72841A}" type="slidenum">
              <a:rPr lang="en-US" altLang="en-US" b="0" smtClean="0">
                <a:latin typeface="Times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b="0">
              <a:latin typeface="Times" panose="02020603050405020304" pitchFamily="18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2FFB3F78-2774-4BA9-B2C0-257473A39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EA1B98DE-779B-4064-8125-6D4C7E5C7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6776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F30E60B3-A47C-42FC-9EAA-4DEE653C83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A45BF79-3ADD-4BA9-B013-265AFA72841A}" type="slidenum">
              <a:rPr lang="en-US" altLang="en-US" b="0" smtClean="0">
                <a:latin typeface="Times" panose="02020603050405020304" pitchFamily="18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b="0">
              <a:latin typeface="Times" panose="02020603050405020304" pitchFamily="18" charset="0"/>
            </a:endParaRPr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2FFB3F78-2774-4BA9-B2C0-257473A39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EA1B98DE-779B-4064-8125-6D4C7E5C77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51461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footer 05">
            <a:extLst>
              <a:ext uri="{FF2B5EF4-FFF2-40B4-BE49-F238E27FC236}">
                <a16:creationId xmlns:a16="http://schemas.microsoft.com/office/drawing/2014/main" id="{A30B0D10-C586-46D7-80BC-D761DC2F1F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4763"/>
            <a:ext cx="91440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NOAA colored meatballNT">
            <a:extLst>
              <a:ext uri="{FF2B5EF4-FFF2-40B4-BE49-F238E27FC236}">
                <a16:creationId xmlns:a16="http://schemas.microsoft.com/office/drawing/2014/main" id="{28D80DFA-6A23-4C34-B31F-A43CD33D2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715000"/>
            <a:ext cx="523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5469964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748971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5979550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F62A4A1-E4C5-44CB-A67E-D17F50A0582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61183AC2-92DA-49D2-9E18-6AA52B5564E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AA5FF3D8-AD7D-4043-8763-66FF9640B5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  <a:defRPr/>
                </a:pPr>
                <a:endParaRPr lang="en-US" dirty="0"/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7B1E08E8-0654-4EBC-B578-80306B1C5EB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  <a:defRPr/>
                </a:pPr>
                <a:endParaRPr lang="en-US" dirty="0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34257DA8-0502-406C-AB3F-D0E5658F48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  <a:defRPr/>
                </a:pPr>
                <a:endParaRPr lang="en-US" dirty="0"/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B9D68B62-A8AC-4562-A271-9D0FF71F65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9B02CF21-32C0-4C92-8DD7-7066A4F086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hangingPunct="1">
                  <a:lnSpc>
                    <a:spcPct val="90000"/>
                  </a:lnSpc>
                  <a:defRPr/>
                </a:pPr>
                <a:endParaRPr lang="en-US" dirty="0"/>
              </a:p>
            </p:txBody>
          </p:sp>
        </p:grp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16208715-ED32-4D3D-AAB2-7FCA135CAC5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lnSpc>
                  <a:spcPct val="90000"/>
                </a:lnSpc>
                <a:defRPr/>
              </a:pPr>
              <a:endParaRPr lang="en-US" dirty="0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11D6936C-CD4A-470B-98C1-993145CAEC0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55 h 1906"/>
                <a:gd name="T4" fmla="*/ 6713 w 5740"/>
                <a:gd name="T5" fmla="*/ 55 h 1906"/>
                <a:gd name="T6" fmla="*/ 6713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807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8807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53196F06-88A1-4F88-9F5B-2728BE21AB9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90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8AAB37C1-0BE3-4461-8834-5212E85066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lnSpc>
                <a:spcPct val="90000"/>
              </a:lnSpc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0B54134A-6343-48BC-B5C3-103A9BD026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0000"/>
              </a:lnSpc>
              <a:defRPr/>
            </a:lvl1pPr>
          </a:lstStyle>
          <a:p>
            <a:pPr>
              <a:defRPr/>
            </a:pPr>
            <a:fld id="{35E5E535-378B-4946-9A8D-A27526DA90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651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28459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818124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1061053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32221976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860774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038435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2326310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203473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5F54317-EB0D-471B-973F-DF9A0FA22A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4132A0-3318-48A1-8229-E32A227CA0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028" name="Picture 11" descr="footer 05">
            <a:extLst>
              <a:ext uri="{FF2B5EF4-FFF2-40B4-BE49-F238E27FC236}">
                <a16:creationId xmlns:a16="http://schemas.microsoft.com/office/drawing/2014/main" id="{AA50E136-BD9F-481D-9ADA-F9719E3780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4763"/>
            <a:ext cx="91440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2" descr="NOAA colored meatballNT">
            <a:extLst>
              <a:ext uri="{FF2B5EF4-FFF2-40B4-BE49-F238E27FC236}">
                <a16:creationId xmlns:a16="http://schemas.microsoft.com/office/drawing/2014/main" id="{F9CD6993-1E0D-40F0-91CA-F6AD845E98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715000"/>
            <a:ext cx="523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09" r:id="rId1"/>
    <p:sldLayoutId id="2147484699" r:id="rId2"/>
    <p:sldLayoutId id="2147484700" r:id="rId3"/>
    <p:sldLayoutId id="2147484701" r:id="rId4"/>
    <p:sldLayoutId id="2147484702" r:id="rId5"/>
    <p:sldLayoutId id="2147484703" r:id="rId6"/>
    <p:sldLayoutId id="2147484704" r:id="rId7"/>
    <p:sldLayoutId id="2147484705" r:id="rId8"/>
    <p:sldLayoutId id="2147484706" r:id="rId9"/>
    <p:sldLayoutId id="2147484707" r:id="rId10"/>
    <p:sldLayoutId id="2147484708" r:id="rId11"/>
    <p:sldLayoutId id="2147484711" r:id="rId12"/>
  </p:sldLayoutIdLst>
  <p:transition spd="med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charset="0"/>
          <a:ea typeface="ＭＳ Ｐゴシック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charset="0"/>
          <a:ea typeface="ＭＳ Ｐゴシック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charset="0"/>
          <a:ea typeface="ＭＳ Ｐゴシック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Garamond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5F5F5F"/>
        </a:buClr>
        <a:buSzPct val="70000"/>
        <a:buFont typeface="MS Reference Sans Serif" panose="020B0604030504040204" pitchFamily="34" charset="0"/>
        <a:buChar char="§"/>
        <a:defRPr sz="2800" i="1">
          <a:solidFill>
            <a:srgbClr val="000099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5F5F5F"/>
        </a:buClr>
        <a:buSzPct val="70000"/>
        <a:buFont typeface="MS Reference Sans Serif" panose="020B0604030504040204" pitchFamily="34" charset="0"/>
        <a:buChar char="§"/>
        <a:defRPr sz="2800" i="1">
          <a:solidFill>
            <a:srgbClr val="000099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5F5F5F"/>
        </a:buClr>
        <a:buSzPct val="70000"/>
        <a:buFont typeface="MS Reference Sans Serif" panose="020B0604030504040204" pitchFamily="34" charset="0"/>
        <a:buChar char="§"/>
        <a:defRPr sz="2400" i="1">
          <a:solidFill>
            <a:srgbClr val="000099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SzPct val="70000"/>
        <a:buFont typeface="MS Reference Sans Serif" panose="020B0604030504040204" pitchFamily="34" charset="0"/>
        <a:buChar char="§"/>
        <a:defRPr sz="2000">
          <a:solidFill>
            <a:srgbClr val="000099"/>
          </a:solidFill>
          <a:latin typeface="Wingdings" charset="0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SzPct val="70000"/>
        <a:buFont typeface="MS Reference Sans Serif" panose="020B0604030504040204" pitchFamily="34" charset="0"/>
        <a:buChar char="§"/>
        <a:defRPr sz="2000">
          <a:solidFill>
            <a:srgbClr val="000099"/>
          </a:solidFill>
          <a:latin typeface="Wingdings" charset="0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SzPct val="70000"/>
        <a:buFont typeface="MS Reference Sans Serif" charset="0"/>
        <a:buChar char="§"/>
        <a:defRPr sz="2000">
          <a:solidFill>
            <a:srgbClr val="000099"/>
          </a:solidFill>
          <a:latin typeface="Wingdings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SzPct val="70000"/>
        <a:buFont typeface="MS Reference Sans Serif" charset="0"/>
        <a:buChar char="§"/>
        <a:defRPr sz="2000">
          <a:solidFill>
            <a:srgbClr val="000099"/>
          </a:solidFill>
          <a:latin typeface="Wingdings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SzPct val="70000"/>
        <a:buFont typeface="MS Reference Sans Serif" charset="0"/>
        <a:buChar char="§"/>
        <a:defRPr sz="2000">
          <a:solidFill>
            <a:srgbClr val="000099"/>
          </a:solidFill>
          <a:latin typeface="Wingdings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5F5F5F"/>
        </a:buClr>
        <a:buSzPct val="70000"/>
        <a:buFont typeface="MS Reference Sans Serif" charset="0"/>
        <a:buChar char="§"/>
        <a:defRPr sz="2000">
          <a:solidFill>
            <a:srgbClr val="000099"/>
          </a:solidFill>
          <a:latin typeface="Wingdings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frank.csulak1957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8" descr="060707Field940">
            <a:extLst>
              <a:ext uri="{FF2B5EF4-FFF2-40B4-BE49-F238E27FC236}">
                <a16:creationId xmlns:a16="http://schemas.microsoft.com/office/drawing/2014/main" id="{4FBE6318-990D-4265-A399-6490577C2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5508" name="Rectangle 4">
            <a:extLst>
              <a:ext uri="{FF2B5EF4-FFF2-40B4-BE49-F238E27FC236}">
                <a16:creationId xmlns:a16="http://schemas.microsoft.com/office/drawing/2014/main" id="{E5BBA8D6-CD81-4BAC-ACA7-BE70BEFF50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-609600"/>
            <a:ext cx="7772400" cy="6477000"/>
          </a:xfrm>
          <a:noFill/>
        </p:spPr>
        <p:txBody>
          <a:bodyPr/>
          <a:lstStyle/>
          <a:p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William Whitmore, SSC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Will be providing NOAA SSC coverage for:</a:t>
            </a:r>
            <a:br>
              <a:rPr lang="en-US" sz="2800" dirty="0">
                <a:solidFill>
                  <a:srgbClr val="FFFF00"/>
                </a:solidFill>
              </a:rPr>
            </a:b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USCG Sector New York</a:t>
            </a: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USCG Sector Delaware Bay</a:t>
            </a: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RRTII</a:t>
            </a: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RRTIII</a:t>
            </a:r>
            <a:br>
              <a:rPr lang="en-US" sz="1600" dirty="0">
                <a:solidFill>
                  <a:srgbClr val="FFFF00"/>
                </a:solidFill>
              </a:rPr>
            </a:b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william.whitmore@noaa.gov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Cell: (617) 877-2806 (Preferred)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Office: </a:t>
            </a:r>
            <a:r>
              <a:rPr lang="en-US" sz="1600" dirty="0">
                <a:solidFill>
                  <a:srgbClr val="FFFF00"/>
                </a:solidFill>
                <a:effectLst/>
              </a:rPr>
              <a:t>(978) 494-0689‬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24-Hr Emergency Spill Response Line: (206) 526-4911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NOAA Restoration Center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55 Great Republic Drive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Gloucester, MA 01930</a:t>
            </a:r>
          </a:p>
        </p:txBody>
      </p:sp>
      <p:sp>
        <p:nvSpPr>
          <p:cNvPr id="405510" name="Rectangle 6">
            <a:extLst>
              <a:ext uri="{FF2B5EF4-FFF2-40B4-BE49-F238E27FC236}">
                <a16:creationId xmlns:a16="http://schemas.microsoft.com/office/drawing/2014/main" id="{29B4C66A-A2C8-472A-B187-28F225CD1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733800"/>
            <a:ext cx="3810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1600" dirty="0">
              <a:solidFill>
                <a:srgbClr val="E5E5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405511" name="Rectangle 7">
            <a:extLst>
              <a:ext uri="{FF2B5EF4-FFF2-40B4-BE49-F238E27FC236}">
                <a16:creationId xmlns:a16="http://schemas.microsoft.com/office/drawing/2014/main" id="{236B30A2-1E3D-4521-8EFE-5C705624A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057400"/>
            <a:ext cx="4953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8" descr="060707Field940">
            <a:extLst>
              <a:ext uri="{FF2B5EF4-FFF2-40B4-BE49-F238E27FC236}">
                <a16:creationId xmlns:a16="http://schemas.microsoft.com/office/drawing/2014/main" id="{4FBE6318-990D-4265-A399-6490577C2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12700"/>
            <a:ext cx="914400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5508" name="Rectangle 4">
            <a:extLst>
              <a:ext uri="{FF2B5EF4-FFF2-40B4-BE49-F238E27FC236}">
                <a16:creationId xmlns:a16="http://schemas.microsoft.com/office/drawing/2014/main" id="{E5BBA8D6-CD81-4BAC-ACA7-BE70BEFF50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-609600"/>
            <a:ext cx="7772400" cy="6477000"/>
          </a:xfrm>
          <a:noFill/>
        </p:spPr>
        <p:txBody>
          <a:bodyPr/>
          <a:lstStyle/>
          <a:p>
            <a:r>
              <a:rPr lang="en-US" sz="2800" dirty="0">
                <a:solidFill>
                  <a:srgbClr val="FFFF00"/>
                </a:solidFill>
              </a:rPr>
              <a:t>LCDR Blair </a:t>
            </a:r>
            <a:r>
              <a:rPr lang="en-US" sz="2800" dirty="0" err="1">
                <a:solidFill>
                  <a:srgbClr val="FFFF00"/>
                </a:solidFill>
              </a:rPr>
              <a:t>DeLean</a:t>
            </a: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Will be providing NOAA SSC coverage for:</a:t>
            </a:r>
            <a:br>
              <a:rPr lang="en-US" sz="2800" dirty="0">
                <a:solidFill>
                  <a:srgbClr val="FFFF00"/>
                </a:solidFill>
              </a:rPr>
            </a:b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USCG Sector Maryland NCR</a:t>
            </a: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USCG Sector Virginia</a:t>
            </a:r>
            <a:br>
              <a:rPr lang="en-US" sz="1600" dirty="0">
                <a:solidFill>
                  <a:srgbClr val="FFFF00"/>
                </a:solidFill>
              </a:rPr>
            </a:br>
            <a:br>
              <a:rPr lang="en-US" sz="1600" dirty="0">
                <a:solidFill>
                  <a:srgbClr val="FFFF00"/>
                </a:solidFill>
              </a:rPr>
            </a:br>
            <a:br>
              <a:rPr lang="en-US" sz="1600" dirty="0">
                <a:solidFill>
                  <a:srgbClr val="FFFF00"/>
                </a:solidFill>
              </a:rPr>
            </a:b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Silver Spring, MD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 err="1">
                <a:solidFill>
                  <a:srgbClr val="FFFF00"/>
                </a:solidFill>
              </a:rPr>
              <a:t>blair.j.delean@noaa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Cell: (854)202-2738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24-Hr Emergency Spill Response Line: (206) 526-4911305 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1305 East West Highway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Silver Spring, MD</a:t>
            </a:r>
          </a:p>
        </p:txBody>
      </p:sp>
      <p:sp>
        <p:nvSpPr>
          <p:cNvPr id="405510" name="Rectangle 6">
            <a:extLst>
              <a:ext uri="{FF2B5EF4-FFF2-40B4-BE49-F238E27FC236}">
                <a16:creationId xmlns:a16="http://schemas.microsoft.com/office/drawing/2014/main" id="{29B4C66A-A2C8-472A-B187-28F225CD1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733800"/>
            <a:ext cx="3810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1600" dirty="0">
              <a:solidFill>
                <a:srgbClr val="E5E5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405511" name="Rectangle 7">
            <a:extLst>
              <a:ext uri="{FF2B5EF4-FFF2-40B4-BE49-F238E27FC236}">
                <a16:creationId xmlns:a16="http://schemas.microsoft.com/office/drawing/2014/main" id="{236B30A2-1E3D-4521-8EFE-5C705624A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057400"/>
            <a:ext cx="4953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597950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8" descr="060707Field940">
            <a:extLst>
              <a:ext uri="{FF2B5EF4-FFF2-40B4-BE49-F238E27FC236}">
                <a16:creationId xmlns:a16="http://schemas.microsoft.com/office/drawing/2014/main" id="{4FBE6318-990D-4265-A399-6490577C2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" y="-15240"/>
            <a:ext cx="914400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5508" name="Rectangle 4">
            <a:extLst>
              <a:ext uri="{FF2B5EF4-FFF2-40B4-BE49-F238E27FC236}">
                <a16:creationId xmlns:a16="http://schemas.microsoft.com/office/drawing/2014/main" id="{E5BBA8D6-CD81-4BAC-ACA7-BE70BEFF50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-609600"/>
            <a:ext cx="7772400" cy="6477000"/>
          </a:xfrm>
          <a:noFill/>
        </p:spPr>
        <p:txBody>
          <a:bodyPr/>
          <a:lstStyle/>
          <a:p>
            <a:r>
              <a:rPr lang="en-US" sz="2800" dirty="0">
                <a:solidFill>
                  <a:srgbClr val="FFFF00"/>
                </a:solidFill>
              </a:rPr>
              <a:t>Brad </a:t>
            </a:r>
            <a:r>
              <a:rPr lang="en-US" sz="2800" dirty="0" err="1">
                <a:solidFill>
                  <a:srgbClr val="FFFF00"/>
                </a:solidFill>
              </a:rPr>
              <a:t>Benggio</a:t>
            </a: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Will be providing NOAA SSC coverage for:</a:t>
            </a:r>
            <a:br>
              <a:rPr lang="en-US" sz="2800" dirty="0">
                <a:solidFill>
                  <a:srgbClr val="FFFF00"/>
                </a:solidFill>
              </a:rPr>
            </a:br>
            <a:br>
              <a:rPr lang="en-US" sz="2800" dirty="0">
                <a:solidFill>
                  <a:srgbClr val="FFFF00"/>
                </a:solidFill>
              </a:rPr>
            </a:br>
            <a:r>
              <a:rPr lang="en-US" sz="2800" dirty="0">
                <a:solidFill>
                  <a:srgbClr val="FFFF00"/>
                </a:solidFill>
              </a:rPr>
              <a:t>USCG Sector North Carolina</a:t>
            </a:r>
            <a:br>
              <a:rPr lang="en-US" sz="1600" dirty="0">
                <a:solidFill>
                  <a:srgbClr val="FFFF00"/>
                </a:solidFill>
              </a:rPr>
            </a:b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 err="1">
                <a:solidFill>
                  <a:srgbClr val="FFFF00"/>
                </a:solidFill>
              </a:rPr>
              <a:t>brad.benggio@noaa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Cell: (954)684-8486 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24-Hr Emergency Spill Response Line: (206) 526-4911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909 SE 1</a:t>
            </a:r>
            <a:r>
              <a:rPr lang="en-US" sz="1600" baseline="30000" dirty="0">
                <a:solidFill>
                  <a:srgbClr val="FFFF00"/>
                </a:solidFill>
              </a:rPr>
              <a:t>st</a:t>
            </a:r>
            <a:r>
              <a:rPr lang="en-US" sz="1600" dirty="0">
                <a:solidFill>
                  <a:srgbClr val="FFFF00"/>
                </a:solidFill>
              </a:rPr>
              <a:t> Avenue, Room 714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Brickell Plaza Federal Building</a:t>
            </a:r>
            <a:br>
              <a:rPr lang="en-US" sz="1600" dirty="0">
                <a:solidFill>
                  <a:srgbClr val="FFFF00"/>
                </a:solidFill>
              </a:rPr>
            </a:br>
            <a:r>
              <a:rPr lang="en-US" sz="1600" dirty="0">
                <a:solidFill>
                  <a:srgbClr val="FFFF00"/>
                </a:solidFill>
              </a:rPr>
              <a:t>Miami, FL 33131</a:t>
            </a:r>
          </a:p>
        </p:txBody>
      </p:sp>
      <p:sp>
        <p:nvSpPr>
          <p:cNvPr id="405510" name="Rectangle 6">
            <a:extLst>
              <a:ext uri="{FF2B5EF4-FFF2-40B4-BE49-F238E27FC236}">
                <a16:creationId xmlns:a16="http://schemas.microsoft.com/office/drawing/2014/main" id="{29B4C66A-A2C8-472A-B187-28F225CD1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733800"/>
            <a:ext cx="3810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1600" dirty="0">
              <a:solidFill>
                <a:srgbClr val="E5E5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405511" name="Rectangle 7">
            <a:extLst>
              <a:ext uri="{FF2B5EF4-FFF2-40B4-BE49-F238E27FC236}">
                <a16:creationId xmlns:a16="http://schemas.microsoft.com/office/drawing/2014/main" id="{236B30A2-1E3D-4521-8EFE-5C705624A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057400"/>
            <a:ext cx="4953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350473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8" descr="060707Field940">
            <a:extLst>
              <a:ext uri="{FF2B5EF4-FFF2-40B4-BE49-F238E27FC236}">
                <a16:creationId xmlns:a16="http://schemas.microsoft.com/office/drawing/2014/main" id="{4FBE6318-990D-4265-A399-6490577C2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300" y="-15240"/>
            <a:ext cx="914400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5508" name="Rectangle 4">
            <a:extLst>
              <a:ext uri="{FF2B5EF4-FFF2-40B4-BE49-F238E27FC236}">
                <a16:creationId xmlns:a16="http://schemas.microsoft.com/office/drawing/2014/main" id="{E5BBA8D6-CD81-4BAC-ACA7-BE70BEFF506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-609600"/>
            <a:ext cx="7772400" cy="6477000"/>
          </a:xfrm>
          <a:noFill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defRPr/>
            </a:pPr>
            <a:br>
              <a:rPr lang="en-US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</a:br>
            <a:b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</a:b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Personal Contact Information</a:t>
            </a:r>
            <a:b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</a:br>
            <a:b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</a:b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Email: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frank.csulak1957@</a:t>
            </a:r>
            <a:r>
              <a:rPr lang="en-US" sz="2800" dirty="0">
                <a:solidFill>
                  <a:srgbClr val="FFFF00"/>
                </a:solidFill>
                <a:latin typeface="Garamond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gmail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.com</a:t>
            </a:r>
            <a:b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</a:br>
            <a:b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</a:b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Cell: (732)766-1967</a:t>
            </a:r>
            <a:br>
              <a:rPr lang="en-US" sz="1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</a:br>
            <a:endParaRPr lang="en-US" sz="1600" dirty="0">
              <a:solidFill>
                <a:srgbClr val="FFFF00"/>
              </a:solidFill>
            </a:endParaRPr>
          </a:p>
        </p:txBody>
      </p:sp>
      <p:sp>
        <p:nvSpPr>
          <p:cNvPr id="405510" name="Rectangle 6">
            <a:extLst>
              <a:ext uri="{FF2B5EF4-FFF2-40B4-BE49-F238E27FC236}">
                <a16:creationId xmlns:a16="http://schemas.microsoft.com/office/drawing/2014/main" id="{29B4C66A-A2C8-472A-B187-28F225CD1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3733800"/>
            <a:ext cx="38100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1600" dirty="0">
              <a:solidFill>
                <a:srgbClr val="E5E5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  <p:sp>
        <p:nvSpPr>
          <p:cNvPr id="405511" name="Rectangle 7">
            <a:extLst>
              <a:ext uri="{FF2B5EF4-FFF2-40B4-BE49-F238E27FC236}">
                <a16:creationId xmlns:a16="http://schemas.microsoft.com/office/drawing/2014/main" id="{236B30A2-1E3D-4521-8EFE-5C705624A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057400"/>
            <a:ext cx="4953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endParaRPr lang="en-US" sz="2400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632780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RR template">
  <a:themeElements>
    <a:clrScheme name="ORR templat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RR template">
      <a:majorFont>
        <a:latin typeface="Garamond"/>
        <a:ea typeface="ＭＳ Ｐゴシック"/>
        <a:cs typeface=""/>
      </a:majorFont>
      <a:minorFont>
        <a:latin typeface="Garamond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>
            <a:ln>
              <a:noFill/>
            </a:ln>
            <a:solidFill>
              <a:schemeClr val="tx2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ORR 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R 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R 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R 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R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R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R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7444</TotalTime>
  <Words>230</Words>
  <Application>Microsoft Office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Calibri</vt:lpstr>
      <vt:lpstr>Garamond</vt:lpstr>
      <vt:lpstr>MS Reference Sans Serif</vt:lpstr>
      <vt:lpstr>Times</vt:lpstr>
      <vt:lpstr>Times New Roman</vt:lpstr>
      <vt:lpstr>Wingdings</vt:lpstr>
      <vt:lpstr>ORR template</vt:lpstr>
      <vt:lpstr> William Whitmore, SSC Will be providing NOAA SSC coverage for:  USCG Sector New York USCG Sector Delaware Bay RRTII RRTIII  william.whitmore@noaa.gov Cell: (617) 877-2806 (Preferred) Office: (978) 494-0689‬ 24-Hr Emergency Spill Response Line: (206) 526-4911 NOAA Restoration Center 55 Great Republic Drive Gloucester, MA 01930</vt:lpstr>
      <vt:lpstr>LCDR Blair DeLean Will be providing NOAA SSC coverage for:  USCG Sector Maryland NCR USCG Sector Virginia    Silver Spring, MD blair.j.delean@noaa Cell: (854)202-2738 24-Hr Emergency Spill Response Line: (206) 526-4911305  1305 East West Highway Silver Spring, MD</vt:lpstr>
      <vt:lpstr>Brad Benggio Will be providing NOAA SSC coverage for:  USCG Sector North Carolina  brad.benggio@noaa Cell: (954)684-8486  24-Hr Emergency Spill Response Line: (206) 526-4911 909 SE 1st Avenue, Room 714 Brickell Plaza Federal Building Miami, FL 33131</vt:lpstr>
      <vt:lpstr>  Personal Contact Information  Email: frank.csulak1957@gmail.com  Cell: (732)766-1967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Frank Csulak</dc:creator>
  <cp:lastModifiedBy>Frank Csulak</cp:lastModifiedBy>
  <cp:revision>374</cp:revision>
  <dcterms:created xsi:type="dcterms:W3CDTF">2006-10-12T15:48:48Z</dcterms:created>
  <dcterms:modified xsi:type="dcterms:W3CDTF">2026-05-04T14:36:19Z</dcterms:modified>
</cp:coreProperties>
</file>