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Lst>
  <p:notesMasterIdLst>
    <p:notesMasterId r:id="rId41"/>
  </p:notesMasterIdLst>
  <p:handoutMasterIdLst>
    <p:handoutMasterId r:id="rId42"/>
  </p:handoutMasterIdLst>
  <p:sldIdLst>
    <p:sldId id="865" r:id="rId6"/>
    <p:sldId id="870" r:id="rId7"/>
    <p:sldId id="869" r:id="rId8"/>
    <p:sldId id="867" r:id="rId9"/>
    <p:sldId id="868" r:id="rId10"/>
    <p:sldId id="866" r:id="rId11"/>
    <p:sldId id="871" r:id="rId12"/>
    <p:sldId id="295" r:id="rId13"/>
    <p:sldId id="264" r:id="rId14"/>
    <p:sldId id="848" r:id="rId15"/>
    <p:sldId id="851" r:id="rId16"/>
    <p:sldId id="856" r:id="rId17"/>
    <p:sldId id="849" r:id="rId18"/>
    <p:sldId id="873" r:id="rId19"/>
    <p:sldId id="269" r:id="rId20"/>
    <p:sldId id="872" r:id="rId21"/>
    <p:sldId id="826" r:id="rId22"/>
    <p:sldId id="829" r:id="rId23"/>
    <p:sldId id="845" r:id="rId24"/>
    <p:sldId id="833" r:id="rId25"/>
    <p:sldId id="787" r:id="rId26"/>
    <p:sldId id="277" r:id="rId27"/>
    <p:sldId id="278" r:id="rId28"/>
    <p:sldId id="281" r:id="rId29"/>
    <p:sldId id="279" r:id="rId30"/>
    <p:sldId id="877" r:id="rId31"/>
    <p:sldId id="282" r:id="rId32"/>
    <p:sldId id="276" r:id="rId33"/>
    <p:sldId id="857" r:id="rId34"/>
    <p:sldId id="858" r:id="rId35"/>
    <p:sldId id="859" r:id="rId36"/>
    <p:sldId id="876" r:id="rId37"/>
    <p:sldId id="863" r:id="rId38"/>
    <p:sldId id="263" r:id="rId39"/>
    <p:sldId id="86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EAB"/>
    <a:srgbClr val="198569"/>
    <a:srgbClr val="FF9900"/>
    <a:srgbClr val="0D2A42"/>
    <a:srgbClr val="277EA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78" autoAdjust="0"/>
  </p:normalViewPr>
  <p:slideViewPr>
    <p:cSldViewPr snapToGrid="0">
      <p:cViewPr>
        <p:scale>
          <a:sx n="40" d="100"/>
          <a:sy n="40" d="100"/>
        </p:scale>
        <p:origin x="1684" y="548"/>
      </p:cViewPr>
      <p:guideLst/>
    </p:cSldViewPr>
  </p:slideViewPr>
  <p:notesTextViewPr>
    <p:cViewPr>
      <p:scale>
        <a:sx n="3" d="2"/>
        <a:sy n="3" d="2"/>
      </p:scale>
      <p:origin x="0" y="0"/>
    </p:cViewPr>
  </p:notesTextViewPr>
  <p:notesViewPr>
    <p:cSldViewPr snapToGrid="0">
      <p:cViewPr varScale="1">
        <p:scale>
          <a:sx n="79" d="100"/>
          <a:sy n="79" d="100"/>
        </p:scale>
        <p:origin x="20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Jessie" userId="f65c63f6-eb2f-4fe5-b114-e0188016e426" providerId="ADAL" clId="{57B320A1-4E04-49BE-9349-BC5DBBFA8CC6}"/>
    <pc:docChg chg="addSld modSld">
      <pc:chgData name="Smith, Jessie" userId="f65c63f6-eb2f-4fe5-b114-e0188016e426" providerId="ADAL" clId="{57B320A1-4E04-49BE-9349-BC5DBBFA8CC6}" dt="2026-05-06T12:59:22.868" v="5" actId="14100"/>
      <pc:docMkLst>
        <pc:docMk/>
      </pc:docMkLst>
      <pc:sldChg chg="addSp modSp new mod">
        <pc:chgData name="Smith, Jessie" userId="f65c63f6-eb2f-4fe5-b114-e0188016e426" providerId="ADAL" clId="{57B320A1-4E04-49BE-9349-BC5DBBFA8CC6}" dt="2026-05-06T12:59:22.868" v="5" actId="14100"/>
        <pc:sldMkLst>
          <pc:docMk/>
          <pc:sldMk cId="3750643213" sldId="877"/>
        </pc:sldMkLst>
        <pc:picChg chg="add mod">
          <ac:chgData name="Smith, Jessie" userId="f65c63f6-eb2f-4fe5-b114-e0188016e426" providerId="ADAL" clId="{57B320A1-4E04-49BE-9349-BC5DBBFA8CC6}" dt="2026-05-06T12:59:22.868" v="5" actId="14100"/>
          <ac:picMkLst>
            <pc:docMk/>
            <pc:sldMk cId="3750643213" sldId="877"/>
            <ac:picMk id="3" creationId="{DEEDBD79-8F26-BCFF-B81B-F1C7F74399E7}"/>
          </ac:picMkLst>
        </pc:picChg>
      </pc:sldChg>
    </pc:docChg>
  </pc:docChgLst>
  <pc:docChgLst>
    <pc:chgData name="Lohman, Elizabeth (DEQ)" userId="5cb18ad1-2320-4df3-a86d-571eede4e40f" providerId="ADAL" clId="{00B830EE-5CD0-411D-A0F7-AA284616D6DB}"/>
    <pc:docChg chg="delSld modSld">
      <pc:chgData name="Lohman, Elizabeth (DEQ)" userId="5cb18ad1-2320-4df3-a86d-571eede4e40f" providerId="ADAL" clId="{00B830EE-5CD0-411D-A0F7-AA284616D6DB}" dt="2026-05-05T18:26:09.198" v="44" actId="20577"/>
      <pc:docMkLst>
        <pc:docMk/>
      </pc:docMkLst>
      <pc:sldChg chg="modSp mod">
        <pc:chgData name="Lohman, Elizabeth (DEQ)" userId="5cb18ad1-2320-4df3-a86d-571eede4e40f" providerId="ADAL" clId="{00B830EE-5CD0-411D-A0F7-AA284616D6DB}" dt="2026-05-05T18:26:09.198" v="44" actId="20577"/>
        <pc:sldMkLst>
          <pc:docMk/>
          <pc:sldMk cId="1297255548" sldId="866"/>
        </pc:sldMkLst>
        <pc:spChg chg="mod">
          <ac:chgData name="Lohman, Elizabeth (DEQ)" userId="5cb18ad1-2320-4df3-a86d-571eede4e40f" providerId="ADAL" clId="{00B830EE-5CD0-411D-A0F7-AA284616D6DB}" dt="2026-05-05T18:26:09.198" v="44" actId="20577"/>
          <ac:spMkLst>
            <pc:docMk/>
            <pc:sldMk cId="1297255548" sldId="866"/>
            <ac:spMk id="32" creationId="{4B7D2A2D-9FA4-6B93-0974-56C4AFD1CAA7}"/>
          </ac:spMkLst>
        </pc:spChg>
      </pc:sldChg>
      <pc:sldChg chg="modSp mod">
        <pc:chgData name="Lohman, Elizabeth (DEQ)" userId="5cb18ad1-2320-4df3-a86d-571eede4e40f" providerId="ADAL" clId="{00B830EE-5CD0-411D-A0F7-AA284616D6DB}" dt="2026-05-05T18:25:37.800" v="27" actId="20577"/>
        <pc:sldMkLst>
          <pc:docMk/>
          <pc:sldMk cId="2205860619" sldId="873"/>
        </pc:sldMkLst>
        <pc:spChg chg="mod">
          <ac:chgData name="Lohman, Elizabeth (DEQ)" userId="5cb18ad1-2320-4df3-a86d-571eede4e40f" providerId="ADAL" clId="{00B830EE-5CD0-411D-A0F7-AA284616D6DB}" dt="2026-05-05T18:25:37.800" v="27" actId="20577"/>
          <ac:spMkLst>
            <pc:docMk/>
            <pc:sldMk cId="2205860619" sldId="873"/>
            <ac:spMk id="4" creationId="{60410C26-ECDA-0523-94C0-F27C0DBB1BF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9307BE-3DE0-4D5D-B071-E18072BDBCD1}" type="datetimeFigureOut">
              <a:rPr lang="en-US" smtClean="0"/>
              <a:t>5/6/2026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7AE0D-E4E7-41F3-8FEB-69AA94FE00AD}"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9C4A1B-E3F4-440A-A1E4-007EA359E364}" type="slidenum">
              <a:rPr lang="en-US" smtClean="0"/>
              <a:t>1</a:t>
            </a:fld>
            <a:endParaRPr lang="en-US"/>
          </a:p>
        </p:txBody>
      </p:sp>
    </p:spTree>
    <p:extLst>
      <p:ext uri="{BB962C8B-B14F-4D97-AF65-F5344CB8AC3E}">
        <p14:creationId xmlns:p14="http://schemas.microsoft.com/office/powerpoint/2010/main" val="1280586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DEQ has a statutory responsibility to respond to environmental emergency situations that pose an immediate threat to human health and/or the environment. Environmental emergency situations may involve petroleum or hazardous materials spills and releases, leaking underground or aboveground petroleum storage tanks, or a disaster response following manmade or natural disasters. </a:t>
            </a:r>
          </a:p>
          <a:p>
            <a:endParaRPr lang="en-US"/>
          </a:p>
          <a:p>
            <a:r>
              <a:rPr lang="en-US"/>
              <a:t>DEQ will work with a responsible party and emergency response partners in response to an environmental emergency situation. If a responsible party is unknown, or unwilling or unable to take timely and/or appropriate response actions to mitigate the release of oil/hazmat, DEQ staff coordinates with local and state public safety agencies on what actions are required.  Where an environmental emergency exists and with the correct approvals, DEQ may use or issue contracts to mitigate the impacts of an actual or threatened release. </a:t>
            </a:r>
          </a:p>
          <a:p>
            <a:endParaRPr lang="en-US"/>
          </a:p>
          <a:p>
            <a:r>
              <a:rPr lang="en-US"/>
              <a:t>Response actions are funded through the Virginia Petroleum Storage Tank Fund or the Virginia Environmental Emergency ​​​​​​​​​​​​​​​​​​Response Fund. When DEQ uses VPSTF or VEERF funds for a contract, the agency is authorized to recovery its costs.  </a:t>
            </a:r>
          </a:p>
        </p:txBody>
      </p:sp>
      <p:sp>
        <p:nvSpPr>
          <p:cNvPr id="4" name="Slide Number Placeholder 3"/>
          <p:cNvSpPr>
            <a:spLocks noGrp="1"/>
          </p:cNvSpPr>
          <p:nvPr>
            <p:ph type="sldNum" sz="quarter" idx="5"/>
          </p:nvPr>
        </p:nvSpPr>
        <p:spPr/>
        <p:txBody>
          <a:bodyPr/>
          <a:lstStyle/>
          <a:p>
            <a:fld id="{939C4A1B-E3F4-440A-A1E4-007EA359E364}" type="slidenum">
              <a:rPr lang="en-US" smtClean="0"/>
              <a:t>9</a:t>
            </a:fld>
            <a:endParaRPr lang="en-US"/>
          </a:p>
        </p:txBody>
      </p:sp>
    </p:spTree>
    <p:extLst>
      <p:ext uri="{BB962C8B-B14F-4D97-AF65-F5344CB8AC3E}">
        <p14:creationId xmlns:p14="http://schemas.microsoft.com/office/powerpoint/2010/main" val="150571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495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BBA64-9980-66E6-E573-750E15301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84443-0085-41A2-81E4-D837C25E79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77598A6-A9DA-A3CC-67CA-4EA1D7D886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41114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B54F-4B44-4E5F-B35B-D106656AA76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030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F478F-9126-526C-5686-403439D98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6A489-3B82-38F9-A5F0-09264318DD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64322D-B772-DF45-B21B-CE989015CE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0A3ECD-94C0-5410-6FAD-97F8FD576F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B54F-4B44-4E5F-B35B-D106656AA76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598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DB54F-4B44-4E5F-B35B-D106656AA76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215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4BB9-776B-E20D-94CD-BD32968FC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23980-9C48-A14D-BDAF-12E94C6AA1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D2F783-9B54-5816-202E-9BC061BB0D09}"/>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5" name="Footer Placeholder 4">
            <a:extLst>
              <a:ext uri="{FF2B5EF4-FFF2-40B4-BE49-F238E27FC236}">
                <a16:creationId xmlns:a16="http://schemas.microsoft.com/office/drawing/2014/main" id="{22392E3F-7C0E-7AE9-FCAC-27C068294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69744-A641-52B9-1B3D-35D625F4270A}"/>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323986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B1D6-DB0E-F497-71C2-FB0A4C171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09ECF-7EFB-47A8-A956-D3A65D4D6F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45B856-BF43-73E1-5C6F-AB7646C531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E50BC-BB03-D8B1-19F7-38068DB31D93}"/>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6" name="Footer Placeholder 5">
            <a:extLst>
              <a:ext uri="{FF2B5EF4-FFF2-40B4-BE49-F238E27FC236}">
                <a16:creationId xmlns:a16="http://schemas.microsoft.com/office/drawing/2014/main" id="{80F0A7CA-9C2C-92F6-33D1-58CBD2C11D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1DE66-4ACE-5435-99EC-2B7B2CACDA5B}"/>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3387169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BB4C-AF2E-310C-4443-B36A81B9B7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8E7589-8BA5-C07B-3686-F204D1190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551BA-6B4D-C518-7EDB-DCD826B38C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AEA9CC-12EF-6A31-6355-E71237556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7729C-40BA-97E7-FDD3-D2FAA66CBC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AF40B-F8ED-5A6D-3C80-155E9F33470B}"/>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8" name="Footer Placeholder 7">
            <a:extLst>
              <a:ext uri="{FF2B5EF4-FFF2-40B4-BE49-F238E27FC236}">
                <a16:creationId xmlns:a16="http://schemas.microsoft.com/office/drawing/2014/main" id="{5830D9CC-E7AE-599C-D3EA-423364703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C2840-4052-6642-862D-2649EF7A1A70}"/>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305301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6B2A6-E492-0B8F-AC0C-753F682B5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BE0D8E-F854-03AC-50F2-FCBB334FC0DE}"/>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4" name="Footer Placeholder 3">
            <a:extLst>
              <a:ext uri="{FF2B5EF4-FFF2-40B4-BE49-F238E27FC236}">
                <a16:creationId xmlns:a16="http://schemas.microsoft.com/office/drawing/2014/main" id="{974BC377-5F90-C463-6D6D-1D43C30230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9DD125-9C9B-F6D1-241A-889A59596D34}"/>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2344000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DA5328-890D-24E0-C903-8033AFD17975}"/>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3" name="Footer Placeholder 2">
            <a:extLst>
              <a:ext uri="{FF2B5EF4-FFF2-40B4-BE49-F238E27FC236}">
                <a16:creationId xmlns:a16="http://schemas.microsoft.com/office/drawing/2014/main" id="{AED003E1-B86D-C502-54B5-EAE2C899D9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5B108-C21C-9F76-B1AD-4FD2E77E08EB}"/>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2115191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FB32-2E0B-765D-772D-129CA8C38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8A7334-9EAF-0357-8F7F-783A0BE81E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4ADD68-E08A-4ABB-32A0-54E2B2C2B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4E2345-8AC6-1E3D-6B7F-78D99BB49904}"/>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6" name="Footer Placeholder 5">
            <a:extLst>
              <a:ext uri="{FF2B5EF4-FFF2-40B4-BE49-F238E27FC236}">
                <a16:creationId xmlns:a16="http://schemas.microsoft.com/office/drawing/2014/main" id="{DDF24A72-5E9F-E6B8-68CF-C19FDEC1AF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97F10-1C9F-0B98-27D1-0F243F339BDD}"/>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2027111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BD31-F216-1C85-97D8-6B71A11A5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654448-B577-116D-B548-AE29DF7E9F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DBC574-7097-1350-A7BC-BA7CC5E46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3EA995-CA28-C2DE-DA21-F683D5000AB7}"/>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6" name="Footer Placeholder 5">
            <a:extLst>
              <a:ext uri="{FF2B5EF4-FFF2-40B4-BE49-F238E27FC236}">
                <a16:creationId xmlns:a16="http://schemas.microsoft.com/office/drawing/2014/main" id="{0487987C-7058-B8E9-B8D2-4ABFF276C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CF028-314F-49F8-9AB4-C8451386304A}"/>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4283268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8B165-BCB8-D3D4-F01E-991A050214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8717DD-EF87-8C83-D391-65F94BF9D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D2877-7F8F-D87F-CD8F-F8AEA7D1F28B}"/>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5" name="Footer Placeholder 4">
            <a:extLst>
              <a:ext uri="{FF2B5EF4-FFF2-40B4-BE49-F238E27FC236}">
                <a16:creationId xmlns:a16="http://schemas.microsoft.com/office/drawing/2014/main" id="{ED9DBA22-4672-EB31-0563-DF28AEB6A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A6385-E519-C62C-C3A4-34FAD5486A3D}"/>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173006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E671E5-4124-0A7F-C4D3-8586C9B139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DBB61C-4404-F23D-0509-E0765A0EFB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063D7-32AE-0C28-593D-3E9B58A69412}"/>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5" name="Footer Placeholder 4">
            <a:extLst>
              <a:ext uri="{FF2B5EF4-FFF2-40B4-BE49-F238E27FC236}">
                <a16:creationId xmlns:a16="http://schemas.microsoft.com/office/drawing/2014/main" id="{DF4B921A-E502-2D2A-B488-9AA3D459E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0D8CA-7EB5-7BB4-A469-CF9545C63AA4}"/>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2942008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close up of a keyboard&#10;&#10;Description automatically generated with medium confidence">
            <a:extLst>
              <a:ext uri="{FF2B5EF4-FFF2-40B4-BE49-F238E27FC236}">
                <a16:creationId xmlns:a16="http://schemas.microsoft.com/office/drawing/2014/main" id="{E0DEDC28-A92A-E2BD-A0EE-E799F51FB46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33000"/>
                    </a14:imgEffect>
                    <a14:imgEffect>
                      <a14:brightnessContrast bright="33000" contrast="-3000"/>
                    </a14:imgEffect>
                  </a14:imgLayer>
                </a14:imgProps>
              </a:ext>
              <a:ext uri="{28A0092B-C50C-407E-A947-70E740481C1C}">
                <a14:useLocalDpi xmlns:a14="http://schemas.microsoft.com/office/drawing/2010/main"/>
              </a:ext>
            </a:extLst>
          </a:blip>
          <a:stretch>
            <a:fillRect/>
          </a:stretch>
        </p:blipFill>
        <p:spPr>
          <a:xfrm>
            <a:off x="0" y="1"/>
            <a:ext cx="12192000" cy="6887552"/>
          </a:xfrm>
          <a:prstGeom prst="rect">
            <a:avLst/>
          </a:prstGeom>
          <a:effectLst>
            <a:outerShdw dir="5400000" sx="1000" sy="1000" algn="ctr" rotWithShape="0">
              <a:srgbClr val="000000"/>
            </a:outerShdw>
          </a:effectLst>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18900000" algn="bl"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8155" y="5784204"/>
            <a:ext cx="2139512" cy="94935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A707A5-77F7-520C-48BB-E4C323B0C6F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B7CC9-9BD8-2E08-1451-E5AEF33D88AE}"/>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6F179DE1-68DD-F970-43A7-B13607251693}"/>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42026953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913746"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913746"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Title</a:t>
            </a:r>
          </a:p>
          <a:p>
            <a:pPr lvl="0"/>
            <a:endParaRPr lang="en-US" dirty="0"/>
          </a:p>
        </p:txBody>
      </p:sp>
      <p:sp>
        <p:nvSpPr>
          <p:cNvPr id="15" name="Text Placeholder 10"/>
          <p:cNvSpPr>
            <a:spLocks noGrp="1"/>
          </p:cNvSpPr>
          <p:nvPr>
            <p:ph type="body" sz="quarter" idx="12" hasCustomPrompt="1"/>
          </p:nvPr>
        </p:nvSpPr>
        <p:spPr>
          <a:xfrm>
            <a:off x="1523998" y="6039440"/>
            <a:ext cx="4913745"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Date</a:t>
            </a:r>
          </a:p>
          <a:p>
            <a:pPr lvl="0"/>
            <a:endParaRPr lang="en-US" dirty="0"/>
          </a:p>
        </p:txBody>
      </p:sp>
      <p:sp>
        <p:nvSpPr>
          <p:cNvPr id="4" name="Text Placeholder 10">
            <a:extLst>
              <a:ext uri="{FF2B5EF4-FFF2-40B4-BE49-F238E27FC236}">
                <a16:creationId xmlns:a16="http://schemas.microsoft.com/office/drawing/2014/main" id="{7D0AB562-0674-ACC6-C2D7-476E2FF14876}"/>
              </a:ext>
            </a:extLst>
          </p:cNvPr>
          <p:cNvSpPr>
            <a:spLocks noGrp="1"/>
          </p:cNvSpPr>
          <p:nvPr>
            <p:ph type="body" sz="quarter" idx="13" hasCustomPrompt="1"/>
          </p:nvPr>
        </p:nvSpPr>
        <p:spPr>
          <a:xfrm>
            <a:off x="1523997" y="5699420"/>
            <a:ext cx="4913746"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Virginia Department of Environmental Quality</a:t>
            </a:r>
          </a:p>
          <a:p>
            <a:pPr lvl="0"/>
            <a:endParaRPr lang="en-US" dirty="0"/>
          </a:p>
        </p:txBody>
      </p:sp>
    </p:spTree>
    <p:extLst>
      <p:ext uri="{BB962C8B-B14F-4D97-AF65-F5344CB8AC3E}">
        <p14:creationId xmlns:p14="http://schemas.microsoft.com/office/powerpoint/2010/main" val="317324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2600">
                <a:solidFill>
                  <a:srgbClr val="256EAB"/>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400">
                <a:ln>
                  <a:noFill/>
                </a:ln>
                <a:solidFill>
                  <a:srgbClr val="256EAB"/>
                </a:solidFill>
                <a:latin typeface="Arial" panose="020B0604020202020204" pitchFamily="34" charset="0"/>
                <a:cs typeface="Arial" panose="020B0604020202020204" pitchFamily="34" charset="0"/>
              </a:defRPr>
            </a:lvl3pPr>
            <a:lvl4pPr>
              <a:defRPr sz="2000">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11900"/>
            <a:ext cx="10515600" cy="409575"/>
          </a:xfrm>
          <a:prstGeom prst="rect">
            <a:avLst/>
          </a:prstGeom>
        </p:spPr>
        <p:txBody>
          <a:bodyPr/>
          <a:lstStyle/>
          <a:p>
            <a:pPr algn="l"/>
            <a:fld id="{61C9B584-852F-4056-BF30-ABA66A23FD41}" type="slidenum">
              <a:rPr lang="en-US" smtClean="0"/>
              <a:t>‹#›</a:t>
            </a:fld>
            <a:r>
              <a:rPr lang="en-US" dirty="0"/>
              <a:t>					</a:t>
            </a:r>
            <a:endParaRPr lang="en-US" dirty="0">
              <a:solidFill>
                <a:srgbClr val="256EAB"/>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55569" y="6404180"/>
            <a:ext cx="490801" cy="265779"/>
          </a:xfrm>
          <a:prstGeom prst="rect">
            <a:avLst/>
          </a:prstGeom>
        </p:spPr>
      </p:pic>
      <p:sp>
        <p:nvSpPr>
          <p:cNvPr id="6" name="Footer Placeholder 4">
            <a:extLst>
              <a:ext uri="{FF2B5EF4-FFF2-40B4-BE49-F238E27FC236}">
                <a16:creationId xmlns:a16="http://schemas.microsoft.com/office/drawing/2014/main" id="{09BD1896-8736-72F1-D034-2185819DEDBE}"/>
              </a:ext>
            </a:extLst>
          </p:cNvPr>
          <p:cNvSpPr>
            <a:spLocks noGrp="1"/>
          </p:cNvSpPr>
          <p:nvPr>
            <p:ph type="ftr" sz="quarter" idx="11"/>
          </p:nvPr>
        </p:nvSpPr>
        <p:spPr>
          <a:xfrm>
            <a:off x="838200" y="6311900"/>
            <a:ext cx="10515600" cy="409575"/>
          </a:xfrm>
          <a:prstGeom prst="rect">
            <a:avLst/>
          </a:prstGeom>
        </p:spPr>
        <p:txBody>
          <a:bodyPr/>
          <a:lstStyle/>
          <a:p>
            <a:pPr algn="l"/>
            <a:fld id="{61C9B584-852F-4056-BF30-ABA66A23FD41}" type="slidenum">
              <a:rPr lang="en-US" smtClean="0"/>
              <a:t>‹#›</a:t>
            </a:fld>
            <a:r>
              <a:rPr lang="en-US" dirty="0"/>
              <a:t>					</a:t>
            </a:r>
            <a:endParaRPr lang="en-US" dirty="0">
              <a:solidFill>
                <a:srgbClr val="256EAB"/>
              </a:solidFill>
            </a:endParaRPr>
          </a:p>
        </p:txBody>
      </p:sp>
    </p:spTree>
    <p:extLst>
      <p:ext uri="{BB962C8B-B14F-4D97-AF65-F5344CB8AC3E}">
        <p14:creationId xmlns:p14="http://schemas.microsoft.com/office/powerpoint/2010/main" val="181990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41944-BC41-402A-A6C7-CEB501D2D326}" type="datetimeFigureOut">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DFD41-CB9C-483E-B193-25BA78DE6ACF}" type="slidenum">
              <a:rPr lang="en-US" smtClean="0"/>
              <a:t>‹#›</a:t>
            </a:fld>
            <a:endParaRPr lang="en-US"/>
          </a:p>
        </p:txBody>
      </p:sp>
    </p:spTree>
    <p:extLst>
      <p:ext uri="{BB962C8B-B14F-4D97-AF65-F5344CB8AC3E}">
        <p14:creationId xmlns:p14="http://schemas.microsoft.com/office/powerpoint/2010/main" val="2574345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5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E5742BC0-8E31-6A8E-C5B1-50B0ED6B7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6948" y="333351"/>
            <a:ext cx="568392" cy="307796"/>
          </a:xfrm>
          <a:prstGeom prst="rect">
            <a:avLst/>
          </a:prstGeom>
        </p:spPr>
      </p:pic>
      <p:sp>
        <p:nvSpPr>
          <p:cNvPr id="6" name="Footer Placeholder 3">
            <a:extLst>
              <a:ext uri="{FF2B5EF4-FFF2-40B4-BE49-F238E27FC236}">
                <a16:creationId xmlns:a16="http://schemas.microsoft.com/office/drawing/2014/main" id="{E402E723-E047-5EF0-E028-32E1D6EAA38B}"/>
              </a:ext>
            </a:extLst>
          </p:cNvPr>
          <p:cNvSpPr>
            <a:spLocks noGrp="1"/>
          </p:cNvSpPr>
          <p:nvPr>
            <p:ph type="ftr" sz="quarter" idx="11"/>
          </p:nvPr>
        </p:nvSpPr>
        <p:spPr>
          <a:xfrm>
            <a:off x="838200" y="6473825"/>
            <a:ext cx="10515600" cy="409575"/>
          </a:xfrm>
          <a:prstGeom prst="rect">
            <a:avLst/>
          </a:prstGeom>
        </p:spPr>
        <p:txBody>
          <a:bodyPr/>
          <a:lstStyle/>
          <a:p>
            <a:fld id="{61C9B584-852F-4056-BF30-ABA66A23FD41}" type="slidenum">
              <a:rPr lang="en-US" sz="1100" smtClean="0"/>
              <a:pPr/>
              <a:t>‹#›</a:t>
            </a:fld>
            <a:r>
              <a:rPr lang="en-US"/>
              <a:t>					</a:t>
            </a:r>
            <a:endParaRPr lang="en-US">
              <a:solidFill>
                <a:srgbClr val="256EAB"/>
              </a:solidFill>
            </a:endParaRPr>
          </a:p>
        </p:txBody>
      </p:sp>
      <p:pic>
        <p:nvPicPr>
          <p:cNvPr id="1026" name="Picture 2" descr="History and Traditions | Virginia Tech">
            <a:extLst>
              <a:ext uri="{FF2B5EF4-FFF2-40B4-BE49-F238E27FC236}">
                <a16:creationId xmlns:a16="http://schemas.microsoft.com/office/drawing/2014/main" id="{584FB767-353B-0A2E-07B4-1C1A8BBC506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08393" y="141742"/>
            <a:ext cx="1290813" cy="81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20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167F-CF37-C30A-3002-5CA262E02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6CC8C-6312-B27D-4F87-9661B90006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18E60-223E-679D-58AE-D6C84DCC62E8}"/>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5" name="Footer Placeholder 4">
            <a:extLst>
              <a:ext uri="{FF2B5EF4-FFF2-40B4-BE49-F238E27FC236}">
                <a16:creationId xmlns:a16="http://schemas.microsoft.com/office/drawing/2014/main" id="{6B084DC9-FED4-2AC2-5576-1E5D81915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E620F-E377-4717-E5EC-59BE0D6EC853}"/>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151896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30B8-C778-CD6C-7731-2355313EFE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DC895-5385-576E-3EC2-568C9A529C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E1264-B45D-4C48-16F8-D55902898358}"/>
              </a:ext>
            </a:extLst>
          </p:cNvPr>
          <p:cNvSpPr>
            <a:spLocks noGrp="1"/>
          </p:cNvSpPr>
          <p:nvPr>
            <p:ph type="dt" sz="half" idx="10"/>
          </p:nvPr>
        </p:nvSpPr>
        <p:spPr/>
        <p:txBody>
          <a:bodyPr/>
          <a:lstStyle/>
          <a:p>
            <a:fld id="{62F1626B-E098-40B6-9C4A-9C39C45FE954}" type="datetimeFigureOut">
              <a:rPr lang="en-US" smtClean="0"/>
              <a:t>5/6/2026</a:t>
            </a:fld>
            <a:endParaRPr lang="en-US"/>
          </a:p>
        </p:txBody>
      </p:sp>
      <p:sp>
        <p:nvSpPr>
          <p:cNvPr id="5" name="Footer Placeholder 4">
            <a:extLst>
              <a:ext uri="{FF2B5EF4-FFF2-40B4-BE49-F238E27FC236}">
                <a16:creationId xmlns:a16="http://schemas.microsoft.com/office/drawing/2014/main" id="{663130AE-2E8F-4423-C3A8-D1C05D5A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9B239-2F00-8910-46BF-14E22541B18D}"/>
              </a:ext>
            </a:extLst>
          </p:cNvPr>
          <p:cNvSpPr>
            <a:spLocks noGrp="1"/>
          </p:cNvSpPr>
          <p:nvPr>
            <p:ph type="sldNum" sz="quarter" idx="12"/>
          </p:nvPr>
        </p:nvSpPr>
        <p:spPr/>
        <p:txBody>
          <a:bodyPr/>
          <a:lstStyle/>
          <a:p>
            <a:fld id="{E49A58FA-9F1B-4682-A94A-1C32E363B99D}" type="slidenum">
              <a:rPr lang="en-US" smtClean="0"/>
              <a:t>‹#›</a:t>
            </a:fld>
            <a:endParaRPr lang="en-US"/>
          </a:p>
        </p:txBody>
      </p:sp>
    </p:spTree>
    <p:extLst>
      <p:ext uri="{BB962C8B-B14F-4D97-AF65-F5344CB8AC3E}">
        <p14:creationId xmlns:p14="http://schemas.microsoft.com/office/powerpoint/2010/main" val="394105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0CAB1B8D-398B-8493-FB62-655CE4B3A4FC}"/>
              </a:ext>
            </a:extLst>
          </p:cNvPr>
          <p:cNvSpPr>
            <a:spLocks noGrp="1"/>
          </p:cNvSpPr>
          <p:nvPr>
            <p:ph type="ftr" sz="quarter" idx="3"/>
          </p:nvPr>
        </p:nvSpPr>
        <p:spPr>
          <a:xfrm>
            <a:off x="838200" y="6311900"/>
            <a:ext cx="10515600" cy="409575"/>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fld id="{61C9B584-852F-4056-BF30-ABA66A23FD41}" type="slidenum">
              <a:rPr lang="en-US" smtClean="0"/>
              <a:pPr/>
              <a:t>‹#›</a:t>
            </a:fld>
            <a:r>
              <a:rPr lang="en-US" dirty="0"/>
              <a:t>					</a:t>
            </a:r>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 id="2147483673" r:id="rId5"/>
    <p:sldLayoutId id="2147483674" r:id="rId6"/>
    <p:sldLayoutId id="2147483675" r:id="rId7"/>
  </p:sldLayoutIdLst>
  <p:hf sldNum="0" hdr="0" dt="0"/>
  <p:txStyles>
    <p:title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082F4-E30B-FBE1-8929-60700FDF0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14CC57-7556-DC72-1B02-534B8312AD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62E5A-16B8-20E9-390F-65A823FEF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F1626B-E098-40B6-9C4A-9C39C45FE954}" type="datetimeFigureOut">
              <a:rPr lang="en-US" smtClean="0"/>
              <a:t>5/6/2026</a:t>
            </a:fld>
            <a:endParaRPr lang="en-US"/>
          </a:p>
        </p:txBody>
      </p:sp>
      <p:sp>
        <p:nvSpPr>
          <p:cNvPr id="5" name="Footer Placeholder 4">
            <a:extLst>
              <a:ext uri="{FF2B5EF4-FFF2-40B4-BE49-F238E27FC236}">
                <a16:creationId xmlns:a16="http://schemas.microsoft.com/office/drawing/2014/main" id="{086B44EF-D7EA-2C5E-3553-97359A308E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16BEDF-1A2D-C3CD-0C60-CD92B12E3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9A58FA-9F1B-4682-A94A-1C32E363B99D}" type="slidenum">
              <a:rPr lang="en-US" smtClean="0"/>
              <a:t>‹#›</a:t>
            </a:fld>
            <a:endParaRPr lang="en-US"/>
          </a:p>
        </p:txBody>
      </p:sp>
    </p:spTree>
    <p:extLst>
      <p:ext uri="{BB962C8B-B14F-4D97-AF65-F5344CB8AC3E}">
        <p14:creationId xmlns:p14="http://schemas.microsoft.com/office/powerpoint/2010/main" val="322081470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3.svg"/><Relationship Id="rId5" Type="http://schemas.openxmlformats.org/officeDocument/2006/relationships/image" Target="../media/image52.svg"/><Relationship Id="rId10" Type="http://schemas.openxmlformats.org/officeDocument/2006/relationships/image" Target="../media/image57.jpeg"/><Relationship Id="rId4" Type="http://schemas.openxmlformats.org/officeDocument/2006/relationships/image" Target="../media/image51.svg"/><Relationship Id="rId9"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453097" y="4658543"/>
            <a:ext cx="10389773" cy="418090"/>
          </a:xfrm>
        </p:spPr>
        <p:txBody>
          <a:bodyPr/>
          <a:lstStyle/>
          <a:p>
            <a:r>
              <a:rPr lang="en-US" sz="2400" dirty="0"/>
              <a:t>	</a:t>
            </a:r>
          </a:p>
        </p:txBody>
      </p:sp>
      <p:sp>
        <p:nvSpPr>
          <p:cNvPr id="3" name="TextBox 2">
            <a:extLst>
              <a:ext uri="{FF2B5EF4-FFF2-40B4-BE49-F238E27FC236}">
                <a16:creationId xmlns:a16="http://schemas.microsoft.com/office/drawing/2014/main" id="{277BD93B-B52B-3863-EE5E-D3462D991071}"/>
              </a:ext>
            </a:extLst>
          </p:cNvPr>
          <p:cNvSpPr txBox="1"/>
          <p:nvPr/>
        </p:nvSpPr>
        <p:spPr>
          <a:xfrm>
            <a:off x="1118286" y="3015158"/>
            <a:ext cx="9955428" cy="1200329"/>
          </a:xfrm>
          <a:prstGeom prst="rect">
            <a:avLst/>
          </a:prstGeom>
          <a:noFill/>
        </p:spPr>
        <p:txBody>
          <a:bodyPr wrap="square" rtlCol="0">
            <a:spAutoFit/>
          </a:bodyPr>
          <a:lstStyle/>
          <a:p>
            <a:r>
              <a:rPr lang="en-US" sz="3600" b="1" dirty="0">
                <a:solidFill>
                  <a:srgbClr val="256EAB"/>
                </a:solidFill>
                <a:latin typeface="Arial" panose="020B0604020202020204" pitchFamily="34" charset="0"/>
                <a:cs typeface="Arial" panose="020B0604020202020204" pitchFamily="34" charset="0"/>
              </a:rPr>
              <a:t>Managing HazMat Impacts and Modernizing Recovery: Virginia’s Helene Experience</a:t>
            </a:r>
          </a:p>
        </p:txBody>
      </p:sp>
      <p:sp>
        <p:nvSpPr>
          <p:cNvPr id="9" name="Text Placeholder 3">
            <a:extLst>
              <a:ext uri="{FF2B5EF4-FFF2-40B4-BE49-F238E27FC236}">
                <a16:creationId xmlns:a16="http://schemas.microsoft.com/office/drawing/2014/main" id="{71F7864E-5CB2-F249-54F9-CBF92CC31B17}"/>
              </a:ext>
            </a:extLst>
          </p:cNvPr>
          <p:cNvSpPr txBox="1">
            <a:spLocks/>
          </p:cNvSpPr>
          <p:nvPr/>
        </p:nvSpPr>
        <p:spPr>
          <a:xfrm>
            <a:off x="1118286" y="4658543"/>
            <a:ext cx="10389773" cy="17324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b="1" dirty="0"/>
              <a:t>Elizabeth “Liz” Lohman</a:t>
            </a:r>
            <a:r>
              <a:rPr lang="en-US" sz="2400" dirty="0"/>
              <a:t> </a:t>
            </a:r>
            <a:r>
              <a:rPr lang="en-US" sz="2400" b="1" dirty="0"/>
              <a:t>-</a:t>
            </a:r>
            <a:r>
              <a:rPr lang="en-US" sz="2400" dirty="0"/>
              <a:t> Virginia Department of Environmental Quality </a:t>
            </a:r>
            <a:r>
              <a:rPr lang="en-US" sz="2400" b="1" dirty="0"/>
              <a:t>Scott Sproles -</a:t>
            </a:r>
            <a:r>
              <a:rPr lang="en-US" sz="2400" dirty="0"/>
              <a:t> Virginia Department of Emergency Management</a:t>
            </a:r>
          </a:p>
          <a:p>
            <a:pPr>
              <a:lnSpc>
                <a:spcPct val="100000"/>
              </a:lnSpc>
              <a:spcBef>
                <a:spcPts val="0"/>
              </a:spcBef>
            </a:pPr>
            <a:r>
              <a:rPr lang="en-US" sz="2400" b="1" dirty="0"/>
              <a:t>Myles Bartos</a:t>
            </a:r>
            <a:r>
              <a:rPr lang="en-US" sz="2400" dirty="0"/>
              <a:t> </a:t>
            </a:r>
            <a:r>
              <a:rPr lang="en-US" sz="2400" b="1" dirty="0"/>
              <a:t>-</a:t>
            </a:r>
            <a:r>
              <a:rPr lang="en-US" sz="2400" dirty="0"/>
              <a:t> US Environmental Protection Agency</a:t>
            </a:r>
          </a:p>
          <a:p>
            <a:pPr>
              <a:lnSpc>
                <a:spcPct val="100000"/>
              </a:lnSpc>
              <a:spcBef>
                <a:spcPts val="0"/>
              </a:spcBef>
            </a:pPr>
            <a:r>
              <a:rPr lang="en-US" sz="2400" b="1" dirty="0"/>
              <a:t>Ben Porter - </a:t>
            </a:r>
            <a:r>
              <a:rPr lang="en-US" sz="2400" dirty="0"/>
              <a:t>US Army Corps of Engineers </a:t>
            </a:r>
          </a:p>
        </p:txBody>
      </p:sp>
      <p:sp>
        <p:nvSpPr>
          <p:cNvPr id="5" name="Rectangle 4">
            <a:extLst>
              <a:ext uri="{FF2B5EF4-FFF2-40B4-BE49-F238E27FC236}">
                <a16:creationId xmlns:a16="http://schemas.microsoft.com/office/drawing/2014/main" id="{49CF4F93-B67E-C1E1-DAAF-ECB303337C6A}"/>
              </a:ext>
            </a:extLst>
          </p:cNvPr>
          <p:cNvSpPr/>
          <p:nvPr/>
        </p:nvSpPr>
        <p:spPr>
          <a:xfrm>
            <a:off x="251209" y="351692"/>
            <a:ext cx="1968685" cy="9947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52AC1C-0B86-47FB-B94E-EC4FFDD42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8870" y="1525922"/>
            <a:ext cx="2597130" cy="1062802"/>
          </a:xfrm>
          <a:prstGeom prst="rect">
            <a:avLst/>
          </a:prstGeom>
        </p:spPr>
      </p:pic>
      <p:pic>
        <p:nvPicPr>
          <p:cNvPr id="7" name="Picture 2" descr="File:Seal of the United States Environmental Protection ...">
            <a:extLst>
              <a:ext uri="{FF2B5EF4-FFF2-40B4-BE49-F238E27FC236}">
                <a16:creationId xmlns:a16="http://schemas.microsoft.com/office/drawing/2014/main" id="{DA935B4E-90B5-B6B6-7E97-6D78A48B93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4036" y="1223762"/>
            <a:ext cx="1472615" cy="1472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vdem logo">
            <a:extLst>
              <a:ext uri="{FF2B5EF4-FFF2-40B4-BE49-F238E27FC236}">
                <a16:creationId xmlns:a16="http://schemas.microsoft.com/office/drawing/2014/main" id="{6F4AB9E2-25F5-6091-10CD-416FF6DD20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58219" y="1223762"/>
            <a:ext cx="1472615" cy="147261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9E49971-D8E7-0A13-13F6-48BA0D97D05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04687" y="1238327"/>
            <a:ext cx="1760205" cy="135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49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D8762-14C0-943A-A22F-A956DB158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5D355-E189-7D95-5D85-710FB937CB7D}"/>
              </a:ext>
            </a:extLst>
          </p:cNvPr>
          <p:cNvSpPr>
            <a:spLocks noGrp="1"/>
          </p:cNvSpPr>
          <p:nvPr>
            <p:ph type="title"/>
          </p:nvPr>
        </p:nvSpPr>
        <p:spPr>
          <a:xfrm>
            <a:off x="617136" y="395271"/>
            <a:ext cx="10515600" cy="649759"/>
          </a:xfrm>
        </p:spPr>
        <p:txBody>
          <a:bodyPr>
            <a:normAutofit/>
          </a:bodyPr>
          <a:lstStyle/>
          <a:p>
            <a:r>
              <a:rPr lang="en-US" sz="3600" dirty="0">
                <a:ea typeface="Calibri" pitchFamily="34" charset="-122"/>
              </a:rPr>
              <a:t>Challenges</a:t>
            </a:r>
          </a:p>
        </p:txBody>
      </p:sp>
      <p:pic>
        <p:nvPicPr>
          <p:cNvPr id="10" name="Content Placeholder 9">
            <a:extLst>
              <a:ext uri="{FF2B5EF4-FFF2-40B4-BE49-F238E27FC236}">
                <a16:creationId xmlns:a16="http://schemas.microsoft.com/office/drawing/2014/main" id="{B5813786-882A-7B20-A834-E1DF4AD3053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t="-345"/>
          <a:stretch>
            <a:fillRect/>
          </a:stretch>
        </p:blipFill>
        <p:spPr>
          <a:xfrm rot="5400000">
            <a:off x="4137367" y="1134150"/>
            <a:ext cx="3917264" cy="420530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D0C89AD-40F9-3A16-A126-DB3833A5D8D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293805" y="1634585"/>
            <a:ext cx="3917264" cy="3204438"/>
          </a:xfrm>
          <a:prstGeom prst="rect">
            <a:avLst/>
          </a:prstGeom>
          <a:effectLst>
            <a:outerShdw blurRad="50800" dist="38100" dir="2700000" algn="tl" rotWithShape="0">
              <a:prstClr val="black">
                <a:alpha val="40000"/>
              </a:prstClr>
            </a:outerShdw>
          </a:effectLst>
        </p:spPr>
      </p:pic>
      <p:pic>
        <p:nvPicPr>
          <p:cNvPr id="5" name="Content Placeholder 12">
            <a:extLst>
              <a:ext uri="{FF2B5EF4-FFF2-40B4-BE49-F238E27FC236}">
                <a16:creationId xmlns:a16="http://schemas.microsoft.com/office/drawing/2014/main" id="{2C55265D-7E7A-CA27-3FE4-9E2820676B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03510" y="1276142"/>
            <a:ext cx="3379634" cy="3917264"/>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FBE71C25-3BEE-1864-8392-4005FCC8CF3D}"/>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170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C21C-A188-52A0-EF7D-5E1A5B8F8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324EA-5A2A-0B45-0FDF-FFE05DF073B8}"/>
              </a:ext>
            </a:extLst>
          </p:cNvPr>
          <p:cNvSpPr>
            <a:spLocks noGrp="1"/>
          </p:cNvSpPr>
          <p:nvPr>
            <p:ph type="title"/>
          </p:nvPr>
        </p:nvSpPr>
        <p:spPr>
          <a:xfrm>
            <a:off x="617136" y="438602"/>
            <a:ext cx="10515600" cy="661620"/>
          </a:xfrm>
        </p:spPr>
        <p:txBody>
          <a:bodyPr>
            <a:normAutofit/>
          </a:bodyPr>
          <a:lstStyle/>
          <a:p>
            <a:r>
              <a:rPr lang="en-US" sz="3600" dirty="0">
                <a:ea typeface="Calibri" pitchFamily="34" charset="-122"/>
              </a:rPr>
              <a:t>HazMat Recovery  </a:t>
            </a:r>
          </a:p>
        </p:txBody>
      </p:sp>
      <p:sp>
        <p:nvSpPr>
          <p:cNvPr id="4" name="Footer Placeholder 3">
            <a:extLst>
              <a:ext uri="{FF2B5EF4-FFF2-40B4-BE49-F238E27FC236}">
                <a16:creationId xmlns:a16="http://schemas.microsoft.com/office/drawing/2014/main" id="{318AEEEA-086F-D6A8-7C97-F66884640CED}"/>
              </a:ext>
            </a:extLst>
          </p:cNvPr>
          <p:cNvSpPr>
            <a:spLocks noGrp="1"/>
          </p:cNvSpPr>
          <p:nvPr>
            <p:ph type="ftr" sz="quarter" idx="11"/>
          </p:nvPr>
        </p:nvSpPr>
        <p:spPr/>
        <p:txBody>
          <a:bodyPr/>
          <a:lstStyle/>
          <a:p>
            <a:pPr algn="l"/>
            <a:r>
              <a:rPr lang="en-US"/>
              <a:t>				</a:t>
            </a:r>
            <a:endParaRPr lang="en-US">
              <a:solidFill>
                <a:srgbClr val="256EAB"/>
              </a:solidFill>
            </a:endParaRPr>
          </a:p>
        </p:txBody>
      </p:sp>
      <p:pic>
        <p:nvPicPr>
          <p:cNvPr id="23" name="Content Placeholder 22">
            <a:extLst>
              <a:ext uri="{FF2B5EF4-FFF2-40B4-BE49-F238E27FC236}">
                <a16:creationId xmlns:a16="http://schemas.microsoft.com/office/drawing/2014/main" id="{45627568-7460-4ADD-A6E2-45B90C4622F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400727" y="365124"/>
            <a:ext cx="4359489" cy="5812651"/>
          </a:xfrm>
          <a:prstGeom prst="rect">
            <a:avLst/>
          </a:prstGeom>
          <a:effectLst>
            <a:outerShdw blurRad="50800" dist="38100" dir="2700000" algn="tl" rotWithShape="0">
              <a:prstClr val="black">
                <a:alpha val="40000"/>
              </a:prstClr>
            </a:outerShdw>
          </a:effectLst>
        </p:spPr>
      </p:pic>
      <p:sp>
        <p:nvSpPr>
          <p:cNvPr id="15" name="Text 6">
            <a:extLst>
              <a:ext uri="{FF2B5EF4-FFF2-40B4-BE49-F238E27FC236}">
                <a16:creationId xmlns:a16="http://schemas.microsoft.com/office/drawing/2014/main" id="{EEFE8D27-A1B1-C01A-F819-7D98051C1C92}"/>
              </a:ext>
            </a:extLst>
          </p:cNvPr>
          <p:cNvSpPr/>
          <p:nvPr/>
        </p:nvSpPr>
        <p:spPr>
          <a:xfrm>
            <a:off x="821166" y="4009542"/>
            <a:ext cx="6391136" cy="1363350"/>
          </a:xfrm>
          <a:prstGeom prst="rect">
            <a:avLst/>
          </a:prstGeom>
          <a:noFill/>
          <a:ln/>
        </p:spPr>
        <p:txBody>
          <a:bodyPr wrap="square" lIns="0" tIns="0" rIns="0" bIns="0" rtlCol="0" anchor="ctr"/>
          <a:lstStyle/>
          <a:p>
            <a:pPr marL="0" indent="0">
              <a:buNone/>
            </a:pP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F49BD4-1694-043F-414E-C07818554992}"/>
              </a:ext>
            </a:extLst>
          </p:cNvPr>
          <p:cNvSpPr txBox="1"/>
          <p:nvPr/>
        </p:nvSpPr>
        <p:spPr>
          <a:xfrm>
            <a:off x="632741" y="1499571"/>
            <a:ext cx="6391136" cy="4678204"/>
          </a:xfrm>
          <a:prstGeom prst="rect">
            <a:avLst/>
          </a:prstGeom>
          <a:noFill/>
        </p:spPr>
        <p:txBody>
          <a:bodyPr wrap="square" rtlCol="0">
            <a:spAutoFit/>
          </a:bodyPr>
          <a:lstStyle/>
          <a:p>
            <a:r>
              <a:rPr lang="en-US" sz="2000" b="1" kern="0" spc="300" dirty="0">
                <a:solidFill>
                  <a:srgbClr val="256EAB"/>
                </a:solidFill>
                <a:latin typeface="Arial" panose="020B0604020202020204" pitchFamily="34" charset="0"/>
                <a:ea typeface="Calibri" pitchFamily="34" charset="-122"/>
                <a:cs typeface="Arial" panose="020B0604020202020204" pitchFamily="34" charset="0"/>
              </a:rPr>
              <a:t>CONTRACTING IN A MULTI-STATE EVENT</a:t>
            </a:r>
          </a:p>
          <a:p>
            <a:r>
              <a:rPr lang="en-US" sz="2000" dirty="0">
                <a:solidFill>
                  <a:srgbClr val="1A2B22"/>
                </a:solidFill>
                <a:latin typeface="Arial" panose="020B0604020202020204" pitchFamily="34" charset="0"/>
                <a:ea typeface="Calibri" pitchFamily="34" charset="-122"/>
                <a:cs typeface="Arial" panose="020B0604020202020204" pitchFamily="34" charset="0"/>
              </a:rPr>
              <a:t>Virginia's petroleum state-lead contractors had already deployed to other states affected by Helene before we could activate them fully.</a:t>
            </a:r>
          </a:p>
          <a:p>
            <a:endParaRPr lang="en-US" sz="2000" dirty="0">
              <a:solidFill>
                <a:srgbClr val="1A2B22"/>
              </a:solidFill>
              <a:latin typeface="Arial" panose="020B0604020202020204" pitchFamily="34" charset="0"/>
              <a:ea typeface="Calibri" pitchFamily="34" charset="-122"/>
              <a:cs typeface="Arial" panose="020B0604020202020204" pitchFamily="34" charset="0"/>
            </a:endParaRPr>
          </a:p>
          <a:p>
            <a:r>
              <a:rPr lang="en-US" sz="2000" b="1" kern="0" spc="400" dirty="0">
                <a:solidFill>
                  <a:srgbClr val="256EAB"/>
                </a:solidFill>
                <a:latin typeface="Arial" panose="020B0604020202020204" pitchFamily="34" charset="0"/>
                <a:ea typeface="Calibri" pitchFamily="34" charset="-122"/>
                <a:cs typeface="Arial" panose="020B0604020202020204" pitchFamily="34" charset="0"/>
              </a:rPr>
              <a:t>RIGHT KIND OF RESOURCE</a:t>
            </a:r>
          </a:p>
          <a:p>
            <a:r>
              <a:rPr lang="en-US" sz="2000" dirty="0">
                <a:solidFill>
                  <a:srgbClr val="1A2B22"/>
                </a:solidFill>
                <a:latin typeface="Arial" panose="020B0604020202020204" pitchFamily="34" charset="0"/>
                <a:ea typeface="Calibri" pitchFamily="34" charset="-122"/>
                <a:cs typeface="Arial" panose="020B0604020202020204" pitchFamily="34" charset="0"/>
              </a:rPr>
              <a:t>Debris conditions required flat-bottom boats with trolling motors. Insufficient numbers nor locally-owned fleets met the need.</a:t>
            </a:r>
          </a:p>
          <a:p>
            <a:endParaRPr lang="en-US" sz="2000" dirty="0">
              <a:solidFill>
                <a:srgbClr val="1A2B22"/>
              </a:solidFill>
              <a:latin typeface="Arial" panose="020B0604020202020204" pitchFamily="34" charset="0"/>
              <a:ea typeface="Calibri" pitchFamily="34" charset="-122"/>
              <a:cs typeface="Arial" panose="020B0604020202020204" pitchFamily="34" charset="0"/>
            </a:endParaRPr>
          </a:p>
          <a:p>
            <a:r>
              <a:rPr lang="en-US" sz="2000" b="1" kern="0" spc="400" dirty="0">
                <a:solidFill>
                  <a:srgbClr val="256EAB"/>
                </a:solidFill>
                <a:latin typeface="Arial" panose="020B0604020202020204" pitchFamily="34" charset="0"/>
                <a:ea typeface="Calibri" pitchFamily="34" charset="-122"/>
                <a:cs typeface="Arial" panose="020B0604020202020204" pitchFamily="34" charset="0"/>
              </a:rPr>
              <a:t>WEATHER</a:t>
            </a:r>
          </a:p>
          <a:p>
            <a:r>
              <a:rPr lang="en-US" sz="2000" dirty="0">
                <a:solidFill>
                  <a:srgbClr val="1A2B22"/>
                </a:solidFill>
                <a:latin typeface="Arial" panose="020B0604020202020204" pitchFamily="34" charset="0"/>
                <a:ea typeface="Calibri" pitchFamily="34" charset="-122"/>
                <a:cs typeface="Arial" panose="020B0604020202020204" pitchFamily="34" charset="0"/>
              </a:rPr>
              <a:t>Winds continuously shifted debris across the lake.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D878C65-4664-C21F-A16A-2BACCD1CF0E9}"/>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16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85799" y="446331"/>
            <a:ext cx="11247120" cy="640080"/>
          </a:xfrm>
          <a:prstGeom prst="rect">
            <a:avLst/>
          </a:prstGeom>
          <a:noFill/>
          <a:ln/>
        </p:spPr>
        <p:txBody>
          <a:bodyPr wrap="square" lIns="0" tIns="0" rIns="0" bIns="0" rtlCol="0" anchor="ctr"/>
          <a:lstStyle/>
          <a:p>
            <a:pPr marL="0" indent="0">
              <a:buNone/>
            </a:pPr>
            <a:r>
              <a:rPr lang="en-US" sz="3600" b="1" dirty="0">
                <a:solidFill>
                  <a:srgbClr val="198569"/>
                </a:solidFill>
                <a:latin typeface="Arial" panose="020B0604020202020204" pitchFamily="34" charset="0"/>
                <a:ea typeface="Calibri" pitchFamily="34" charset="-122"/>
                <a:cs typeface="Arial" panose="020B0604020202020204" pitchFamily="34" charset="0"/>
              </a:rPr>
              <a:t>USCG Auxiliary and exclusion zones</a:t>
            </a:r>
          </a:p>
        </p:txBody>
      </p:sp>
      <p:sp>
        <p:nvSpPr>
          <p:cNvPr id="10" name="Text 7"/>
          <p:cNvSpPr/>
          <p:nvPr/>
        </p:nvSpPr>
        <p:spPr>
          <a:xfrm>
            <a:off x="6551524" y="1825198"/>
            <a:ext cx="5152795" cy="2413793"/>
          </a:xfrm>
          <a:prstGeom prst="rect">
            <a:avLst/>
          </a:prstGeom>
          <a:noFill/>
          <a:ln/>
        </p:spPr>
        <p:txBody>
          <a:bodyPr wrap="square" lIns="0" tIns="0" rIns="0" bIns="0" rtlCol="0" anchor="t"/>
          <a:lstStyle/>
          <a:p>
            <a:pPr marL="0" indent="0">
              <a:buNone/>
            </a:pPr>
            <a:endParaRPr lang="en-US" sz="2000" dirty="0">
              <a:latin typeface="Arial" panose="020B0604020202020204" pitchFamily="34" charset="0"/>
              <a:cs typeface="Arial" panose="020B0604020202020204" pitchFamily="34" charset="0"/>
            </a:endParaRPr>
          </a:p>
        </p:txBody>
      </p:sp>
      <p:sp>
        <p:nvSpPr>
          <p:cNvPr id="14" name="Text 11"/>
          <p:cNvSpPr/>
          <p:nvPr/>
        </p:nvSpPr>
        <p:spPr>
          <a:xfrm>
            <a:off x="6172200" y="3207087"/>
            <a:ext cx="5394960" cy="731520"/>
          </a:xfrm>
          <a:prstGeom prst="rect">
            <a:avLst/>
          </a:prstGeom>
          <a:noFill/>
          <a:ln/>
        </p:spPr>
        <p:txBody>
          <a:bodyPr wrap="square" lIns="0" tIns="0" rIns="0" bIns="0" rtlCol="0" anchor="t"/>
          <a:lstStyle/>
          <a:p>
            <a:pPr marL="0" indent="0">
              <a:buNone/>
            </a:pPr>
            <a:endParaRPr lang="en-US" sz="2000" dirty="0">
              <a:latin typeface="Arial" panose="020B0604020202020204" pitchFamily="34" charset="0"/>
              <a:cs typeface="Arial" panose="020B0604020202020204" pitchFamily="34" charset="0"/>
            </a:endParaRPr>
          </a:p>
        </p:txBody>
      </p:sp>
      <p:sp>
        <p:nvSpPr>
          <p:cNvPr id="18" name="Text 15"/>
          <p:cNvSpPr/>
          <p:nvPr/>
        </p:nvSpPr>
        <p:spPr>
          <a:xfrm>
            <a:off x="6309360" y="4738160"/>
            <a:ext cx="5394960" cy="731520"/>
          </a:xfrm>
          <a:prstGeom prst="rect">
            <a:avLst/>
          </a:prstGeom>
          <a:noFill/>
          <a:ln/>
        </p:spPr>
        <p:txBody>
          <a:bodyPr wrap="square" lIns="0" tIns="0" rIns="0" bIns="0" rtlCol="0" anchor="t"/>
          <a:lstStyle/>
          <a:p>
            <a:pPr marL="0" indent="0">
              <a:buNone/>
            </a:pPr>
            <a:endParaRPr lang="en-US" sz="2000" dirty="0">
              <a:latin typeface="Arial" panose="020B0604020202020204" pitchFamily="34" charset="0"/>
              <a:cs typeface="Arial" panose="020B0604020202020204" pitchFamily="34" charset="0"/>
            </a:endParaRPr>
          </a:p>
        </p:txBody>
      </p:sp>
      <p:pic>
        <p:nvPicPr>
          <p:cNvPr id="25" name="Content Placeholder 18">
            <a:extLst>
              <a:ext uri="{FF2B5EF4-FFF2-40B4-BE49-F238E27FC236}">
                <a16:creationId xmlns:a16="http://schemas.microsoft.com/office/drawing/2014/main" id="{2E644491-BBF5-41FA-4D1E-F7AD5F3322D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7456" y="1794117"/>
            <a:ext cx="4881824" cy="4171952"/>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5AEBB1A2-F38F-F543-5944-08FBEB12B9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
        <p:nvSpPr>
          <p:cNvPr id="2" name="TextBox 1">
            <a:extLst>
              <a:ext uri="{FF2B5EF4-FFF2-40B4-BE49-F238E27FC236}">
                <a16:creationId xmlns:a16="http://schemas.microsoft.com/office/drawing/2014/main" id="{846694EF-C345-8B7D-9901-944F4B727A73}"/>
              </a:ext>
            </a:extLst>
          </p:cNvPr>
          <p:cNvSpPr txBox="1"/>
          <p:nvPr/>
        </p:nvSpPr>
        <p:spPr>
          <a:xfrm>
            <a:off x="5882640" y="1794117"/>
            <a:ext cx="5684519" cy="4370427"/>
          </a:xfrm>
          <a:prstGeom prst="rect">
            <a:avLst/>
          </a:prstGeom>
          <a:noFill/>
        </p:spPr>
        <p:txBody>
          <a:bodyPr wrap="square" rtlCol="0">
            <a:spAutoFit/>
          </a:bodyPr>
          <a:lstStyle/>
          <a:p>
            <a:r>
              <a:rPr lang="en-US" sz="2000" b="1" kern="0" spc="400" dirty="0">
                <a:solidFill>
                  <a:srgbClr val="256EAB"/>
                </a:solidFill>
                <a:latin typeface="Arial" panose="020B0604020202020204" pitchFamily="34" charset="0"/>
                <a:ea typeface="Calibri" pitchFamily="34" charset="-122"/>
                <a:cs typeface="Arial" panose="020B0604020202020204" pitchFamily="34" charset="0"/>
              </a:rPr>
              <a:t>RECREATIONAL USERS</a:t>
            </a:r>
          </a:p>
          <a:p>
            <a:pPr marL="342900" indent="-342900">
              <a:buFont typeface="Arial" panose="020B0604020202020204" pitchFamily="34" charset="0"/>
              <a:buChar char="•"/>
            </a:pPr>
            <a:r>
              <a:rPr lang="en-US" sz="2000" dirty="0">
                <a:solidFill>
                  <a:srgbClr val="1A2B22"/>
                </a:solidFill>
                <a:latin typeface="Arial" panose="020B0604020202020204" pitchFamily="34" charset="0"/>
                <a:ea typeface="Calibri" pitchFamily="34" charset="-122"/>
                <a:cs typeface="Arial" panose="020B0604020202020204" pitchFamily="34" charset="0"/>
              </a:rPr>
              <a:t>Recreational boaters and personal watercraft entered active debris fields, attempting to salvage property from the water.</a:t>
            </a:r>
          </a:p>
          <a:p>
            <a:pPr marL="342900" indent="-342900">
              <a:buFont typeface="Arial" panose="020B0604020202020204" pitchFamily="34" charset="0"/>
              <a:buChar char="•"/>
            </a:pPr>
            <a:r>
              <a:rPr lang="en-US" sz="2000" dirty="0">
                <a:solidFill>
                  <a:srgbClr val="1A2B22"/>
                </a:solidFill>
                <a:latin typeface="Arial" panose="020B0604020202020204" pitchFamily="34" charset="0"/>
                <a:ea typeface="Calibri" pitchFamily="34" charset="-122"/>
                <a:cs typeface="Arial" panose="020B0604020202020204" pitchFamily="34" charset="0"/>
              </a:rPr>
              <a:t>A handful of users got trapped. HazMat operations had to be suspended for rescue. Response timeline disrupted.</a:t>
            </a:r>
          </a:p>
          <a:p>
            <a:pPr marL="342900" indent="-342900">
              <a:buFont typeface="Arial" panose="020B0604020202020204" pitchFamily="34" charset="0"/>
              <a:buChar char="•"/>
            </a:pPr>
            <a:endParaRPr lang="en-US" sz="2000" dirty="0">
              <a:solidFill>
                <a:srgbClr val="1A2B22"/>
              </a:solidFill>
              <a:latin typeface="Arial" panose="020B0604020202020204" pitchFamily="34" charset="0"/>
              <a:ea typeface="Calibri" pitchFamily="34" charset="-122"/>
              <a:cs typeface="Arial" panose="020B0604020202020204" pitchFamily="34" charset="0"/>
            </a:endParaRPr>
          </a:p>
          <a:p>
            <a:r>
              <a:rPr lang="en-US" sz="2000" b="1" kern="0" spc="400" dirty="0">
                <a:solidFill>
                  <a:srgbClr val="256EAB"/>
                </a:solidFill>
                <a:latin typeface="Arial" panose="020B0604020202020204" pitchFamily="34" charset="0"/>
                <a:ea typeface="Calibri" pitchFamily="34" charset="-122"/>
                <a:cs typeface="Arial" panose="020B0604020202020204" pitchFamily="34" charset="0"/>
              </a:rPr>
              <a:t>REQUEST: USCG SECTOR VIRGINIA</a:t>
            </a:r>
          </a:p>
          <a:p>
            <a:r>
              <a:rPr lang="en-US" sz="2000" dirty="0">
                <a:solidFill>
                  <a:srgbClr val="1A2B22"/>
                </a:solidFill>
                <a:latin typeface="Arial" panose="020B0604020202020204" pitchFamily="34" charset="0"/>
                <a:ea typeface="Calibri" pitchFamily="34" charset="-122"/>
                <a:cs typeface="Arial" panose="020B0604020202020204" pitchFamily="34" charset="0"/>
              </a:rPr>
              <a:t>DEQ submitted a direct request to the Coast Guard. USCG Auxiliary lake unit deployed to establish and enforce exclusion zones.</a:t>
            </a:r>
            <a:endParaRPr lang="en-US" sz="2000" dirty="0">
              <a:latin typeface="Arial" panose="020B0604020202020204" pitchFamily="34" charset="0"/>
              <a:cs typeface="Arial" panose="020B0604020202020204" pitchFamily="34" charset="0"/>
            </a:endParaRPr>
          </a:p>
          <a:p>
            <a:endParaRPr lang="en-US" sz="2000" dirty="0"/>
          </a:p>
        </p:txBody>
      </p:sp>
      <p:sp>
        <p:nvSpPr>
          <p:cNvPr id="4" name="Rectangle 3">
            <a:extLst>
              <a:ext uri="{FF2B5EF4-FFF2-40B4-BE49-F238E27FC236}">
                <a16:creationId xmlns:a16="http://schemas.microsoft.com/office/drawing/2014/main" id="{A845FBD8-C6B1-B46D-F270-304740220A40}"/>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United States Coast Guard">
            <a:extLst>
              <a:ext uri="{FF2B5EF4-FFF2-40B4-BE49-F238E27FC236}">
                <a16:creationId xmlns:a16="http://schemas.microsoft.com/office/drawing/2014/main" id="{D2CE2733-0E19-8C3D-0E09-FAF8707F006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9893028" y="390115"/>
            <a:ext cx="1674131" cy="1480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4239B-C4CA-D1B4-F5EB-2DF59D7A831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A9F6B53-3361-E747-5FD9-E158BC23BA5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5400000">
            <a:off x="8425948" y="3013581"/>
            <a:ext cx="3687792" cy="3615292"/>
          </a:xfrm>
          <a:prstGeom prst="rect">
            <a:avLst/>
          </a:prstGeom>
          <a:effectLst/>
        </p:spPr>
      </p:pic>
      <p:sp>
        <p:nvSpPr>
          <p:cNvPr id="2" name="Title 1">
            <a:extLst>
              <a:ext uri="{FF2B5EF4-FFF2-40B4-BE49-F238E27FC236}">
                <a16:creationId xmlns:a16="http://schemas.microsoft.com/office/drawing/2014/main" id="{D0001773-6C65-4187-1E11-CD43D85608DA}"/>
              </a:ext>
            </a:extLst>
          </p:cNvPr>
          <p:cNvSpPr>
            <a:spLocks noGrp="1"/>
          </p:cNvSpPr>
          <p:nvPr>
            <p:ph type="title"/>
          </p:nvPr>
        </p:nvSpPr>
        <p:spPr>
          <a:xfrm>
            <a:off x="282047" y="421564"/>
            <a:ext cx="10515600" cy="817311"/>
          </a:xfrm>
        </p:spPr>
        <p:txBody>
          <a:bodyPr>
            <a:normAutofit/>
          </a:bodyPr>
          <a:lstStyle/>
          <a:p>
            <a:r>
              <a:rPr lang="en-US" sz="3600" dirty="0">
                <a:ea typeface="Calibri" pitchFamily="34" charset="-122"/>
              </a:rPr>
              <a:t>Staging and Security</a:t>
            </a:r>
          </a:p>
        </p:txBody>
      </p:sp>
      <p:pic>
        <p:nvPicPr>
          <p:cNvPr id="12" name="Content Placeholder 11">
            <a:extLst>
              <a:ext uri="{FF2B5EF4-FFF2-40B4-BE49-F238E27FC236}">
                <a16:creationId xmlns:a16="http://schemas.microsoft.com/office/drawing/2014/main" id="{261662EB-DA58-9B2B-88F1-384964EDB15C}"/>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5027076" y="690335"/>
            <a:ext cx="3873784" cy="2887956"/>
          </a:xfrm>
          <a:prstGeom prst="rect">
            <a:avLst/>
          </a:prstGeom>
          <a:effectLst/>
        </p:spPr>
      </p:pic>
      <p:pic>
        <p:nvPicPr>
          <p:cNvPr id="6" name="Content Placeholder 5">
            <a:extLst>
              <a:ext uri="{FF2B5EF4-FFF2-40B4-BE49-F238E27FC236}">
                <a16:creationId xmlns:a16="http://schemas.microsoft.com/office/drawing/2014/main" id="{6F17A593-950A-1DE1-9BD5-EDB742AC2C5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027076" y="3578292"/>
            <a:ext cx="3873784" cy="3086830"/>
          </a:xfrm>
          <a:prstGeom prst="rect">
            <a:avLst/>
          </a:prstGeom>
          <a:effectLst/>
        </p:spPr>
      </p:pic>
      <p:sp>
        <p:nvSpPr>
          <p:cNvPr id="7" name="Text 6">
            <a:extLst>
              <a:ext uri="{FF2B5EF4-FFF2-40B4-BE49-F238E27FC236}">
                <a16:creationId xmlns:a16="http://schemas.microsoft.com/office/drawing/2014/main" id="{824A414C-AC2E-70A5-2A54-171CEF60089B}"/>
              </a:ext>
            </a:extLst>
          </p:cNvPr>
          <p:cNvSpPr/>
          <p:nvPr/>
        </p:nvSpPr>
        <p:spPr>
          <a:xfrm>
            <a:off x="657185" y="2148299"/>
            <a:ext cx="4055492" cy="3920905"/>
          </a:xfrm>
          <a:prstGeom prst="rect">
            <a:avLst/>
          </a:prstGeom>
          <a:noFill/>
          <a:ln/>
        </p:spPr>
        <p:txBody>
          <a:bodyPr wrap="square" lIns="0" tIns="0" rIns="0" bIns="0" rtlCol="0" anchor="ctr"/>
          <a:lstStyle/>
          <a:p>
            <a:endParaRPr lang="en-US" dirty="0">
              <a:solidFill>
                <a:srgbClr val="1A2B22"/>
              </a:solidFill>
              <a:latin typeface="Calibri" pitchFamily="34" charset="0"/>
              <a:ea typeface="Calibri" pitchFamily="34" charset="-122"/>
              <a:cs typeface="Calibri" pitchFamily="34" charset="-120"/>
            </a:endParaRPr>
          </a:p>
          <a:p>
            <a:r>
              <a:rPr lang="en-US" b="1" kern="0" spc="400" dirty="0">
                <a:solidFill>
                  <a:srgbClr val="B85042"/>
                </a:solidFill>
                <a:latin typeface="Arial" panose="020B0604020202020204" pitchFamily="34" charset="0"/>
                <a:ea typeface="Calibri" pitchFamily="34" charset="-122"/>
                <a:cs typeface="Arial" panose="020B0604020202020204" pitchFamily="34" charset="0"/>
              </a:rPr>
              <a:t> </a:t>
            </a:r>
            <a:endParaRPr lang="en-US" dirty="0"/>
          </a:p>
          <a:p>
            <a:endParaRPr lang="en-US" dirty="0"/>
          </a:p>
          <a:p>
            <a:pPr marL="0" indent="0">
              <a:buNone/>
            </a:pPr>
            <a:endParaRPr lang="en-US" dirty="0">
              <a:latin typeface="Arial" panose="020B0604020202020204" pitchFamily="34" charset="0"/>
              <a:cs typeface="Arial" panose="020B0604020202020204" pitchFamily="34" charset="0"/>
            </a:endParaRPr>
          </a:p>
        </p:txBody>
      </p:sp>
      <p:pic>
        <p:nvPicPr>
          <p:cNvPr id="8" name="Content Placeholder 6">
            <a:extLst>
              <a:ext uri="{FF2B5EF4-FFF2-40B4-BE49-F238E27FC236}">
                <a16:creationId xmlns:a16="http://schemas.microsoft.com/office/drawing/2014/main" id="{70C11E24-2108-9FDB-9254-2F6E3C392426}"/>
              </a:ext>
            </a:extLst>
          </p:cNvPr>
          <p:cNvPicPr>
            <a:picLocks noGrp="1" noChangeAspect="1"/>
          </p:cNvPicPr>
          <p:nvPr>
            <p:ph sz="half" idx="2"/>
          </p:nvPr>
        </p:nvPicPr>
        <p:blipFill>
          <a:blip r:embed="rId5" cstate="screen">
            <a:extLst>
              <a:ext uri="{28A0092B-C50C-407E-A947-70E740481C1C}">
                <a14:useLocalDpi xmlns:a14="http://schemas.microsoft.com/office/drawing/2010/main"/>
              </a:ext>
            </a:extLst>
          </a:blip>
          <a:srcRect l="-1"/>
          <a:stretch>
            <a:fillRect/>
          </a:stretch>
        </p:blipFill>
        <p:spPr>
          <a:xfrm>
            <a:off x="8900861" y="695835"/>
            <a:ext cx="3169219" cy="2608319"/>
          </a:xfrm>
          <a:prstGeom prst="rect">
            <a:avLst/>
          </a:prstGeom>
          <a:effectLst/>
        </p:spPr>
      </p:pic>
      <p:sp>
        <p:nvSpPr>
          <p:cNvPr id="10" name="Rectangle 9">
            <a:extLst>
              <a:ext uri="{FF2B5EF4-FFF2-40B4-BE49-F238E27FC236}">
                <a16:creationId xmlns:a16="http://schemas.microsoft.com/office/drawing/2014/main" id="{A10BF4A0-B8AB-ECC1-FCFF-372E64267F60}"/>
              </a:ext>
            </a:extLst>
          </p:cNvPr>
          <p:cNvSpPr/>
          <p:nvPr/>
        </p:nvSpPr>
        <p:spPr>
          <a:xfrm>
            <a:off x="5027076" y="690335"/>
            <a:ext cx="7050414" cy="5974787"/>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BDE36C-CA40-2E0C-D1E5-371C610C0CD3}"/>
              </a:ext>
            </a:extLst>
          </p:cNvPr>
          <p:cNvSpPr txBox="1"/>
          <p:nvPr/>
        </p:nvSpPr>
        <p:spPr>
          <a:xfrm>
            <a:off x="342786" y="1393077"/>
            <a:ext cx="4268543" cy="4093428"/>
          </a:xfrm>
          <a:prstGeom prst="rect">
            <a:avLst/>
          </a:prstGeom>
          <a:noFill/>
        </p:spPr>
        <p:txBody>
          <a:bodyPr wrap="square" rtlCol="0">
            <a:spAutoFit/>
          </a:bodyPr>
          <a:lstStyle/>
          <a:p>
            <a:r>
              <a:rPr lang="en-US" sz="2000" b="1" kern="0" spc="300" dirty="0">
                <a:solidFill>
                  <a:srgbClr val="256EAB"/>
                </a:solidFill>
                <a:latin typeface="Arial" panose="020B0604020202020204" pitchFamily="34" charset="0"/>
                <a:ea typeface="Calibri" pitchFamily="34" charset="-122"/>
                <a:cs typeface="Arial" panose="020B0604020202020204" pitchFamily="34" charset="0"/>
              </a:rPr>
              <a:t>STAGING AREAS</a:t>
            </a:r>
          </a:p>
          <a:p>
            <a:r>
              <a:rPr lang="en-US" sz="2000" dirty="0">
                <a:solidFill>
                  <a:srgbClr val="1A2B22"/>
                </a:solidFill>
                <a:latin typeface="Arial" panose="020B0604020202020204" pitchFamily="34" charset="0"/>
                <a:ea typeface="Calibri" pitchFamily="34" charset="-122"/>
                <a:cs typeface="Arial" panose="020B0604020202020204" pitchFamily="34" charset="0"/>
              </a:rPr>
              <a:t>Recovered hazardous materials were staged at public access boat ramps.  Materials were categorized, segregated, and packaged for transport and off-site management. </a:t>
            </a:r>
          </a:p>
          <a:p>
            <a:endParaRPr lang="en-US" sz="2000" dirty="0">
              <a:solidFill>
                <a:srgbClr val="1A2B22"/>
              </a:solidFill>
              <a:latin typeface="Arial" panose="020B0604020202020204" pitchFamily="34" charset="0"/>
              <a:ea typeface="Calibri" pitchFamily="34" charset="-122"/>
              <a:cs typeface="Arial" panose="020B0604020202020204" pitchFamily="34" charset="0"/>
            </a:endParaRPr>
          </a:p>
          <a:p>
            <a:r>
              <a:rPr lang="en-US" sz="2000" b="1" kern="0" spc="400" dirty="0">
                <a:solidFill>
                  <a:srgbClr val="256EAB"/>
                </a:solidFill>
                <a:latin typeface="Arial" panose="020B0604020202020204" pitchFamily="34" charset="0"/>
                <a:ea typeface="Calibri" pitchFamily="34" charset="-122"/>
                <a:cs typeface="Arial" panose="020B0604020202020204" pitchFamily="34" charset="0"/>
              </a:rPr>
              <a:t>SECURITY</a:t>
            </a:r>
            <a:r>
              <a:rPr lang="en-US" sz="2000" b="1" kern="0" spc="400" dirty="0">
                <a:solidFill>
                  <a:srgbClr val="B85042"/>
                </a:solidFill>
                <a:latin typeface="Arial" panose="020B0604020202020204" pitchFamily="34" charset="0"/>
                <a:ea typeface="Calibri" pitchFamily="34" charset="-122"/>
                <a:cs typeface="Arial" panose="020B0604020202020204" pitchFamily="34" charset="0"/>
              </a:rPr>
              <a:t> </a:t>
            </a:r>
          </a:p>
          <a:p>
            <a:r>
              <a:rPr lang="en-US" sz="2000" dirty="0">
                <a:solidFill>
                  <a:srgbClr val="1A2B22"/>
                </a:solidFill>
                <a:latin typeface="Arial" panose="020B0604020202020204" pitchFamily="34" charset="0"/>
                <a:ea typeface="Calibri" pitchFamily="34" charset="-122"/>
                <a:cs typeface="Arial" panose="020B0604020202020204" pitchFamily="34" charset="0"/>
              </a:rPr>
              <a:t>Materials were staged and containerized but not secured. No evidence of tampering or vandalism.</a:t>
            </a:r>
          </a:p>
          <a:p>
            <a:r>
              <a:rPr lang="en-US" sz="2000" dirty="0">
                <a:solidFill>
                  <a:srgbClr val="1A2B22"/>
                </a:solidFill>
                <a:latin typeface="Arial" panose="020B0604020202020204" pitchFamily="34" charset="0"/>
                <a:ea typeface="Calibri" pitchFamily="34" charset="-122"/>
                <a:cs typeface="Arial" panose="020B0604020202020204" pitchFamily="34" charset="0"/>
              </a:rPr>
              <a:t>Some scrap metal removed. </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154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4EB4F-6DE9-21DF-3ED4-6C63C95CA80E}"/>
              </a:ext>
            </a:extLst>
          </p:cNvPr>
          <p:cNvSpPr txBox="1">
            <a:spLocks/>
          </p:cNvSpPr>
          <p:nvPr/>
        </p:nvSpPr>
        <p:spPr>
          <a:xfrm>
            <a:off x="667378" y="459586"/>
            <a:ext cx="10515600" cy="655782"/>
          </a:xfrm>
          <a:prstGeom prst="rect">
            <a:avLst/>
          </a:prstGeom>
        </p:spPr>
        <p:txBody>
          <a:bodyP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600" dirty="0">
                <a:ea typeface="Calibri" pitchFamily="34" charset="-122"/>
              </a:rPr>
              <a:t>FEMA Mission Assignment:  EPA</a:t>
            </a:r>
          </a:p>
        </p:txBody>
      </p:sp>
      <p:sp>
        <p:nvSpPr>
          <p:cNvPr id="4" name="TextBox 3">
            <a:extLst>
              <a:ext uri="{FF2B5EF4-FFF2-40B4-BE49-F238E27FC236}">
                <a16:creationId xmlns:a16="http://schemas.microsoft.com/office/drawing/2014/main" id="{60410C26-ECDA-0523-94C0-F27C0DBB1BF8}"/>
              </a:ext>
            </a:extLst>
          </p:cNvPr>
          <p:cNvSpPr txBox="1"/>
          <p:nvPr/>
        </p:nvSpPr>
        <p:spPr>
          <a:xfrm>
            <a:off x="657184" y="1360223"/>
            <a:ext cx="3935364" cy="4524315"/>
          </a:xfrm>
          <a:prstGeom prst="rect">
            <a:avLst/>
          </a:prstGeom>
          <a:noFill/>
        </p:spPr>
        <p:txBody>
          <a:bodyPr wrap="square" rtlCol="0">
            <a:spAutoFit/>
          </a:bodyPr>
          <a:lstStyle/>
          <a:p>
            <a:r>
              <a:rPr lang="en-US" b="1" kern="0" spc="300" dirty="0">
                <a:solidFill>
                  <a:srgbClr val="256EAB"/>
                </a:solidFill>
                <a:latin typeface="Arial" panose="020B0604020202020204" pitchFamily="34" charset="0"/>
                <a:ea typeface="Calibri" pitchFamily="34" charset="-122"/>
                <a:cs typeface="Arial" panose="020B0604020202020204" pitchFamily="34" charset="0"/>
              </a:rPr>
              <a:t>CWA/OPA AUTHORITY</a:t>
            </a:r>
          </a:p>
          <a:p>
            <a:r>
              <a:rPr lang="en-US" dirty="0">
                <a:solidFill>
                  <a:srgbClr val="1A2B22"/>
                </a:solidFill>
                <a:latin typeface="Arial" panose="020B0604020202020204" pitchFamily="34" charset="0"/>
                <a:ea typeface="Calibri" pitchFamily="34" charset="-122"/>
                <a:cs typeface="Arial" panose="020B0604020202020204" pitchFamily="34" charset="0"/>
              </a:rPr>
              <a:t>Initial deployment authority limited EPA’s ability to respond non-petroleum materials. </a:t>
            </a:r>
          </a:p>
          <a:p>
            <a:endParaRPr lang="en-US" dirty="0">
              <a:solidFill>
                <a:srgbClr val="1A2B22"/>
              </a:solidFill>
              <a:latin typeface="Arial" panose="020B0604020202020204" pitchFamily="34" charset="0"/>
              <a:ea typeface="Calibri" pitchFamily="34" charset="-122"/>
              <a:cs typeface="Arial" panose="020B0604020202020204" pitchFamily="34" charset="0"/>
            </a:endParaRPr>
          </a:p>
          <a:p>
            <a:r>
              <a:rPr lang="en-US" b="1" kern="0" spc="400" dirty="0">
                <a:solidFill>
                  <a:srgbClr val="256EAB"/>
                </a:solidFill>
                <a:latin typeface="Arial" panose="020B0604020202020204" pitchFamily="34" charset="0"/>
                <a:ea typeface="Calibri" pitchFamily="34" charset="-122"/>
                <a:cs typeface="Arial" panose="020B0604020202020204" pitchFamily="34" charset="0"/>
              </a:rPr>
              <a:t>MISSION ASSIGNMENT</a:t>
            </a:r>
            <a:r>
              <a:rPr lang="en-US" b="1" kern="0" spc="400" dirty="0">
                <a:solidFill>
                  <a:srgbClr val="B85042"/>
                </a:solidFill>
                <a:latin typeface="Arial" panose="020B0604020202020204" pitchFamily="34" charset="0"/>
                <a:ea typeface="Calibri" pitchFamily="34" charset="-122"/>
                <a:cs typeface="Arial" panose="020B0604020202020204" pitchFamily="34" charset="0"/>
              </a:rPr>
              <a:t> </a:t>
            </a:r>
          </a:p>
          <a:p>
            <a:r>
              <a:rPr lang="en-US" dirty="0">
                <a:latin typeface="Arial" panose="020B0604020202020204" pitchFamily="34" charset="0"/>
                <a:cs typeface="Arial" panose="020B0604020202020204" pitchFamily="34" charset="0"/>
              </a:rPr>
              <a:t>The MA suspended the statutory ceiling EPA was operating under and allowed EPA to support the recovery of a broader class of materials. </a:t>
            </a:r>
          </a:p>
          <a:p>
            <a:endParaRPr lang="en-US" dirty="0">
              <a:latin typeface="Arial" panose="020B0604020202020204" pitchFamily="34" charset="0"/>
              <a:cs typeface="Arial" panose="020B0604020202020204" pitchFamily="34" charset="0"/>
            </a:endParaRPr>
          </a:p>
          <a:p>
            <a:r>
              <a:rPr lang="en-US" b="1" kern="0" spc="400" dirty="0">
                <a:solidFill>
                  <a:srgbClr val="256EAB"/>
                </a:solidFill>
                <a:latin typeface="Arial" panose="020B0604020202020204" pitchFamily="34" charset="0"/>
                <a:ea typeface="Calibri" pitchFamily="34" charset="-122"/>
                <a:cs typeface="Arial" panose="020B0604020202020204" pitchFamily="34" charset="0"/>
              </a:rPr>
              <a:t>EXPANDED MISSION</a:t>
            </a:r>
            <a:endParaRPr lang="en-US" b="1" kern="0" spc="400" dirty="0">
              <a:solidFill>
                <a:srgbClr val="B85042"/>
              </a:solidFill>
              <a:latin typeface="Arial" panose="020B0604020202020204" pitchFamily="34" charset="0"/>
              <a:ea typeface="Calibri" pitchFamily="34" charset="-122"/>
              <a:cs typeface="Arial" panose="020B0604020202020204" pitchFamily="34" charset="0"/>
            </a:endParaRPr>
          </a:p>
          <a:p>
            <a:r>
              <a:rPr lang="en-US" dirty="0">
                <a:latin typeface="Arial" panose="020B0604020202020204" pitchFamily="34" charset="0"/>
                <a:cs typeface="Arial" panose="020B0604020202020204" pitchFamily="34" charset="0"/>
              </a:rPr>
              <a:t>Oil, hazardous substances, gas cylinders and tanks, refrigerators, asbestos containing materials, household hazardous waste</a:t>
            </a:r>
          </a:p>
        </p:txBody>
      </p:sp>
      <p:pic>
        <p:nvPicPr>
          <p:cNvPr id="6" name="Picture 5">
            <a:extLst>
              <a:ext uri="{FF2B5EF4-FFF2-40B4-BE49-F238E27FC236}">
                <a16:creationId xmlns:a16="http://schemas.microsoft.com/office/drawing/2014/main" id="{C1D3492A-0D6C-2344-0227-701A08F87A7C}"/>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695355" y="1599269"/>
            <a:ext cx="7289118" cy="3396342"/>
          </a:xfrm>
          <a:prstGeom prst="rect">
            <a:avLst/>
          </a:prstGeom>
          <a:ln>
            <a:noFill/>
          </a:ln>
          <a:effectLst/>
        </p:spPr>
      </p:pic>
    </p:spTree>
    <p:extLst>
      <p:ext uri="{BB962C8B-B14F-4D97-AF65-F5344CB8AC3E}">
        <p14:creationId xmlns:p14="http://schemas.microsoft.com/office/powerpoint/2010/main" val="2205860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8414-4BA0-2927-52D7-4ABAE876BA58}"/>
              </a:ext>
            </a:extLst>
          </p:cNvPr>
          <p:cNvSpPr>
            <a:spLocks noGrp="1"/>
          </p:cNvSpPr>
          <p:nvPr>
            <p:ph type="title"/>
          </p:nvPr>
        </p:nvSpPr>
        <p:spPr>
          <a:xfrm>
            <a:off x="727106" y="439714"/>
            <a:ext cx="10515600" cy="662781"/>
          </a:xfrm>
        </p:spPr>
        <p:txBody>
          <a:bodyPr>
            <a:normAutofit/>
          </a:bodyPr>
          <a:lstStyle/>
          <a:p>
            <a:r>
              <a:rPr lang="en-US" sz="3600" dirty="0">
                <a:ea typeface="Calibri" pitchFamily="34" charset="-122"/>
              </a:rPr>
              <a:t>Helene Response</a:t>
            </a:r>
          </a:p>
        </p:txBody>
      </p:sp>
      <p:sp>
        <p:nvSpPr>
          <p:cNvPr id="22" name="TextBox 21">
            <a:extLst>
              <a:ext uri="{FF2B5EF4-FFF2-40B4-BE49-F238E27FC236}">
                <a16:creationId xmlns:a16="http://schemas.microsoft.com/office/drawing/2014/main" id="{80392CD4-4E0C-FAC3-2FD9-9F7544122F9A}"/>
              </a:ext>
            </a:extLst>
          </p:cNvPr>
          <p:cNvSpPr txBox="1"/>
          <p:nvPr/>
        </p:nvSpPr>
        <p:spPr>
          <a:xfrm>
            <a:off x="5392056" y="1305742"/>
            <a:ext cx="6002777" cy="2000548"/>
          </a:xfrm>
          <a:prstGeom prst="rect">
            <a:avLst/>
          </a:prstGeom>
          <a:noFill/>
        </p:spPr>
        <p:txBody>
          <a:bodyPr wrap="square" rtlCol="0">
            <a:spAutoFit/>
          </a:bodyPr>
          <a:lstStyle/>
          <a:p>
            <a:r>
              <a:rPr lang="en-US" sz="2400" b="1" kern="0" spc="300" dirty="0">
                <a:solidFill>
                  <a:srgbClr val="256EAB"/>
                </a:solidFill>
                <a:latin typeface="Arial" panose="020B0604020202020204" pitchFamily="34" charset="0"/>
                <a:ea typeface="Calibri" pitchFamily="34" charset="-122"/>
                <a:cs typeface="Arial" panose="020B0604020202020204" pitchFamily="34" charset="0"/>
              </a:rPr>
              <a:t>RESPONSE PARTNERS</a:t>
            </a:r>
          </a:p>
          <a:p>
            <a:pPr marL="231775" indent="-231775"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Virginia Department of Emergency Management</a:t>
            </a:r>
          </a:p>
          <a:p>
            <a:pPr marL="231775" indent="-231775"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Virginia Department of Environmental Quality</a:t>
            </a:r>
          </a:p>
          <a:p>
            <a:pPr marL="231775" indent="-231775" defTabSz="914400"/>
            <a:r>
              <a:rPr lang="en-US" sz="2000" dirty="0">
                <a:latin typeface="Arial" panose="020B0604020202020204" pitchFamily="34" charset="0"/>
                <a:cs typeface="Arial" panose="020B0604020202020204" pitchFamily="34" charset="0"/>
              </a:rPr>
              <a:t>	and state-lead contractor</a:t>
            </a:r>
          </a:p>
          <a:p>
            <a:pPr marL="231775" indent="-231775"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US Environmental Protection Agency </a:t>
            </a:r>
          </a:p>
          <a:p>
            <a:pPr marL="231775" indent="-231775" defTabSz="914400"/>
            <a:r>
              <a:rPr lang="en-US" sz="2000" dirty="0">
                <a:latin typeface="Arial" panose="020B0604020202020204" pitchFamily="34" charset="0"/>
                <a:cs typeface="Arial" panose="020B0604020202020204" pitchFamily="34" charset="0"/>
              </a:rPr>
              <a:t>	and emergency response contractors</a:t>
            </a:r>
          </a:p>
        </p:txBody>
      </p:sp>
      <p:sp>
        <p:nvSpPr>
          <p:cNvPr id="24" name="TextBox 23">
            <a:extLst>
              <a:ext uri="{FF2B5EF4-FFF2-40B4-BE49-F238E27FC236}">
                <a16:creationId xmlns:a16="http://schemas.microsoft.com/office/drawing/2014/main" id="{095EB421-8B1A-EEF6-625E-C5D849CCEF6E}"/>
              </a:ext>
            </a:extLst>
          </p:cNvPr>
          <p:cNvSpPr txBox="1"/>
          <p:nvPr/>
        </p:nvSpPr>
        <p:spPr>
          <a:xfrm>
            <a:off x="5392056" y="3515402"/>
            <a:ext cx="5632309" cy="2923877"/>
          </a:xfrm>
          <a:prstGeom prst="rect">
            <a:avLst/>
          </a:prstGeom>
          <a:noFill/>
        </p:spPr>
        <p:txBody>
          <a:bodyPr wrap="square" rtlCol="0">
            <a:spAutoFit/>
          </a:bodyPr>
          <a:lstStyle/>
          <a:p>
            <a:r>
              <a:rPr lang="en-US" sz="2400" b="1" kern="0" spc="300" dirty="0">
                <a:solidFill>
                  <a:srgbClr val="256EAB"/>
                </a:solidFill>
                <a:latin typeface="Arial" panose="020B0604020202020204" pitchFamily="34" charset="0"/>
                <a:ea typeface="Calibri" pitchFamily="34" charset="-122"/>
                <a:cs typeface="Arial" panose="020B0604020202020204" pitchFamily="34" charset="0"/>
              </a:rPr>
              <a:t>COUNTIES</a:t>
            </a:r>
          </a:p>
          <a:p>
            <a:pPr defTabSz="914400"/>
            <a:r>
              <a:rPr lang="en-US" sz="2000" dirty="0">
                <a:latin typeface="Arial" panose="020B0604020202020204" pitchFamily="34" charset="0"/>
                <a:cs typeface="Arial" panose="020B0604020202020204" pitchFamily="34" charset="0"/>
              </a:rPr>
              <a:t>Response and recovery efforts were concentrated in the following counties:</a:t>
            </a:r>
          </a:p>
          <a:p>
            <a:pPr marL="285750" indent="-285750"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Giles</a:t>
            </a:r>
          </a:p>
          <a:p>
            <a:pPr marL="285750" indent="-285750"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Grayson</a:t>
            </a:r>
          </a:p>
          <a:p>
            <a:pPr marL="285750" indent="-285750"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Montgomery</a:t>
            </a:r>
          </a:p>
          <a:p>
            <a:pPr marL="285750" indent="-285750"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Pulaski</a:t>
            </a:r>
          </a:p>
          <a:p>
            <a:pPr marL="285750" indent="-285750"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Washington</a:t>
            </a:r>
          </a:p>
          <a:p>
            <a:pPr marL="285750" indent="-285750" defTabSz="914400">
              <a:buFont typeface="Arial" panose="020B0604020202020204" pitchFamily="34" charset="0"/>
              <a:buChar char="•"/>
            </a:pPr>
            <a:r>
              <a:rPr lang="en-US" sz="2000" dirty="0">
                <a:latin typeface="Arial" panose="020B0604020202020204" pitchFamily="34" charset="0"/>
                <a:cs typeface="Arial" panose="020B0604020202020204" pitchFamily="34" charset="0"/>
              </a:rPr>
              <a:t>Wythe</a:t>
            </a:r>
          </a:p>
        </p:txBody>
      </p:sp>
      <p:grpSp>
        <p:nvGrpSpPr>
          <p:cNvPr id="27" name="Group 26">
            <a:extLst>
              <a:ext uri="{FF2B5EF4-FFF2-40B4-BE49-F238E27FC236}">
                <a16:creationId xmlns:a16="http://schemas.microsoft.com/office/drawing/2014/main" id="{D368AF48-C2AD-1134-0A74-F5B700057FE9}"/>
              </a:ext>
            </a:extLst>
          </p:cNvPr>
          <p:cNvGrpSpPr/>
          <p:nvPr/>
        </p:nvGrpSpPr>
        <p:grpSpPr>
          <a:xfrm>
            <a:off x="851728" y="1286189"/>
            <a:ext cx="4323174" cy="5267950"/>
            <a:chOff x="1309601" y="1284321"/>
            <a:chExt cx="4508782" cy="5546690"/>
          </a:xfrm>
        </p:grpSpPr>
        <p:sp>
          <p:nvSpPr>
            <p:cNvPr id="16" name="Rectangle 15">
              <a:extLst>
                <a:ext uri="{FF2B5EF4-FFF2-40B4-BE49-F238E27FC236}">
                  <a16:creationId xmlns:a16="http://schemas.microsoft.com/office/drawing/2014/main" id="{B63AA3C0-564C-66B6-8103-DD619ECD53F5}"/>
                </a:ext>
              </a:extLst>
            </p:cNvPr>
            <p:cNvSpPr/>
            <p:nvPr/>
          </p:nvSpPr>
          <p:spPr>
            <a:xfrm>
              <a:off x="1575307" y="1950931"/>
              <a:ext cx="3933868" cy="620889"/>
            </a:xfrm>
            <a:prstGeom prst="rect">
              <a:avLst/>
            </a:prstGeom>
            <a:solidFill>
              <a:srgbClr val="4EA72E">
                <a:lumMod val="20000"/>
                <a:lumOff val="80000"/>
              </a:srgbClr>
            </a:solidFill>
            <a:ln w="9525"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ptos" panose="02110004020202020204"/>
                  <a:ea typeface="+mn-ea"/>
                  <a:cs typeface="+mn-cs"/>
                </a:rPr>
                <a:t>Small Containers (&lt;55 gallons)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Aptos" panose="02110004020202020204"/>
                  <a:ea typeface="+mn-ea"/>
                  <a:cs typeface="+mn-cs"/>
                </a:rPr>
                <a:t>3,405</a:t>
              </a:r>
            </a:p>
          </p:txBody>
        </p:sp>
        <p:sp>
          <p:nvSpPr>
            <p:cNvPr id="17" name="Rectangle 16">
              <a:extLst>
                <a:ext uri="{FF2B5EF4-FFF2-40B4-BE49-F238E27FC236}">
                  <a16:creationId xmlns:a16="http://schemas.microsoft.com/office/drawing/2014/main" id="{EEC38BBF-79A9-C201-99F8-CE5BA7937AA5}"/>
                </a:ext>
              </a:extLst>
            </p:cNvPr>
            <p:cNvSpPr/>
            <p:nvPr/>
          </p:nvSpPr>
          <p:spPr>
            <a:xfrm>
              <a:off x="1575307" y="2693853"/>
              <a:ext cx="3933868" cy="620890"/>
            </a:xfrm>
            <a:prstGeom prst="rect">
              <a:avLst/>
            </a:prstGeom>
            <a:solidFill>
              <a:srgbClr val="4EA72E">
                <a:lumMod val="40000"/>
                <a:lumOff val="60000"/>
              </a:srgbClr>
            </a:solidFill>
            <a:ln w="9525"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rPr>
                <a:t>Small Cylinders (&lt;20 pounds)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rPr>
                <a:t>1,596</a:t>
              </a:r>
            </a:p>
          </p:txBody>
        </p:sp>
        <p:sp>
          <p:nvSpPr>
            <p:cNvPr id="18" name="Rectangle 17">
              <a:extLst>
                <a:ext uri="{FF2B5EF4-FFF2-40B4-BE49-F238E27FC236}">
                  <a16:creationId xmlns:a16="http://schemas.microsoft.com/office/drawing/2014/main" id="{55972E60-589B-1F85-1A8F-3DF173760DEB}"/>
                </a:ext>
              </a:extLst>
            </p:cNvPr>
            <p:cNvSpPr/>
            <p:nvPr/>
          </p:nvSpPr>
          <p:spPr>
            <a:xfrm>
              <a:off x="1575307" y="3436776"/>
              <a:ext cx="3933868" cy="620890"/>
            </a:xfrm>
            <a:prstGeom prst="rect">
              <a:avLst/>
            </a:prstGeom>
            <a:solidFill>
              <a:srgbClr val="4EA72E">
                <a:lumMod val="60000"/>
                <a:lumOff val="40000"/>
              </a:srgbClr>
            </a:solidFill>
            <a:ln w="9525"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rPr>
                <a:t>Drums (55 gallons)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mn-cs"/>
                </a:rPr>
                <a:t>146</a:t>
              </a:r>
            </a:p>
          </p:txBody>
        </p:sp>
        <p:sp>
          <p:nvSpPr>
            <p:cNvPr id="19" name="Rectangle 18">
              <a:extLst>
                <a:ext uri="{FF2B5EF4-FFF2-40B4-BE49-F238E27FC236}">
                  <a16:creationId xmlns:a16="http://schemas.microsoft.com/office/drawing/2014/main" id="{F30A325B-ADA1-4D2D-B77F-2D2DC24F032E}"/>
                </a:ext>
              </a:extLst>
            </p:cNvPr>
            <p:cNvSpPr/>
            <p:nvPr/>
          </p:nvSpPr>
          <p:spPr>
            <a:xfrm>
              <a:off x="1575307" y="4179699"/>
              <a:ext cx="3933868" cy="620890"/>
            </a:xfrm>
            <a:prstGeom prst="rect">
              <a:avLst/>
            </a:prstGeom>
            <a:solidFill>
              <a:srgbClr val="4EA72E">
                <a:lumMod val="75000"/>
              </a:srgbClr>
            </a:solidFill>
            <a:ln w="9525"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110004020202020204"/>
                  <a:ea typeface="+mn-ea"/>
                  <a:cs typeface="+mn-cs"/>
                </a:rPr>
                <a:t>Large Cylinders (&gt;20 pounds)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110004020202020204"/>
                  <a:ea typeface="+mn-ea"/>
                  <a:cs typeface="+mn-cs"/>
                </a:rPr>
                <a:t>68</a:t>
              </a:r>
            </a:p>
          </p:txBody>
        </p:sp>
        <p:sp>
          <p:nvSpPr>
            <p:cNvPr id="20" name="Rectangle 19">
              <a:extLst>
                <a:ext uri="{FF2B5EF4-FFF2-40B4-BE49-F238E27FC236}">
                  <a16:creationId xmlns:a16="http://schemas.microsoft.com/office/drawing/2014/main" id="{7AB23AD5-62EF-A262-113F-C58C1BC6F08A}"/>
                </a:ext>
              </a:extLst>
            </p:cNvPr>
            <p:cNvSpPr/>
            <p:nvPr/>
          </p:nvSpPr>
          <p:spPr>
            <a:xfrm>
              <a:off x="1575307" y="4922622"/>
              <a:ext cx="3933868" cy="620890"/>
            </a:xfrm>
            <a:prstGeom prst="rect">
              <a:avLst/>
            </a:prstGeom>
            <a:solidFill>
              <a:srgbClr val="4EA72E">
                <a:lumMod val="50000"/>
              </a:srgbClr>
            </a:solidFill>
            <a:ln w="9525"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110004020202020204"/>
                  <a:ea typeface="+mn-ea"/>
                  <a:cs typeface="+mn-cs"/>
                </a:rPr>
                <a:t>Large Containers (&gt;55 gallons)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110004020202020204"/>
                  <a:ea typeface="+mn-ea"/>
                  <a:cs typeface="+mn-cs"/>
                </a:rPr>
                <a:t>139</a:t>
              </a:r>
            </a:p>
          </p:txBody>
        </p:sp>
        <p:sp>
          <p:nvSpPr>
            <p:cNvPr id="21" name="Rectangle 20">
              <a:extLst>
                <a:ext uri="{FF2B5EF4-FFF2-40B4-BE49-F238E27FC236}">
                  <a16:creationId xmlns:a16="http://schemas.microsoft.com/office/drawing/2014/main" id="{6520ACD5-5552-CDE3-4FA5-4226E4677FE3}"/>
                </a:ext>
              </a:extLst>
            </p:cNvPr>
            <p:cNvSpPr/>
            <p:nvPr/>
          </p:nvSpPr>
          <p:spPr>
            <a:xfrm>
              <a:off x="1575307" y="5665546"/>
              <a:ext cx="3933868" cy="620890"/>
            </a:xfrm>
            <a:prstGeom prst="rect">
              <a:avLst/>
            </a:prstGeom>
            <a:solidFill>
              <a:srgbClr val="003300"/>
            </a:solidFill>
            <a:ln w="9525"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110004020202020204"/>
                  <a:ea typeface="+mn-ea"/>
                  <a:cs typeface="+mn-cs"/>
                </a:rPr>
                <a:t>Propane Tanks (20 pounds)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ptos" panose="02110004020202020204"/>
                  <a:ea typeface="+mn-ea"/>
                  <a:cs typeface="+mn-cs"/>
                </a:rPr>
                <a:t>133</a:t>
              </a:r>
            </a:p>
          </p:txBody>
        </p:sp>
        <p:sp>
          <p:nvSpPr>
            <p:cNvPr id="23" name="TextBox 22">
              <a:extLst>
                <a:ext uri="{FF2B5EF4-FFF2-40B4-BE49-F238E27FC236}">
                  <a16:creationId xmlns:a16="http://schemas.microsoft.com/office/drawing/2014/main" id="{CBBD7756-1A83-854F-C7BE-2E5F38B4659F}"/>
                </a:ext>
              </a:extLst>
            </p:cNvPr>
            <p:cNvSpPr txBox="1"/>
            <p:nvPr/>
          </p:nvSpPr>
          <p:spPr>
            <a:xfrm>
              <a:off x="1600937" y="1454125"/>
              <a:ext cx="3930691" cy="400110"/>
            </a:xfrm>
            <a:prstGeom prst="rect">
              <a:avLst/>
            </a:prstGeom>
            <a:noFill/>
          </p:spPr>
          <p:txBody>
            <a:bodyPr wrap="none" rtlCol="0">
              <a:spAutoFit/>
            </a:bodyPr>
            <a:lstStyle/>
            <a:p>
              <a:pPr defTabSz="914400"/>
              <a:r>
                <a:rPr lang="en-US" sz="2000" b="1">
                  <a:solidFill>
                    <a:prstClr val="black"/>
                  </a:solidFill>
                  <a:latin typeface="Aptos" panose="02110004020202020204"/>
                </a:rPr>
                <a:t>September 29 – January 24, 2025</a:t>
              </a:r>
              <a:endParaRPr lang="en-US" sz="2000" b="1" baseline="30000">
                <a:solidFill>
                  <a:prstClr val="black"/>
                </a:solidFill>
                <a:latin typeface="Aptos" panose="02110004020202020204"/>
              </a:endParaRPr>
            </a:p>
          </p:txBody>
        </p:sp>
        <p:sp>
          <p:nvSpPr>
            <p:cNvPr id="25" name="TextBox 24">
              <a:extLst>
                <a:ext uri="{FF2B5EF4-FFF2-40B4-BE49-F238E27FC236}">
                  <a16:creationId xmlns:a16="http://schemas.microsoft.com/office/drawing/2014/main" id="{6197C663-11AB-7D90-C00B-A9C8E195D48D}"/>
                </a:ext>
              </a:extLst>
            </p:cNvPr>
            <p:cNvSpPr txBox="1"/>
            <p:nvPr/>
          </p:nvSpPr>
          <p:spPr>
            <a:xfrm>
              <a:off x="1575307" y="6408470"/>
              <a:ext cx="1636923" cy="276999"/>
            </a:xfrm>
            <a:prstGeom prst="rect">
              <a:avLst/>
            </a:prstGeom>
            <a:noFill/>
          </p:spPr>
          <p:txBody>
            <a:bodyPr wrap="none" rtlCol="0">
              <a:spAutoFit/>
            </a:bodyPr>
            <a:lstStyle/>
            <a:p>
              <a:pPr defTabSz="914400"/>
              <a:r>
                <a:rPr lang="en-US" sz="1200">
                  <a:solidFill>
                    <a:prstClr val="black"/>
                  </a:solidFill>
                  <a:latin typeface="Aptos" panose="02110004020202020204"/>
                </a:rPr>
                <a:t>Source: EPA and DEQ </a:t>
              </a:r>
            </a:p>
          </p:txBody>
        </p:sp>
        <p:sp>
          <p:nvSpPr>
            <p:cNvPr id="26" name="Rectangle 25">
              <a:extLst>
                <a:ext uri="{FF2B5EF4-FFF2-40B4-BE49-F238E27FC236}">
                  <a16:creationId xmlns:a16="http://schemas.microsoft.com/office/drawing/2014/main" id="{04BCF037-7F01-97D3-57A9-C8E315CD4CFF}"/>
                </a:ext>
              </a:extLst>
            </p:cNvPr>
            <p:cNvSpPr/>
            <p:nvPr/>
          </p:nvSpPr>
          <p:spPr>
            <a:xfrm>
              <a:off x="1309601" y="1284321"/>
              <a:ext cx="4508782" cy="5546690"/>
            </a:xfrm>
            <a:prstGeom prst="rect">
              <a:avLst/>
            </a:prstGeom>
            <a:noFill/>
            <a:ln w="6350" cap="flat" cmpd="sng" algn="ctr">
              <a:solidFill>
                <a:srgbClr val="4EA72E">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3" name="Rectangle 2">
            <a:extLst>
              <a:ext uri="{FF2B5EF4-FFF2-40B4-BE49-F238E27FC236}">
                <a16:creationId xmlns:a16="http://schemas.microsoft.com/office/drawing/2014/main" id="{5E4B9D4F-F95C-E48E-BB42-4C948D217262}"/>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086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A7658-4DBC-C5D7-2B8B-C29B430D7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45B0D-7ED2-DC75-C784-07E20855328E}"/>
              </a:ext>
            </a:extLst>
          </p:cNvPr>
          <p:cNvSpPr>
            <a:spLocks noGrp="1"/>
          </p:cNvSpPr>
          <p:nvPr>
            <p:ph type="ctrTitle"/>
          </p:nvPr>
        </p:nvSpPr>
        <p:spPr>
          <a:xfrm>
            <a:off x="1524000" y="3127308"/>
            <a:ext cx="9144000" cy="964883"/>
          </a:xfrm>
        </p:spPr>
        <p:txBody>
          <a:bodyPr>
            <a:normAutofit fontScale="90000"/>
          </a:bodyPr>
          <a:lstStyle/>
          <a:p>
            <a:pPr algn="ctr"/>
            <a:r>
              <a:rPr lang="en-US" dirty="0"/>
              <a:t>Emergency Support Function (ESF) 3 </a:t>
            </a:r>
            <a:br>
              <a:rPr lang="en-US" dirty="0"/>
            </a:br>
            <a:r>
              <a:rPr lang="en-US" dirty="0"/>
              <a:t>Wastewater Infrastructure and Debris</a:t>
            </a:r>
          </a:p>
        </p:txBody>
      </p:sp>
      <p:pic>
        <p:nvPicPr>
          <p:cNvPr id="9" name="Picture 8">
            <a:extLst>
              <a:ext uri="{FF2B5EF4-FFF2-40B4-BE49-F238E27FC236}">
                <a16:creationId xmlns:a16="http://schemas.microsoft.com/office/drawing/2014/main" id="{79498B8B-B4C7-4B6C-52EB-525F480906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651" y="1554930"/>
            <a:ext cx="2597130" cy="1062802"/>
          </a:xfrm>
          <a:prstGeom prst="rect">
            <a:avLst/>
          </a:prstGeom>
        </p:spPr>
      </p:pic>
      <p:sp>
        <p:nvSpPr>
          <p:cNvPr id="10" name="Rectangle 9">
            <a:extLst>
              <a:ext uri="{FF2B5EF4-FFF2-40B4-BE49-F238E27FC236}">
                <a16:creationId xmlns:a16="http://schemas.microsoft.com/office/drawing/2014/main" id="{CD529669-41BB-B47F-B133-77640A3FBE36}"/>
              </a:ext>
            </a:extLst>
          </p:cNvPr>
          <p:cNvSpPr/>
          <p:nvPr/>
        </p:nvSpPr>
        <p:spPr>
          <a:xfrm>
            <a:off x="251210" y="351693"/>
            <a:ext cx="1838848" cy="9010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ile:Seal of the United States Environmental Protection ...">
            <a:extLst>
              <a:ext uri="{FF2B5EF4-FFF2-40B4-BE49-F238E27FC236}">
                <a16:creationId xmlns:a16="http://schemas.microsoft.com/office/drawing/2014/main" id="{FE9FB415-3C4D-F57C-4F59-94097C0C8E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817" y="1252770"/>
            <a:ext cx="1472615" cy="1472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vdem logo">
            <a:extLst>
              <a:ext uri="{FF2B5EF4-FFF2-40B4-BE49-F238E27FC236}">
                <a16:creationId xmlns:a16="http://schemas.microsoft.com/office/drawing/2014/main" id="{41FB81CD-908E-05EB-5379-304D762C44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1252770"/>
            <a:ext cx="1472615" cy="147261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1374F66F-2E21-99F9-A71F-2BAD3864A8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70468" y="1267335"/>
            <a:ext cx="1760205" cy="135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387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 nature, hillside&#10;&#10;AI-generated content may be incorrect.">
            <a:extLst>
              <a:ext uri="{FF2B5EF4-FFF2-40B4-BE49-F238E27FC236}">
                <a16:creationId xmlns:a16="http://schemas.microsoft.com/office/drawing/2014/main" id="{C24CBBBA-8458-C10C-E58E-E76D5D21F0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39" y="1203384"/>
            <a:ext cx="3647440" cy="2431626"/>
          </a:xfrm>
          <a:prstGeom prst="rect">
            <a:avLst/>
          </a:prstGeom>
        </p:spPr>
      </p:pic>
      <p:pic>
        <p:nvPicPr>
          <p:cNvPr id="12" name="Picture 11" descr="A picture containing nature, outdoor, mountain, shore&#10;&#10;AI-generated content may be incorrect.">
            <a:extLst>
              <a:ext uri="{FF2B5EF4-FFF2-40B4-BE49-F238E27FC236}">
                <a16:creationId xmlns:a16="http://schemas.microsoft.com/office/drawing/2014/main" id="{685C2D35-6181-CA62-4714-AEBE25DA76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0374" y="1203381"/>
            <a:ext cx="3647441" cy="2431628"/>
          </a:xfrm>
          <a:prstGeom prst="rect">
            <a:avLst/>
          </a:prstGeom>
        </p:spPr>
      </p:pic>
      <p:pic>
        <p:nvPicPr>
          <p:cNvPr id="14" name="Picture 13" descr="An aerial view of a beach&#10;&#10;AI-generated content may be incorrect.">
            <a:extLst>
              <a:ext uri="{FF2B5EF4-FFF2-40B4-BE49-F238E27FC236}">
                <a16:creationId xmlns:a16="http://schemas.microsoft.com/office/drawing/2014/main" id="{C8DF2CC8-9BD4-F6F7-C229-354720E64A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0372" y="3768782"/>
            <a:ext cx="3647442" cy="2431629"/>
          </a:xfrm>
          <a:prstGeom prst="rect">
            <a:avLst/>
          </a:prstGeom>
        </p:spPr>
      </p:pic>
      <p:pic>
        <p:nvPicPr>
          <p:cNvPr id="16" name="Picture 15" descr="A picture containing mountain, nature, outdoor, shore&#10;&#10;AI-generated content may be incorrect.">
            <a:extLst>
              <a:ext uri="{FF2B5EF4-FFF2-40B4-BE49-F238E27FC236}">
                <a16:creationId xmlns:a16="http://schemas.microsoft.com/office/drawing/2014/main" id="{CE519915-E2BA-D325-B9DB-DD7D708370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839" y="3768782"/>
            <a:ext cx="3647444" cy="2431629"/>
          </a:xfrm>
          <a:prstGeom prst="rect">
            <a:avLst/>
          </a:prstGeom>
        </p:spPr>
      </p:pic>
      <p:sp>
        <p:nvSpPr>
          <p:cNvPr id="4" name="Rectangle 3">
            <a:extLst>
              <a:ext uri="{FF2B5EF4-FFF2-40B4-BE49-F238E27FC236}">
                <a16:creationId xmlns:a16="http://schemas.microsoft.com/office/drawing/2014/main" id="{537462FA-2919-74A3-3353-54C52A7541C0}"/>
              </a:ext>
            </a:extLst>
          </p:cNvPr>
          <p:cNvSpPr/>
          <p:nvPr/>
        </p:nvSpPr>
        <p:spPr>
          <a:xfrm>
            <a:off x="150725" y="262418"/>
            <a:ext cx="904352" cy="3951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285FFC-2A31-4F60-81D4-B99912B9397B}"/>
              </a:ext>
            </a:extLst>
          </p:cNvPr>
          <p:cNvSpPr/>
          <p:nvPr/>
        </p:nvSpPr>
        <p:spPr>
          <a:xfrm>
            <a:off x="10809604" y="262418"/>
            <a:ext cx="1097693" cy="581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C7F9A6-B026-E019-3669-FBE7532DA067}"/>
              </a:ext>
            </a:extLst>
          </p:cNvPr>
          <p:cNvSpPr>
            <a:spLocks noGrp="1"/>
          </p:cNvSpPr>
          <p:nvPr>
            <p:ph type="title"/>
          </p:nvPr>
        </p:nvSpPr>
        <p:spPr>
          <a:xfrm>
            <a:off x="625897" y="330224"/>
            <a:ext cx="11566103" cy="654730"/>
          </a:xfrm>
        </p:spPr>
        <p:txBody>
          <a:bodyPr>
            <a:noAutofit/>
          </a:bodyPr>
          <a:lstStyle/>
          <a:p>
            <a:r>
              <a:rPr lang="en-US" sz="3600" dirty="0">
                <a:ea typeface="Calibri" pitchFamily="34" charset="-122"/>
              </a:rPr>
              <a:t>Claytor Lake Imagery – Good For Perspective </a:t>
            </a:r>
            <a:br>
              <a:rPr lang="en-US" sz="3600" dirty="0">
                <a:ea typeface="Calibri" pitchFamily="34" charset="-122"/>
              </a:rPr>
            </a:br>
            <a:r>
              <a:rPr lang="en-US" sz="3600" dirty="0">
                <a:ea typeface="Calibri" pitchFamily="34" charset="-122"/>
              </a:rPr>
              <a:t>But Not For Analysis</a:t>
            </a:r>
          </a:p>
        </p:txBody>
      </p:sp>
      <p:sp>
        <p:nvSpPr>
          <p:cNvPr id="8" name="TextBox 7">
            <a:extLst>
              <a:ext uri="{FF2B5EF4-FFF2-40B4-BE49-F238E27FC236}">
                <a16:creationId xmlns:a16="http://schemas.microsoft.com/office/drawing/2014/main" id="{82A80CB2-7832-46D5-738D-1ACD93D9C7AB}"/>
              </a:ext>
            </a:extLst>
          </p:cNvPr>
          <p:cNvSpPr txBox="1"/>
          <p:nvPr/>
        </p:nvSpPr>
        <p:spPr>
          <a:xfrm>
            <a:off x="8033512" y="1203381"/>
            <a:ext cx="3873785" cy="4801314"/>
          </a:xfrm>
          <a:prstGeom prst="rect">
            <a:avLst/>
          </a:prstGeom>
          <a:noFill/>
        </p:spPr>
        <p:txBody>
          <a:bodyPr wrap="square" rtlCol="0">
            <a:spAutoFit/>
          </a:bodyPr>
          <a:lstStyle/>
          <a:p>
            <a:r>
              <a:rPr lang="en-US" b="1" kern="0" spc="300" dirty="0">
                <a:solidFill>
                  <a:srgbClr val="256EAB"/>
                </a:solidFill>
                <a:latin typeface="Arial" panose="020B0604020202020204" pitchFamily="34" charset="0"/>
                <a:ea typeface="Calibri" pitchFamily="34" charset="-122"/>
                <a:cs typeface="Arial" panose="020B0604020202020204" pitchFamily="34" charset="0"/>
              </a:rPr>
              <a:t>AERIAL IMAGERY</a:t>
            </a:r>
          </a:p>
          <a:p>
            <a:r>
              <a:rPr lang="en-US" dirty="0">
                <a:solidFill>
                  <a:srgbClr val="1A2B22"/>
                </a:solidFill>
                <a:latin typeface="Arial" panose="020B0604020202020204" pitchFamily="34" charset="0"/>
                <a:ea typeface="Calibri" pitchFamily="34" charset="-122"/>
                <a:cs typeface="Arial" panose="020B0604020202020204" pitchFamily="34" charset="0"/>
              </a:rPr>
              <a:t>Civil Air Patrol flies post-event missions to collect aerial images with a 35 mm camera pointed out the window.</a:t>
            </a:r>
          </a:p>
          <a:p>
            <a:endParaRPr lang="en-US" dirty="0">
              <a:solidFill>
                <a:srgbClr val="1A2B22"/>
              </a:solidFill>
              <a:latin typeface="Arial" panose="020B0604020202020204" pitchFamily="34" charset="0"/>
              <a:ea typeface="Calibri" pitchFamily="34" charset="-122"/>
              <a:cs typeface="Arial" panose="020B0604020202020204" pitchFamily="34" charset="0"/>
            </a:endParaRPr>
          </a:p>
          <a:p>
            <a:r>
              <a:rPr lang="en-US" b="1" kern="0" spc="400" dirty="0">
                <a:solidFill>
                  <a:srgbClr val="256EAB"/>
                </a:solidFill>
                <a:latin typeface="Arial" panose="020B0604020202020204" pitchFamily="34" charset="0"/>
                <a:ea typeface="Calibri" pitchFamily="34" charset="-122"/>
                <a:cs typeface="Arial" panose="020B0604020202020204" pitchFamily="34" charset="0"/>
              </a:rPr>
              <a:t>USE CASES</a:t>
            </a:r>
            <a:endParaRPr lang="en-US" b="1" kern="0" spc="400" dirty="0">
              <a:solidFill>
                <a:srgbClr val="B85042"/>
              </a:solidFill>
              <a:latin typeface="Arial" panose="020B0604020202020204" pitchFamily="34" charset="0"/>
              <a:ea typeface="Calibri" pitchFamily="34" charset="-122"/>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Rapid situational awareness, confirmation of impacts and scale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 communication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Resource allocation</a:t>
            </a:r>
          </a:p>
          <a:p>
            <a:endParaRPr lang="en-US" dirty="0">
              <a:latin typeface="Arial" panose="020B0604020202020204" pitchFamily="34" charset="0"/>
              <a:cs typeface="Arial" panose="020B0604020202020204" pitchFamily="34" charset="0"/>
            </a:endParaRPr>
          </a:p>
          <a:p>
            <a:r>
              <a:rPr lang="en-US" b="1" kern="0" spc="400" dirty="0">
                <a:solidFill>
                  <a:srgbClr val="256EAB"/>
                </a:solidFill>
                <a:latin typeface="Arial" panose="020B0604020202020204" pitchFamily="34" charset="0"/>
                <a:ea typeface="Calibri" pitchFamily="34" charset="-122"/>
                <a:cs typeface="Arial" panose="020B0604020202020204" pitchFamily="34" charset="0"/>
              </a:rPr>
              <a:t>LIMITATIONS</a:t>
            </a:r>
            <a:endParaRPr lang="en-US" b="1" kern="0" spc="400" dirty="0">
              <a:solidFill>
                <a:srgbClr val="B85042"/>
              </a:solidFill>
              <a:latin typeface="Arial" panose="020B0604020202020204" pitchFamily="34" charset="0"/>
              <a:ea typeface="Calibri" pitchFamily="34" charset="-122"/>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Produces oblique photographs; angle shifts with every image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Cannot be georeferenced, orthorectified, or overlapped </a:t>
            </a:r>
          </a:p>
        </p:txBody>
      </p:sp>
    </p:spTree>
    <p:extLst>
      <p:ext uri="{BB962C8B-B14F-4D97-AF65-F5344CB8AC3E}">
        <p14:creationId xmlns:p14="http://schemas.microsoft.com/office/powerpoint/2010/main" val="2838899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0D74-A8F6-1147-2780-A437E21E4767}"/>
              </a:ext>
            </a:extLst>
          </p:cNvPr>
          <p:cNvSpPr>
            <a:spLocks noGrp="1"/>
          </p:cNvSpPr>
          <p:nvPr>
            <p:ph type="title"/>
          </p:nvPr>
        </p:nvSpPr>
        <p:spPr>
          <a:xfrm>
            <a:off x="630439" y="481018"/>
            <a:ext cx="10476831" cy="654730"/>
          </a:xfrm>
        </p:spPr>
        <p:txBody>
          <a:bodyPr vert="horz" lIns="91440" tIns="45720" rIns="91440" bIns="45720" rtlCol="0" anchor="ctr">
            <a:noAutofit/>
          </a:bodyPr>
          <a:lstStyle/>
          <a:p>
            <a:r>
              <a:rPr lang="en-US" sz="3600" dirty="0">
                <a:ea typeface="Calibri" pitchFamily="34" charset="-122"/>
              </a:rPr>
              <a:t>Aerial Images of Claytor Lake and Damascus </a:t>
            </a:r>
          </a:p>
        </p:txBody>
      </p:sp>
      <p:grpSp>
        <p:nvGrpSpPr>
          <p:cNvPr id="12" name="Group 11">
            <a:extLst>
              <a:ext uri="{FF2B5EF4-FFF2-40B4-BE49-F238E27FC236}">
                <a16:creationId xmlns:a16="http://schemas.microsoft.com/office/drawing/2014/main" id="{56048CA2-560D-0398-4A51-BEA5674DCFE9}"/>
              </a:ext>
            </a:extLst>
          </p:cNvPr>
          <p:cNvGrpSpPr/>
          <p:nvPr/>
        </p:nvGrpSpPr>
        <p:grpSpPr>
          <a:xfrm>
            <a:off x="908208" y="2417290"/>
            <a:ext cx="4185468" cy="3535067"/>
            <a:chOff x="7168331" y="2514550"/>
            <a:chExt cx="4185468" cy="3535067"/>
          </a:xfrm>
        </p:grpSpPr>
        <p:pic>
          <p:nvPicPr>
            <p:cNvPr id="7" name="Picture 6">
              <a:extLst>
                <a:ext uri="{FF2B5EF4-FFF2-40B4-BE49-F238E27FC236}">
                  <a16:creationId xmlns:a16="http://schemas.microsoft.com/office/drawing/2014/main" id="{501EBB86-25DE-725B-B90D-960DD94B5674}"/>
                </a:ext>
              </a:extLst>
            </p:cNvPr>
            <p:cNvPicPr>
              <a:picLocks noChangeAspect="1"/>
            </p:cNvPicPr>
            <p:nvPr/>
          </p:nvPicPr>
          <p:blipFill>
            <a:blip r:embed="rId2"/>
            <a:stretch>
              <a:fillRect/>
            </a:stretch>
          </p:blipFill>
          <p:spPr>
            <a:xfrm>
              <a:off x="7168331" y="2514550"/>
              <a:ext cx="4185468" cy="3165736"/>
            </a:xfrm>
            <a:prstGeom prst="rect">
              <a:avLst/>
            </a:prstGeom>
          </p:spPr>
        </p:pic>
        <p:sp>
          <p:nvSpPr>
            <p:cNvPr id="8" name="TextBox 7">
              <a:extLst>
                <a:ext uri="{FF2B5EF4-FFF2-40B4-BE49-F238E27FC236}">
                  <a16:creationId xmlns:a16="http://schemas.microsoft.com/office/drawing/2014/main" id="{1A5A1703-AB03-AD37-284C-D2D781F1736C}"/>
                </a:ext>
              </a:extLst>
            </p:cNvPr>
            <p:cNvSpPr txBox="1"/>
            <p:nvPr/>
          </p:nvSpPr>
          <p:spPr>
            <a:xfrm>
              <a:off x="7682988" y="5680285"/>
              <a:ext cx="3156154" cy="369332"/>
            </a:xfrm>
            <a:prstGeom prst="rect">
              <a:avLst/>
            </a:prstGeom>
            <a:noFill/>
          </p:spPr>
          <p:txBody>
            <a:bodyPr wrap="square" rtlCol="0">
              <a:spAutoFit/>
            </a:bodyPr>
            <a:lstStyle/>
            <a:p>
              <a:pPr algn="ctr" defTabSz="914400" eaLnBrk="0" fontAlgn="base" hangingPunct="0">
                <a:spcBef>
                  <a:spcPct val="0"/>
                </a:spcBef>
                <a:spcAft>
                  <a:spcPct val="0"/>
                </a:spcAft>
              </a:pPr>
              <a:r>
                <a:rPr lang="en-US" b="1" dirty="0">
                  <a:solidFill>
                    <a:prstClr val="black"/>
                  </a:solidFill>
                  <a:latin typeface="Arial"/>
                </a:rPr>
                <a:t>Phoenix U-15 </a:t>
              </a:r>
              <a:r>
                <a:rPr lang="en-US" b="1" dirty="0" err="1">
                  <a:solidFill>
                    <a:prstClr val="black"/>
                  </a:solidFill>
                  <a:latin typeface="Arial"/>
                </a:rPr>
                <a:t>Motorglider</a:t>
              </a:r>
              <a:endParaRPr lang="en-US" b="1" dirty="0">
                <a:solidFill>
                  <a:prstClr val="black"/>
                </a:solidFill>
                <a:latin typeface="Arial"/>
              </a:endParaRPr>
            </a:p>
          </p:txBody>
        </p:sp>
      </p:grpSp>
      <p:grpSp>
        <p:nvGrpSpPr>
          <p:cNvPr id="11" name="Group 10">
            <a:extLst>
              <a:ext uri="{FF2B5EF4-FFF2-40B4-BE49-F238E27FC236}">
                <a16:creationId xmlns:a16="http://schemas.microsoft.com/office/drawing/2014/main" id="{EE019CCC-DBD4-57E7-070A-425C3C74FB86}"/>
              </a:ext>
            </a:extLst>
          </p:cNvPr>
          <p:cNvGrpSpPr/>
          <p:nvPr/>
        </p:nvGrpSpPr>
        <p:grpSpPr>
          <a:xfrm>
            <a:off x="5093676" y="2417290"/>
            <a:ext cx="6768132" cy="3888455"/>
            <a:chOff x="400201" y="2438162"/>
            <a:chExt cx="6768132" cy="3888455"/>
          </a:xfrm>
        </p:grpSpPr>
        <p:pic>
          <p:nvPicPr>
            <p:cNvPr id="5" name="Picture 4">
              <a:extLst>
                <a:ext uri="{FF2B5EF4-FFF2-40B4-BE49-F238E27FC236}">
                  <a16:creationId xmlns:a16="http://schemas.microsoft.com/office/drawing/2014/main" id="{54289CDE-1D32-FFF7-E3BA-53B4609061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808"/>
            <a:stretch/>
          </p:blipFill>
          <p:spPr>
            <a:xfrm>
              <a:off x="400201" y="2438162"/>
              <a:ext cx="6768132" cy="3165736"/>
            </a:xfrm>
            <a:prstGeom prst="rect">
              <a:avLst/>
            </a:prstGeom>
          </p:spPr>
        </p:pic>
        <p:sp>
          <p:nvSpPr>
            <p:cNvPr id="9" name="TextBox 8">
              <a:extLst>
                <a:ext uri="{FF2B5EF4-FFF2-40B4-BE49-F238E27FC236}">
                  <a16:creationId xmlns:a16="http://schemas.microsoft.com/office/drawing/2014/main" id="{EAACEC51-6FB7-85A8-BF56-7019501CC496}"/>
                </a:ext>
              </a:extLst>
            </p:cNvPr>
            <p:cNvSpPr txBox="1"/>
            <p:nvPr/>
          </p:nvSpPr>
          <p:spPr>
            <a:xfrm>
              <a:off x="4340427" y="5680285"/>
              <a:ext cx="2379406" cy="646331"/>
            </a:xfrm>
            <a:prstGeom prst="rect">
              <a:avLst/>
            </a:prstGeom>
            <a:noFill/>
          </p:spPr>
          <p:txBody>
            <a:bodyPr wrap="square" rtlCol="0">
              <a:spAutoFit/>
            </a:bodyPr>
            <a:lstStyle/>
            <a:p>
              <a:pPr algn="ctr" defTabSz="914400" eaLnBrk="0" fontAlgn="base" hangingPunct="0">
                <a:spcBef>
                  <a:spcPct val="0"/>
                </a:spcBef>
                <a:spcAft>
                  <a:spcPct val="0"/>
                </a:spcAft>
              </a:pPr>
              <a:r>
                <a:rPr lang="en-US" b="1">
                  <a:solidFill>
                    <a:prstClr val="black"/>
                  </a:solidFill>
                  <a:latin typeface="Arial"/>
                </a:rPr>
                <a:t>Flight path in Damascus</a:t>
              </a:r>
            </a:p>
          </p:txBody>
        </p:sp>
        <p:sp>
          <p:nvSpPr>
            <p:cNvPr id="10" name="TextBox 9">
              <a:extLst>
                <a:ext uri="{FF2B5EF4-FFF2-40B4-BE49-F238E27FC236}">
                  <a16:creationId xmlns:a16="http://schemas.microsoft.com/office/drawing/2014/main" id="{3F863ED5-6828-E368-C73E-0EBB59A02F0A}"/>
                </a:ext>
              </a:extLst>
            </p:cNvPr>
            <p:cNvSpPr txBox="1"/>
            <p:nvPr/>
          </p:nvSpPr>
          <p:spPr>
            <a:xfrm>
              <a:off x="921987" y="5680286"/>
              <a:ext cx="2379406" cy="646331"/>
            </a:xfrm>
            <a:prstGeom prst="rect">
              <a:avLst/>
            </a:prstGeom>
            <a:noFill/>
          </p:spPr>
          <p:txBody>
            <a:bodyPr wrap="square" rtlCol="0">
              <a:spAutoFit/>
            </a:bodyPr>
            <a:lstStyle/>
            <a:p>
              <a:pPr algn="ctr" defTabSz="914400" eaLnBrk="0" fontAlgn="base" hangingPunct="0">
                <a:spcBef>
                  <a:spcPct val="0"/>
                </a:spcBef>
                <a:spcAft>
                  <a:spcPct val="0"/>
                </a:spcAft>
              </a:pPr>
              <a:r>
                <a:rPr lang="en-US" b="1" dirty="0">
                  <a:solidFill>
                    <a:prstClr val="black"/>
                  </a:solidFill>
                  <a:latin typeface="Arial"/>
                </a:rPr>
                <a:t>Flight path in Claytor Lake</a:t>
              </a:r>
            </a:p>
          </p:txBody>
        </p:sp>
      </p:grpSp>
      <p:pic>
        <p:nvPicPr>
          <p:cNvPr id="3" name="Picture 2" descr="History and Traditions | Virginia Tech">
            <a:extLst>
              <a:ext uri="{FF2B5EF4-FFF2-40B4-BE49-F238E27FC236}">
                <a16:creationId xmlns:a16="http://schemas.microsoft.com/office/drawing/2014/main" id="{9AAC1B6A-68BF-1A10-E3B8-907650423B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08393" y="141742"/>
            <a:ext cx="1290813" cy="8164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0466694-5F8E-BD73-2AA3-08029FB2010B}"/>
              </a:ext>
            </a:extLst>
          </p:cNvPr>
          <p:cNvSpPr/>
          <p:nvPr/>
        </p:nvSpPr>
        <p:spPr>
          <a:xfrm>
            <a:off x="10809604" y="262418"/>
            <a:ext cx="1097693" cy="581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istory and Traditions | Virginia Tech">
            <a:extLst>
              <a:ext uri="{FF2B5EF4-FFF2-40B4-BE49-F238E27FC236}">
                <a16:creationId xmlns:a16="http://schemas.microsoft.com/office/drawing/2014/main" id="{48761E82-B35C-3B9B-ED1E-00924948E33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30440" y="1124305"/>
            <a:ext cx="2544839" cy="1226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5B10CC-9456-DED0-B696-892C33171338}"/>
              </a:ext>
            </a:extLst>
          </p:cNvPr>
          <p:cNvSpPr txBox="1"/>
          <p:nvPr/>
        </p:nvSpPr>
        <p:spPr>
          <a:xfrm>
            <a:off x="3410668" y="1179904"/>
            <a:ext cx="7405635" cy="1015663"/>
          </a:xfrm>
          <a:prstGeom prst="rect">
            <a:avLst/>
          </a:prstGeom>
          <a:noFill/>
        </p:spPr>
        <p:txBody>
          <a:bodyPr wrap="square" rtlCol="0">
            <a:spAutoFit/>
          </a:bodyPr>
          <a:lstStyle/>
          <a:p>
            <a:r>
              <a:rPr lang="en-US" sz="2000" dirty="0"/>
              <a:t>Engaged Virginia Tech’s Uncrewed Systems Lab to assist with the collection of high-definition imagery that can be used for data analysis</a:t>
            </a:r>
          </a:p>
        </p:txBody>
      </p:sp>
      <p:sp>
        <p:nvSpPr>
          <p:cNvPr id="13" name="Rectangle 12">
            <a:extLst>
              <a:ext uri="{FF2B5EF4-FFF2-40B4-BE49-F238E27FC236}">
                <a16:creationId xmlns:a16="http://schemas.microsoft.com/office/drawing/2014/main" id="{4677945F-BB25-22A2-09E6-167359E1E632}"/>
              </a:ext>
            </a:extLst>
          </p:cNvPr>
          <p:cNvSpPr/>
          <p:nvPr/>
        </p:nvSpPr>
        <p:spPr>
          <a:xfrm>
            <a:off x="10946459" y="6190283"/>
            <a:ext cx="1097693" cy="581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2529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A3F2D-71D3-97A6-AE0F-5BB10084C5BA}"/>
              </a:ext>
            </a:extLst>
          </p:cNvPr>
          <p:cNvPicPr>
            <a:picLocks noChangeAspect="1"/>
          </p:cNvPicPr>
          <p:nvPr/>
        </p:nvPicPr>
        <p:blipFill>
          <a:blip r:embed="rId2" cstate="screen">
            <a:extLst>
              <a:ext uri="{28A0092B-C50C-407E-A947-70E740481C1C}">
                <a14:useLocalDpi xmlns:a14="http://schemas.microsoft.com/office/drawing/2010/main"/>
              </a:ext>
            </a:extLst>
          </a:blip>
          <a:srcRect l="884" t="16551" b="8689"/>
          <a:stretch>
            <a:fillRect/>
          </a:stretch>
        </p:blipFill>
        <p:spPr>
          <a:xfrm>
            <a:off x="1013873" y="1158893"/>
            <a:ext cx="9742221" cy="5503537"/>
          </a:xfrm>
          <a:prstGeom prst="rect">
            <a:avLst/>
          </a:prstGeom>
        </p:spPr>
      </p:pic>
      <p:sp>
        <p:nvSpPr>
          <p:cNvPr id="5" name="Rectangle 4">
            <a:extLst>
              <a:ext uri="{FF2B5EF4-FFF2-40B4-BE49-F238E27FC236}">
                <a16:creationId xmlns:a16="http://schemas.microsoft.com/office/drawing/2014/main" id="{003B5174-0064-B856-D6D5-8BF1E150B0EC}"/>
              </a:ext>
            </a:extLst>
          </p:cNvPr>
          <p:cNvSpPr/>
          <p:nvPr/>
        </p:nvSpPr>
        <p:spPr>
          <a:xfrm>
            <a:off x="289353" y="74303"/>
            <a:ext cx="1097693" cy="581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B4EFB9-9E58-29BE-43E1-664B7309C2D3}"/>
              </a:ext>
            </a:extLst>
          </p:cNvPr>
          <p:cNvSpPr>
            <a:spLocks noGrp="1"/>
          </p:cNvSpPr>
          <p:nvPr>
            <p:ph type="title"/>
          </p:nvPr>
        </p:nvSpPr>
        <p:spPr>
          <a:xfrm>
            <a:off x="627184" y="478989"/>
            <a:ext cx="10515600" cy="679904"/>
          </a:xfrm>
        </p:spPr>
        <p:txBody>
          <a:bodyPr vert="horz" lIns="91440" tIns="45720" rIns="91440" bIns="45720" rtlCol="0" anchor="ctr">
            <a:noAutofit/>
          </a:bodyPr>
          <a:lstStyle/>
          <a:p>
            <a:r>
              <a:rPr lang="en-US" sz="3600" dirty="0">
                <a:ea typeface="Calibri" pitchFamily="34" charset="-122"/>
              </a:rPr>
              <a:t>Claytor Lake Imagery Used For Analysis</a:t>
            </a:r>
          </a:p>
        </p:txBody>
      </p:sp>
    </p:spTree>
    <p:extLst>
      <p:ext uri="{BB962C8B-B14F-4D97-AF65-F5344CB8AC3E}">
        <p14:creationId xmlns:p14="http://schemas.microsoft.com/office/powerpoint/2010/main" val="367755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F7269B-B452-CFC5-51FA-5DA8B21FC0FB}"/>
              </a:ext>
            </a:extLst>
          </p:cNvPr>
          <p:cNvPicPr>
            <a:picLocks noChangeAspect="1"/>
          </p:cNvPicPr>
          <p:nvPr/>
        </p:nvPicPr>
        <p:blipFill>
          <a:blip r:embed="rId2"/>
          <a:stretch>
            <a:fillRect/>
          </a:stretch>
        </p:blipFill>
        <p:spPr>
          <a:xfrm>
            <a:off x="4595749" y="1095752"/>
            <a:ext cx="7076298" cy="5479985"/>
          </a:xfrm>
          <a:prstGeom prst="rect">
            <a:avLst/>
          </a:prstGeom>
        </p:spPr>
      </p:pic>
      <p:sp>
        <p:nvSpPr>
          <p:cNvPr id="7" name="Title 2">
            <a:extLst>
              <a:ext uri="{FF2B5EF4-FFF2-40B4-BE49-F238E27FC236}">
                <a16:creationId xmlns:a16="http://schemas.microsoft.com/office/drawing/2014/main" id="{BF967734-1F69-6C46-CAEE-AE27C6406521}"/>
              </a:ext>
            </a:extLst>
          </p:cNvPr>
          <p:cNvSpPr txBox="1">
            <a:spLocks/>
          </p:cNvSpPr>
          <p:nvPr/>
        </p:nvSpPr>
        <p:spPr>
          <a:xfrm>
            <a:off x="754117" y="531790"/>
            <a:ext cx="10515600" cy="645369"/>
          </a:xfrm>
          <a:prstGeom prst="rect">
            <a:avLst/>
          </a:prstGeom>
        </p:spPr>
        <p:txBody>
          <a:bodyP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600" dirty="0">
                <a:ea typeface="Calibri" pitchFamily="34" charset="-122"/>
              </a:rPr>
              <a:t>Tropical Storm Helene (FEMA 4831)</a:t>
            </a:r>
          </a:p>
        </p:txBody>
      </p:sp>
      <p:sp>
        <p:nvSpPr>
          <p:cNvPr id="8" name="TextBox 7">
            <a:extLst>
              <a:ext uri="{FF2B5EF4-FFF2-40B4-BE49-F238E27FC236}">
                <a16:creationId xmlns:a16="http://schemas.microsoft.com/office/drawing/2014/main" id="{8CB25DF3-3AD4-F070-F5DC-31CBF0C05D59}"/>
              </a:ext>
            </a:extLst>
          </p:cNvPr>
          <p:cNvSpPr txBox="1"/>
          <p:nvPr/>
        </p:nvSpPr>
        <p:spPr>
          <a:xfrm>
            <a:off x="754117" y="1629104"/>
            <a:ext cx="3415963" cy="2246769"/>
          </a:xfrm>
          <a:prstGeom prst="rect">
            <a:avLst/>
          </a:prstGeom>
          <a:noFill/>
        </p:spPr>
        <p:txBody>
          <a:bodyPr wrap="square" rtlCol="0">
            <a:spAutoFit/>
          </a:bodyPr>
          <a:lstStyle/>
          <a:p>
            <a:r>
              <a:rPr lang="en-US" sz="2800" dirty="0">
                <a:solidFill>
                  <a:srgbClr val="256EAB"/>
                </a:solidFill>
              </a:rPr>
              <a:t>Emergency declaration included 37 Localities in southwest and central Virginia. </a:t>
            </a:r>
          </a:p>
        </p:txBody>
      </p:sp>
    </p:spTree>
    <p:extLst>
      <p:ext uri="{BB962C8B-B14F-4D97-AF65-F5344CB8AC3E}">
        <p14:creationId xmlns:p14="http://schemas.microsoft.com/office/powerpoint/2010/main" val="180991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A6AC-D178-BCFA-71C5-5AB7280914C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23CBC6C-2142-4826-BE54-0BAB988442CD}"/>
              </a:ext>
            </a:extLst>
          </p:cNvPr>
          <p:cNvSpPr/>
          <p:nvPr/>
        </p:nvSpPr>
        <p:spPr bwMode="auto">
          <a:xfrm>
            <a:off x="1881809" y="3994303"/>
            <a:ext cx="8431125" cy="2326985"/>
          </a:xfrm>
          <a:prstGeom prst="rect">
            <a:avLst/>
          </a:prstGeom>
          <a:solidFill>
            <a:schemeClr val="accent1">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b="1">
                <a:solidFill>
                  <a:prstClr val="black"/>
                </a:solidFill>
                <a:latin typeface="Arial"/>
              </a:rPr>
              <a:t>Debris Detection</a:t>
            </a:r>
          </a:p>
        </p:txBody>
      </p:sp>
      <p:sp>
        <p:nvSpPr>
          <p:cNvPr id="20" name="Rectangle 19">
            <a:extLst>
              <a:ext uri="{FF2B5EF4-FFF2-40B4-BE49-F238E27FC236}">
                <a16:creationId xmlns:a16="http://schemas.microsoft.com/office/drawing/2014/main" id="{EA9CA7F8-9A02-FFAB-6ABB-0B36D5E9CF60}"/>
              </a:ext>
            </a:extLst>
          </p:cNvPr>
          <p:cNvSpPr/>
          <p:nvPr/>
        </p:nvSpPr>
        <p:spPr bwMode="auto">
          <a:xfrm>
            <a:off x="1573696" y="1431235"/>
            <a:ext cx="9044608" cy="2239902"/>
          </a:xfrm>
          <a:prstGeom prst="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b="1">
                <a:solidFill>
                  <a:prstClr val="black"/>
                </a:solidFill>
                <a:latin typeface="Arial"/>
              </a:rPr>
              <a:t>Segmentation of Lake and Land in </a:t>
            </a:r>
            <a:r>
              <a:rPr lang="en-US" b="1" err="1">
                <a:solidFill>
                  <a:prstClr val="black"/>
                </a:solidFill>
                <a:latin typeface="Arial"/>
              </a:rPr>
              <a:t>Roboflow</a:t>
            </a:r>
            <a:r>
              <a:rPr lang="en-US" b="1">
                <a:solidFill>
                  <a:prstClr val="black"/>
                </a:solidFill>
                <a:latin typeface="Arial"/>
              </a:rPr>
              <a:t> (Machine learning-based tool)</a:t>
            </a:r>
          </a:p>
        </p:txBody>
      </p:sp>
      <p:sp>
        <p:nvSpPr>
          <p:cNvPr id="2" name="Title 1">
            <a:extLst>
              <a:ext uri="{FF2B5EF4-FFF2-40B4-BE49-F238E27FC236}">
                <a16:creationId xmlns:a16="http://schemas.microsoft.com/office/drawing/2014/main" id="{DA0D5118-CC16-8C0C-9F2C-55851332483E}"/>
              </a:ext>
            </a:extLst>
          </p:cNvPr>
          <p:cNvSpPr>
            <a:spLocks noGrp="1"/>
          </p:cNvSpPr>
          <p:nvPr>
            <p:ph type="title"/>
          </p:nvPr>
        </p:nvSpPr>
        <p:spPr>
          <a:xfrm>
            <a:off x="647806" y="429196"/>
            <a:ext cx="7662476" cy="714025"/>
          </a:xfrm>
        </p:spPr>
        <p:txBody>
          <a:bodyPr>
            <a:noAutofit/>
          </a:bodyPr>
          <a:lstStyle/>
          <a:p>
            <a:r>
              <a:rPr lang="en-US" sz="3600" dirty="0">
                <a:ea typeface="Calibri" pitchFamily="34" charset="-122"/>
              </a:rPr>
              <a:t>Debris Detection in Claytor Lake</a:t>
            </a:r>
          </a:p>
        </p:txBody>
      </p:sp>
      <p:pic>
        <p:nvPicPr>
          <p:cNvPr id="14" name="Picture 13">
            <a:extLst>
              <a:ext uri="{FF2B5EF4-FFF2-40B4-BE49-F238E27FC236}">
                <a16:creationId xmlns:a16="http://schemas.microsoft.com/office/drawing/2014/main" id="{99CBABE0-5012-30C9-C5C7-C248276330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8919" y="2042922"/>
            <a:ext cx="2180015" cy="1228391"/>
          </a:xfrm>
          <a:prstGeom prst="rect">
            <a:avLst/>
          </a:prstGeom>
        </p:spPr>
      </p:pic>
      <p:pic>
        <p:nvPicPr>
          <p:cNvPr id="15" name="Picture 14" descr="A close-up of a grey and pink object&#10;&#10;AI-generated content may be incorrect.">
            <a:extLst>
              <a:ext uri="{FF2B5EF4-FFF2-40B4-BE49-F238E27FC236}">
                <a16:creationId xmlns:a16="http://schemas.microsoft.com/office/drawing/2014/main" id="{535E88E5-4121-C32F-45F8-047D8EFA5F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1779" y="2064247"/>
            <a:ext cx="2346018" cy="1217171"/>
          </a:xfrm>
          <a:prstGeom prst="rect">
            <a:avLst/>
          </a:prstGeom>
        </p:spPr>
      </p:pic>
      <p:pic>
        <p:nvPicPr>
          <p:cNvPr id="16" name="Picture 15" descr="A piece of paper with purple glitter&#10;&#10;AI-generated content may be incorrect.">
            <a:extLst>
              <a:ext uri="{FF2B5EF4-FFF2-40B4-BE49-F238E27FC236}">
                <a16:creationId xmlns:a16="http://schemas.microsoft.com/office/drawing/2014/main" id="{B631FA49-FA05-8E52-318E-7000559417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5877" y="2042922"/>
            <a:ext cx="2346017" cy="1217171"/>
          </a:xfrm>
          <a:prstGeom prst="rect">
            <a:avLst/>
          </a:prstGeom>
        </p:spPr>
      </p:pic>
      <p:pic>
        <p:nvPicPr>
          <p:cNvPr id="18" name="Picture 17" descr="A blue and grey map&#10;&#10;AI-generated content may be incorrect.">
            <a:extLst>
              <a:ext uri="{FF2B5EF4-FFF2-40B4-BE49-F238E27FC236}">
                <a16:creationId xmlns:a16="http://schemas.microsoft.com/office/drawing/2014/main" id="{6D6FFE4B-BB60-21D5-A6EB-36077C322F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7795" y="4515939"/>
            <a:ext cx="2743200" cy="1423239"/>
          </a:xfrm>
          <a:prstGeom prst="rect">
            <a:avLst/>
          </a:prstGeom>
        </p:spPr>
      </p:pic>
      <p:pic>
        <p:nvPicPr>
          <p:cNvPr id="19" name="Picture 18" descr="A green splattered paper&#10;&#10;AI-generated content may be incorrect.">
            <a:extLst>
              <a:ext uri="{FF2B5EF4-FFF2-40B4-BE49-F238E27FC236}">
                <a16:creationId xmlns:a16="http://schemas.microsoft.com/office/drawing/2014/main" id="{276CE612-993C-58FE-93B8-9534A21A92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5685" y="4515939"/>
            <a:ext cx="2743200" cy="1423239"/>
          </a:xfrm>
          <a:prstGeom prst="rect">
            <a:avLst/>
          </a:prstGeom>
        </p:spPr>
      </p:pic>
      <p:cxnSp>
        <p:nvCxnSpPr>
          <p:cNvPr id="23" name="Straight Arrow Connector 22">
            <a:extLst>
              <a:ext uri="{FF2B5EF4-FFF2-40B4-BE49-F238E27FC236}">
                <a16:creationId xmlns:a16="http://schemas.microsoft.com/office/drawing/2014/main" id="{2206A9F5-28F8-B1B9-6880-2C6F130CD30A}"/>
              </a:ext>
            </a:extLst>
          </p:cNvPr>
          <p:cNvCxnSpPr>
            <a:stCxn id="15" idx="3"/>
            <a:endCxn id="14" idx="1"/>
          </p:cNvCxnSpPr>
          <p:nvPr/>
        </p:nvCxnSpPr>
        <p:spPr bwMode="auto">
          <a:xfrm flipV="1">
            <a:off x="4427798" y="2657118"/>
            <a:ext cx="551121" cy="15715"/>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9E5735E9-6DFD-63EF-BF75-B8CB291831C9}"/>
              </a:ext>
            </a:extLst>
          </p:cNvPr>
          <p:cNvCxnSpPr>
            <a:cxnSpLocks/>
            <a:stCxn id="14" idx="3"/>
            <a:endCxn id="16" idx="1"/>
          </p:cNvCxnSpPr>
          <p:nvPr/>
        </p:nvCxnSpPr>
        <p:spPr bwMode="auto">
          <a:xfrm flipV="1">
            <a:off x="7158934" y="2651507"/>
            <a:ext cx="596943" cy="561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46C65957-7C9C-4BA2-4761-6098AF1FF715}"/>
              </a:ext>
            </a:extLst>
          </p:cNvPr>
          <p:cNvCxnSpPr>
            <a:cxnSpLocks/>
            <a:stCxn id="20" idx="2"/>
            <a:endCxn id="21" idx="0"/>
          </p:cNvCxnSpPr>
          <p:nvPr/>
        </p:nvCxnSpPr>
        <p:spPr bwMode="auto">
          <a:xfrm>
            <a:off x="6096001" y="3671138"/>
            <a:ext cx="1371" cy="323165"/>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32" name="TextBox 31">
            <a:extLst>
              <a:ext uri="{FF2B5EF4-FFF2-40B4-BE49-F238E27FC236}">
                <a16:creationId xmlns:a16="http://schemas.microsoft.com/office/drawing/2014/main" id="{A313D0A1-9EB1-79D4-ED33-C4E096B46932}"/>
              </a:ext>
            </a:extLst>
          </p:cNvPr>
          <p:cNvSpPr txBox="1"/>
          <p:nvPr/>
        </p:nvSpPr>
        <p:spPr>
          <a:xfrm>
            <a:off x="3037795" y="5939177"/>
            <a:ext cx="2743200" cy="323165"/>
          </a:xfrm>
          <a:prstGeom prst="rect">
            <a:avLst/>
          </a:prstGeom>
          <a:noFill/>
        </p:spPr>
        <p:txBody>
          <a:bodyPr wrap="square" rtlCol="0">
            <a:spAutoFit/>
          </a:bodyPr>
          <a:lstStyle>
            <a:defPPr>
              <a:defRPr lang="en-US"/>
            </a:defPPr>
            <a:lvl1pPr algn="ctr">
              <a:defRPr sz="1500">
                <a:latin typeface="+mj-lt"/>
              </a:defRPr>
            </a:lvl1pPr>
          </a:lstStyle>
          <a:p>
            <a:pPr defTabSz="914400" eaLnBrk="0" fontAlgn="base" hangingPunct="0">
              <a:spcBef>
                <a:spcPct val="0"/>
              </a:spcBef>
              <a:spcAft>
                <a:spcPct val="0"/>
              </a:spcAft>
            </a:pPr>
            <a:r>
              <a:rPr lang="en-US" b="1">
                <a:solidFill>
                  <a:prstClr val="black"/>
                </a:solidFill>
                <a:latin typeface="Arial"/>
              </a:rPr>
              <a:t>Color thresholding</a:t>
            </a:r>
          </a:p>
        </p:txBody>
      </p:sp>
      <p:sp>
        <p:nvSpPr>
          <p:cNvPr id="33" name="TextBox 32">
            <a:extLst>
              <a:ext uri="{FF2B5EF4-FFF2-40B4-BE49-F238E27FC236}">
                <a16:creationId xmlns:a16="http://schemas.microsoft.com/office/drawing/2014/main" id="{B7945427-B657-E7C3-C4AA-BE7AF7DA4D4A}"/>
              </a:ext>
            </a:extLst>
          </p:cNvPr>
          <p:cNvSpPr txBox="1"/>
          <p:nvPr/>
        </p:nvSpPr>
        <p:spPr>
          <a:xfrm>
            <a:off x="6185685" y="5939178"/>
            <a:ext cx="2743200" cy="323165"/>
          </a:xfrm>
          <a:prstGeom prst="rect">
            <a:avLst/>
          </a:prstGeom>
          <a:noFill/>
        </p:spPr>
        <p:txBody>
          <a:bodyPr wrap="square" rtlCol="0">
            <a:spAutoFit/>
          </a:bodyPr>
          <a:lstStyle/>
          <a:p>
            <a:pPr algn="ctr" defTabSz="914400" eaLnBrk="0" fontAlgn="base" hangingPunct="0">
              <a:spcBef>
                <a:spcPct val="0"/>
              </a:spcBef>
              <a:spcAft>
                <a:spcPct val="0"/>
              </a:spcAft>
            </a:pPr>
            <a:r>
              <a:rPr lang="en-US" sz="1500" b="1">
                <a:solidFill>
                  <a:prstClr val="black"/>
                </a:solidFill>
                <a:latin typeface="Arial"/>
              </a:rPr>
              <a:t>Edge Detection</a:t>
            </a:r>
          </a:p>
        </p:txBody>
      </p:sp>
      <p:sp>
        <p:nvSpPr>
          <p:cNvPr id="34" name="TextBox 33">
            <a:extLst>
              <a:ext uri="{FF2B5EF4-FFF2-40B4-BE49-F238E27FC236}">
                <a16:creationId xmlns:a16="http://schemas.microsoft.com/office/drawing/2014/main" id="{102A3365-FB2B-90C0-170B-3A753FA8EC45}"/>
              </a:ext>
            </a:extLst>
          </p:cNvPr>
          <p:cNvSpPr txBox="1"/>
          <p:nvPr/>
        </p:nvSpPr>
        <p:spPr>
          <a:xfrm>
            <a:off x="2029454" y="3317859"/>
            <a:ext cx="2743200" cy="323165"/>
          </a:xfrm>
          <a:prstGeom prst="rect">
            <a:avLst/>
          </a:prstGeom>
          <a:noFill/>
        </p:spPr>
        <p:txBody>
          <a:bodyPr wrap="square" rtlCol="0">
            <a:spAutoFit/>
          </a:bodyPr>
          <a:lstStyle>
            <a:defPPr>
              <a:defRPr lang="en-US"/>
            </a:defPPr>
            <a:lvl1pPr algn="ctr">
              <a:defRPr sz="1500">
                <a:latin typeface="+mj-lt"/>
              </a:defRPr>
            </a:lvl1pPr>
          </a:lstStyle>
          <a:p>
            <a:pPr defTabSz="914400" eaLnBrk="0" fontAlgn="base" hangingPunct="0">
              <a:spcBef>
                <a:spcPct val="0"/>
              </a:spcBef>
              <a:spcAft>
                <a:spcPct val="0"/>
              </a:spcAft>
            </a:pPr>
            <a:r>
              <a:rPr lang="en-US" b="1">
                <a:solidFill>
                  <a:prstClr val="black"/>
                </a:solidFill>
                <a:latin typeface="Arial"/>
              </a:rPr>
              <a:t>Section of Lake</a:t>
            </a:r>
          </a:p>
        </p:txBody>
      </p:sp>
      <p:sp>
        <p:nvSpPr>
          <p:cNvPr id="35" name="TextBox 34">
            <a:extLst>
              <a:ext uri="{FF2B5EF4-FFF2-40B4-BE49-F238E27FC236}">
                <a16:creationId xmlns:a16="http://schemas.microsoft.com/office/drawing/2014/main" id="{3581F9B1-B62B-D647-977F-8781DD37CE4B}"/>
              </a:ext>
            </a:extLst>
          </p:cNvPr>
          <p:cNvSpPr txBox="1"/>
          <p:nvPr/>
        </p:nvSpPr>
        <p:spPr>
          <a:xfrm>
            <a:off x="4726268" y="3281418"/>
            <a:ext cx="2743200" cy="323165"/>
          </a:xfrm>
          <a:prstGeom prst="rect">
            <a:avLst/>
          </a:prstGeom>
          <a:noFill/>
        </p:spPr>
        <p:txBody>
          <a:bodyPr wrap="square" rtlCol="0">
            <a:spAutoFit/>
          </a:bodyPr>
          <a:lstStyle>
            <a:defPPr>
              <a:defRPr lang="en-US"/>
            </a:defPPr>
            <a:lvl1pPr algn="ctr">
              <a:defRPr sz="1500">
                <a:latin typeface="+mj-lt"/>
              </a:defRPr>
            </a:lvl1pPr>
          </a:lstStyle>
          <a:p>
            <a:pPr defTabSz="914400" eaLnBrk="0" fontAlgn="base" hangingPunct="0">
              <a:spcBef>
                <a:spcPct val="0"/>
              </a:spcBef>
              <a:spcAft>
                <a:spcPct val="0"/>
              </a:spcAft>
            </a:pPr>
            <a:r>
              <a:rPr lang="en-US" b="1">
                <a:solidFill>
                  <a:prstClr val="black"/>
                </a:solidFill>
                <a:latin typeface="Arial"/>
              </a:rPr>
              <a:t>Segmentation in </a:t>
            </a:r>
            <a:r>
              <a:rPr lang="en-US" b="1" err="1">
                <a:solidFill>
                  <a:prstClr val="black"/>
                </a:solidFill>
                <a:latin typeface="Arial"/>
              </a:rPr>
              <a:t>Roboflow</a:t>
            </a:r>
            <a:endParaRPr lang="en-US" b="1">
              <a:solidFill>
                <a:prstClr val="black"/>
              </a:solidFill>
              <a:latin typeface="Arial"/>
            </a:endParaRPr>
          </a:p>
        </p:txBody>
      </p:sp>
      <p:sp>
        <p:nvSpPr>
          <p:cNvPr id="36" name="TextBox 35">
            <a:extLst>
              <a:ext uri="{FF2B5EF4-FFF2-40B4-BE49-F238E27FC236}">
                <a16:creationId xmlns:a16="http://schemas.microsoft.com/office/drawing/2014/main" id="{B5E15B49-AD5B-8AA9-6911-890F03AAF7F9}"/>
              </a:ext>
            </a:extLst>
          </p:cNvPr>
          <p:cNvSpPr txBox="1"/>
          <p:nvPr/>
        </p:nvSpPr>
        <p:spPr>
          <a:xfrm>
            <a:off x="7469468" y="3241784"/>
            <a:ext cx="2743200" cy="323165"/>
          </a:xfrm>
          <a:prstGeom prst="rect">
            <a:avLst/>
          </a:prstGeom>
          <a:noFill/>
        </p:spPr>
        <p:txBody>
          <a:bodyPr wrap="square" rtlCol="0">
            <a:spAutoFit/>
          </a:bodyPr>
          <a:lstStyle>
            <a:defPPr>
              <a:defRPr lang="en-US"/>
            </a:defPPr>
            <a:lvl1pPr algn="ctr">
              <a:defRPr sz="1500">
                <a:latin typeface="+mj-lt"/>
              </a:defRPr>
            </a:lvl1pPr>
          </a:lstStyle>
          <a:p>
            <a:pPr defTabSz="914400" eaLnBrk="0" fontAlgn="base" hangingPunct="0">
              <a:spcBef>
                <a:spcPct val="0"/>
              </a:spcBef>
              <a:spcAft>
                <a:spcPct val="0"/>
              </a:spcAft>
            </a:pPr>
            <a:r>
              <a:rPr lang="en-US" b="1">
                <a:solidFill>
                  <a:prstClr val="black"/>
                </a:solidFill>
                <a:latin typeface="Arial"/>
              </a:rPr>
              <a:t>Extracted Lake</a:t>
            </a:r>
          </a:p>
        </p:txBody>
      </p:sp>
      <p:pic>
        <p:nvPicPr>
          <p:cNvPr id="3" name="Picture 2" descr="History and Traditions | Virginia Tech">
            <a:extLst>
              <a:ext uri="{FF2B5EF4-FFF2-40B4-BE49-F238E27FC236}">
                <a16:creationId xmlns:a16="http://schemas.microsoft.com/office/drawing/2014/main" id="{7EBB6908-4775-BE89-F708-B4B9DF38C08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08393" y="141742"/>
            <a:ext cx="1290813" cy="8164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0456E12-688D-4C07-1671-6A0806BC792D}"/>
              </a:ext>
            </a:extLst>
          </p:cNvPr>
          <p:cNvSpPr/>
          <p:nvPr/>
        </p:nvSpPr>
        <p:spPr>
          <a:xfrm>
            <a:off x="10946459" y="6190283"/>
            <a:ext cx="1097693" cy="581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4160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5985-7514-9F9C-CF4C-8715316271A3}"/>
              </a:ext>
            </a:extLst>
          </p:cNvPr>
          <p:cNvSpPr>
            <a:spLocks noGrp="1"/>
          </p:cNvSpPr>
          <p:nvPr>
            <p:ph type="title"/>
          </p:nvPr>
        </p:nvSpPr>
        <p:spPr>
          <a:xfrm>
            <a:off x="643920" y="429475"/>
            <a:ext cx="9620668" cy="654730"/>
          </a:xfrm>
        </p:spPr>
        <p:txBody>
          <a:bodyPr>
            <a:noAutofit/>
          </a:bodyPr>
          <a:lstStyle/>
          <a:p>
            <a:r>
              <a:rPr lang="en-US" sz="3600" dirty="0">
                <a:ea typeface="Calibri" pitchFamily="34" charset="-122"/>
              </a:rPr>
              <a:t>Debris Classification &amp; Area Estimation</a:t>
            </a:r>
          </a:p>
        </p:txBody>
      </p:sp>
      <p:pic>
        <p:nvPicPr>
          <p:cNvPr id="7" name="Picture 6" descr="A map of the coast of the ocean&#10;&#10;Description automatically generated with medium confidence">
            <a:extLst>
              <a:ext uri="{FF2B5EF4-FFF2-40B4-BE49-F238E27FC236}">
                <a16:creationId xmlns:a16="http://schemas.microsoft.com/office/drawing/2014/main" id="{BE94D9EB-C946-5275-A040-EAFA2CEAD9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3920" y="1355510"/>
            <a:ext cx="6284789" cy="3517941"/>
          </a:xfrm>
          <a:prstGeom prst="rect">
            <a:avLst/>
          </a:prstGeom>
        </p:spPr>
      </p:pic>
      <p:sp>
        <p:nvSpPr>
          <p:cNvPr id="3" name="TextBox 2">
            <a:extLst>
              <a:ext uri="{FF2B5EF4-FFF2-40B4-BE49-F238E27FC236}">
                <a16:creationId xmlns:a16="http://schemas.microsoft.com/office/drawing/2014/main" id="{040DF7E4-139F-9C88-5DBE-00A813CEF08C}"/>
              </a:ext>
            </a:extLst>
          </p:cNvPr>
          <p:cNvSpPr txBox="1"/>
          <p:nvPr/>
        </p:nvSpPr>
        <p:spPr>
          <a:xfrm>
            <a:off x="643920" y="5039947"/>
            <a:ext cx="11086210" cy="1323439"/>
          </a:xfrm>
          <a:prstGeom prst="rect">
            <a:avLst/>
          </a:prstGeom>
          <a:noFill/>
          <a:ln>
            <a:noFill/>
          </a:ln>
        </p:spPr>
        <p:txBody>
          <a:bodyPr wrap="square" rtlCol="0">
            <a:spAutoFit/>
          </a:bodyPr>
          <a:lstStyle/>
          <a:p>
            <a:pPr defTabSz="914400" eaLnBrk="0" fontAlgn="base" hangingPunct="0">
              <a:spcBef>
                <a:spcPct val="0"/>
              </a:spcBef>
              <a:spcAft>
                <a:spcPct val="0"/>
              </a:spcAft>
            </a:pPr>
            <a:r>
              <a:rPr lang="en-US" sz="2000" b="1" kern="0" spc="400" dirty="0">
                <a:solidFill>
                  <a:srgbClr val="256EAB"/>
                </a:solidFill>
                <a:latin typeface="Arial" panose="020B0604020202020204" pitchFamily="34" charset="0"/>
                <a:ea typeface="Calibri" pitchFamily="34" charset="-122"/>
                <a:cs typeface="Arial" panose="020B0604020202020204" pitchFamily="34" charset="0"/>
              </a:rPr>
              <a:t>OUTPUT</a:t>
            </a:r>
            <a:endParaRPr lang="en-US" sz="2000" dirty="0">
              <a:solidFill>
                <a:srgbClr val="256EAB"/>
              </a:solidFill>
              <a:latin typeface="Arial" panose="020B0604020202020204" pitchFamily="34" charset="0"/>
              <a:cs typeface="Arial" panose="020B0604020202020204" pitchFamily="34" charset="0"/>
            </a:endParaRPr>
          </a:p>
          <a:p>
            <a:pPr marL="342900" indent="-342900" defTabSz="914400" eaLnBrk="0" fontAlgn="base" hangingPunct="0">
              <a:spcBef>
                <a:spcPct val="0"/>
              </a:spcBef>
              <a:spcAft>
                <a:spcPct val="0"/>
              </a:spcAft>
              <a:buFont typeface="Arial" panose="020B0604020202020204" pitchFamily="34" charset="0"/>
              <a:buChar char="•"/>
            </a:pPr>
            <a:r>
              <a:rPr lang="en-US" sz="2000" dirty="0">
                <a:solidFill>
                  <a:srgbClr val="256EAB"/>
                </a:solidFill>
                <a:latin typeface="Arial" panose="020B0604020202020204" pitchFamily="34" charset="0"/>
                <a:cs typeface="Arial" panose="020B0604020202020204" pitchFamily="34" charset="0"/>
              </a:rPr>
              <a:t>Estimation of area of debris in acres.  Estimation validated with solid waste tipping receipts. </a:t>
            </a:r>
          </a:p>
          <a:p>
            <a:pPr marL="342900" indent="-342900" defTabSz="914400" eaLnBrk="0" fontAlgn="base" hangingPunct="0">
              <a:spcBef>
                <a:spcPct val="0"/>
              </a:spcBef>
              <a:spcAft>
                <a:spcPct val="0"/>
              </a:spcAft>
              <a:buFont typeface="Arial" panose="020B0604020202020204" pitchFamily="34" charset="0"/>
              <a:buChar char="•"/>
            </a:pPr>
            <a:r>
              <a:rPr lang="en-US" sz="2000" dirty="0">
                <a:solidFill>
                  <a:srgbClr val="256EAB"/>
                </a:solidFill>
                <a:latin typeface="Arial" panose="020B0604020202020204" pitchFamily="34" charset="0"/>
                <a:cs typeface="Arial" panose="020B0604020202020204" pitchFamily="34" charset="0"/>
              </a:rPr>
              <a:t>Attempted to estimate different debris depth classifications (logs and mulch) to derive an estimated volume (cubic yards) of debris.  More challenging. </a:t>
            </a:r>
          </a:p>
        </p:txBody>
      </p:sp>
      <p:pic>
        <p:nvPicPr>
          <p:cNvPr id="6" name="Picture 5" descr="A group of objects in a body of water&#10;&#10;AI-generated content may be incorrect.">
            <a:extLst>
              <a:ext uri="{FF2B5EF4-FFF2-40B4-BE49-F238E27FC236}">
                <a16:creationId xmlns:a16="http://schemas.microsoft.com/office/drawing/2014/main" id="{AC90645B-D6D9-2916-C2B0-CFC3FE2B59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547" y="1355510"/>
            <a:ext cx="4513583" cy="3517941"/>
          </a:xfrm>
          <a:prstGeom prst="rect">
            <a:avLst/>
          </a:prstGeom>
        </p:spPr>
      </p:pic>
      <p:pic>
        <p:nvPicPr>
          <p:cNvPr id="5" name="Picture 2" descr="History and Traditions | Virginia Tech">
            <a:extLst>
              <a:ext uri="{FF2B5EF4-FFF2-40B4-BE49-F238E27FC236}">
                <a16:creationId xmlns:a16="http://schemas.microsoft.com/office/drawing/2014/main" id="{6B6D5DEE-8FFD-F78D-02BB-12137B28E3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08393" y="141742"/>
            <a:ext cx="1290813" cy="8164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80EB772-8914-957D-9DB1-FD77AE4764AC}"/>
              </a:ext>
            </a:extLst>
          </p:cNvPr>
          <p:cNvSpPr/>
          <p:nvPr/>
        </p:nvSpPr>
        <p:spPr>
          <a:xfrm>
            <a:off x="10946459" y="6190283"/>
            <a:ext cx="1097693" cy="581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940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F1BC-08D2-5AD1-866E-6ADA67546B13}"/>
              </a:ext>
            </a:extLst>
          </p:cNvPr>
          <p:cNvSpPr>
            <a:spLocks noGrp="1"/>
          </p:cNvSpPr>
          <p:nvPr>
            <p:ph type="title"/>
          </p:nvPr>
        </p:nvSpPr>
        <p:spPr>
          <a:xfrm>
            <a:off x="2625831" y="379174"/>
            <a:ext cx="8921934" cy="1691364"/>
          </a:xfrm>
        </p:spPr>
        <p:txBody>
          <a:bodyPr>
            <a:normAutofit fontScale="90000"/>
          </a:bodyPr>
          <a:lstStyle/>
          <a:p>
            <a:r>
              <a:rPr lang="en-US" sz="4000" dirty="0"/>
              <a:t>Tropical Storm Helene</a:t>
            </a:r>
            <a:br>
              <a:rPr lang="en-US" sz="4000" dirty="0"/>
            </a:br>
            <a:r>
              <a:rPr lang="en-US" sz="4000" dirty="0"/>
              <a:t>4831DR-VA-COE-NAD-03</a:t>
            </a:r>
            <a:br>
              <a:rPr lang="en-US" sz="4000" dirty="0"/>
            </a:br>
            <a:r>
              <a:rPr lang="en-US" sz="4000" dirty="0"/>
              <a:t>response brief</a:t>
            </a:r>
          </a:p>
        </p:txBody>
      </p:sp>
      <p:pic>
        <p:nvPicPr>
          <p:cNvPr id="3" name="Content Placeholder 2">
            <a:extLst>
              <a:ext uri="{FF2B5EF4-FFF2-40B4-BE49-F238E27FC236}">
                <a16:creationId xmlns:a16="http://schemas.microsoft.com/office/drawing/2014/main" id="{31661228-73BD-3AD8-4FE1-69114B84BF60}"/>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a:stretch/>
        </p:blipFill>
        <p:spPr>
          <a:xfrm>
            <a:off x="3896964" y="2381680"/>
            <a:ext cx="6596449" cy="3308350"/>
          </a:xfrm>
          <a:prstGeom prst="rect">
            <a:avLst/>
          </a:prstGeom>
        </p:spPr>
      </p:pic>
      <p:pic>
        <p:nvPicPr>
          <p:cNvPr id="4" name="Graphic 3">
            <a:extLst>
              <a:ext uri="{FF2B5EF4-FFF2-40B4-BE49-F238E27FC236}">
                <a16:creationId xmlns:a16="http://schemas.microsoft.com/office/drawing/2014/main" id="{DA53F59E-3E01-B3A1-2B7B-5D946057CB21}"/>
              </a:ext>
            </a:extLst>
          </p:cNvPr>
          <p:cNvPicPr>
            <a:picLocks noChangeAspect="1"/>
          </p:cNvPicPr>
          <p:nvPr/>
        </p:nvPicPr>
        <p:blipFill>
          <a:blip>
            <a:lum bright="70000" contrast="-70000"/>
            <a:extLst>
              <a:ext uri="{96DAC541-7B7A-43D3-8B79-37D633B846F1}">
                <asvg:svgBlip xmlns:asvg="http://schemas.microsoft.com/office/drawing/2016/SVG/main" r:embed="rId3"/>
              </a:ext>
            </a:extLst>
          </a:blip>
          <a:stretch>
            <a:fillRect/>
          </a:stretch>
        </p:blipFill>
        <p:spPr>
          <a:xfrm>
            <a:off x="4910073" y="6086895"/>
            <a:ext cx="567462" cy="600075"/>
          </a:xfrm>
          <a:prstGeom prst="rect">
            <a:avLst/>
          </a:prstGeom>
        </p:spPr>
      </p:pic>
      <p:pic>
        <p:nvPicPr>
          <p:cNvPr id="5" name="Graphic 4">
            <a:extLst>
              <a:ext uri="{FF2B5EF4-FFF2-40B4-BE49-F238E27FC236}">
                <a16:creationId xmlns:a16="http://schemas.microsoft.com/office/drawing/2014/main" id="{CBC4A9EF-7533-3F98-0E59-0CC3ED8D86D2}"/>
              </a:ext>
            </a:extLst>
          </p:cNvPr>
          <p:cNvPicPr>
            <a:picLocks noChangeAspect="1"/>
          </p:cNvPicPr>
          <p:nvPr/>
        </p:nvPicPr>
        <p:blipFill>
          <a:blip>
            <a:lum bright="70000" contrast="-70000"/>
            <a:extLst>
              <a:ext uri="{96DAC541-7B7A-43D3-8B79-37D633B846F1}">
                <asvg:svgBlip xmlns:asvg="http://schemas.microsoft.com/office/drawing/2016/SVG/main" r:embed="rId4"/>
              </a:ext>
            </a:extLst>
          </a:blip>
          <a:stretch>
            <a:fillRect/>
          </a:stretch>
        </p:blipFill>
        <p:spPr>
          <a:xfrm>
            <a:off x="5887862" y="6086895"/>
            <a:ext cx="665937" cy="600075"/>
          </a:xfrm>
          <a:prstGeom prst="rect">
            <a:avLst/>
          </a:prstGeom>
        </p:spPr>
      </p:pic>
      <p:pic>
        <p:nvPicPr>
          <p:cNvPr id="6" name="Graphic 5">
            <a:extLst>
              <a:ext uri="{FF2B5EF4-FFF2-40B4-BE49-F238E27FC236}">
                <a16:creationId xmlns:a16="http://schemas.microsoft.com/office/drawing/2014/main" id="{F8522008-D001-A08B-ACC8-F303F9ECCC99}"/>
              </a:ext>
            </a:extLst>
          </p:cNvPr>
          <p:cNvPicPr>
            <a:picLocks noChangeAspect="1"/>
          </p:cNvPicPr>
          <p:nvPr/>
        </p:nvPicPr>
        <p:blipFill>
          <a:blip>
            <a:lum bright="70000" contrast="-70000"/>
            <a:extLst>
              <a:ext uri="{96DAC541-7B7A-43D3-8B79-37D633B846F1}">
                <asvg:svgBlip xmlns:asvg="http://schemas.microsoft.com/office/drawing/2016/SVG/main" r:embed="rId5"/>
              </a:ext>
            </a:extLst>
          </a:blip>
          <a:stretch>
            <a:fillRect/>
          </a:stretch>
        </p:blipFill>
        <p:spPr>
          <a:xfrm>
            <a:off x="6964126" y="6086895"/>
            <a:ext cx="462127" cy="600075"/>
          </a:xfrm>
          <a:prstGeom prst="rect">
            <a:avLst/>
          </a:prstGeom>
        </p:spPr>
      </p:pic>
      <p:pic>
        <p:nvPicPr>
          <p:cNvPr id="7" name="Graphic 6">
            <a:extLst>
              <a:ext uri="{FF2B5EF4-FFF2-40B4-BE49-F238E27FC236}">
                <a16:creationId xmlns:a16="http://schemas.microsoft.com/office/drawing/2014/main" id="{DF4000EF-A7AA-80C6-AEAF-26E5B08ADF26}"/>
              </a:ext>
            </a:extLst>
          </p:cNvPr>
          <p:cNvPicPr>
            <a:picLocks noChangeAspect="1"/>
          </p:cNvPicPr>
          <p:nvPr/>
        </p:nvPicPr>
        <p:blipFill>
          <a:blip>
            <a:lum bright="70000" contrast="-70000"/>
            <a:extLst>
              <a:ext uri="{96DAC541-7B7A-43D3-8B79-37D633B846F1}">
                <asvg:svgBlip xmlns:asvg="http://schemas.microsoft.com/office/drawing/2016/SVG/main" r:embed="rId6"/>
              </a:ext>
            </a:extLst>
          </a:blip>
          <a:stretch>
            <a:fillRect/>
          </a:stretch>
        </p:blipFill>
        <p:spPr>
          <a:xfrm>
            <a:off x="7896198" y="6086895"/>
            <a:ext cx="664369" cy="600075"/>
          </a:xfrm>
          <a:prstGeom prst="rect">
            <a:avLst/>
          </a:prstGeom>
        </p:spPr>
      </p:pic>
      <p:pic>
        <p:nvPicPr>
          <p:cNvPr id="9" name="Graphic 8">
            <a:extLst>
              <a:ext uri="{FF2B5EF4-FFF2-40B4-BE49-F238E27FC236}">
                <a16:creationId xmlns:a16="http://schemas.microsoft.com/office/drawing/2014/main" id="{41A16795-C116-E663-D951-58EAD45EE8B3}"/>
              </a:ext>
            </a:extLst>
          </p:cNvPr>
          <p:cNvPicPr>
            <a:picLocks noChangeAspect="1"/>
          </p:cNvPicPr>
          <p:nvPr/>
        </p:nvPicPr>
        <p:blipFill>
          <a:blip>
            <a:lum bright="70000" contrast="-70000"/>
            <a:extLst>
              <a:ext uri="{96DAC541-7B7A-43D3-8B79-37D633B846F1}">
                <asvg:svgBlip xmlns:asvg="http://schemas.microsoft.com/office/drawing/2016/SVG/main" r:embed="rId7"/>
              </a:ext>
            </a:extLst>
          </a:blip>
          <a:stretch>
            <a:fillRect/>
          </a:stretch>
        </p:blipFill>
        <p:spPr>
          <a:xfrm>
            <a:off x="8970894" y="6086895"/>
            <a:ext cx="682278" cy="600075"/>
          </a:xfrm>
          <a:prstGeom prst="rect">
            <a:avLst/>
          </a:prstGeom>
        </p:spPr>
      </p:pic>
      <p:pic>
        <p:nvPicPr>
          <p:cNvPr id="10" name="Graphic 9">
            <a:extLst>
              <a:ext uri="{FF2B5EF4-FFF2-40B4-BE49-F238E27FC236}">
                <a16:creationId xmlns:a16="http://schemas.microsoft.com/office/drawing/2014/main" id="{C6059364-78A5-9B5E-182B-EB03534CCEBB}"/>
              </a:ext>
            </a:extLst>
          </p:cNvPr>
          <p:cNvPicPr>
            <a:picLocks noChangeAspect="1"/>
          </p:cNvPicPr>
          <p:nvPr/>
        </p:nvPicPr>
        <p:blipFill>
          <a:blip>
            <a:lum bright="70000" contrast="-70000"/>
            <a:extLst>
              <a:ext uri="{96DAC541-7B7A-43D3-8B79-37D633B846F1}">
                <asvg:svgBlip xmlns:asvg="http://schemas.microsoft.com/office/drawing/2016/SVG/main" r:embed="rId8"/>
              </a:ext>
            </a:extLst>
          </a:blip>
          <a:stretch>
            <a:fillRect/>
          </a:stretch>
        </p:blipFill>
        <p:spPr>
          <a:xfrm>
            <a:off x="3909141" y="6044033"/>
            <a:ext cx="590605" cy="642937"/>
          </a:xfrm>
          <a:prstGeom prst="rect">
            <a:avLst/>
          </a:prstGeom>
        </p:spPr>
      </p:pic>
      <p:pic>
        <p:nvPicPr>
          <p:cNvPr id="11" name="Graphic 10">
            <a:extLst>
              <a:ext uri="{FF2B5EF4-FFF2-40B4-BE49-F238E27FC236}">
                <a16:creationId xmlns:a16="http://schemas.microsoft.com/office/drawing/2014/main" id="{819B0036-C1F0-7A1C-49DC-2319BF0C6DE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063501" y="6059908"/>
            <a:ext cx="794999" cy="636586"/>
          </a:xfrm>
          <a:prstGeom prst="rect">
            <a:avLst/>
          </a:prstGeom>
        </p:spPr>
      </p:pic>
      <p:sp>
        <p:nvSpPr>
          <p:cNvPr id="8" name="Oval 7">
            <a:extLst>
              <a:ext uri="{FF2B5EF4-FFF2-40B4-BE49-F238E27FC236}">
                <a16:creationId xmlns:a16="http://schemas.microsoft.com/office/drawing/2014/main" id="{30C13482-FABF-86BF-28E9-95C68A412CA7}"/>
              </a:ext>
            </a:extLst>
          </p:cNvPr>
          <p:cNvSpPr/>
          <p:nvPr/>
        </p:nvSpPr>
        <p:spPr>
          <a:xfrm>
            <a:off x="202017" y="3082618"/>
            <a:ext cx="2198909" cy="2149388"/>
          </a:xfrm>
          <a:prstGeom prst="ellipse">
            <a:avLst/>
          </a:prstGeom>
          <a:blipFill>
            <a:blip r:embed="rId10" cstate="screen">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8525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F612ED24-AD16-D426-F0A8-8423284D79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37579" y="642788"/>
            <a:ext cx="4179318" cy="5572424"/>
          </a:xfrm>
          <a:prstGeom prst="rect">
            <a:avLst/>
          </a:prstGeom>
        </p:spPr>
      </p:pic>
      <p:sp>
        <p:nvSpPr>
          <p:cNvPr id="15" name="Freeform: Shape 14">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ight Triangle 15">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567854E8-3B3E-D519-22C8-E000C392A245}"/>
              </a:ext>
            </a:extLst>
          </p:cNvPr>
          <p:cNvSpPr/>
          <p:nvPr/>
        </p:nvSpPr>
        <p:spPr>
          <a:xfrm>
            <a:off x="10037133" y="4816548"/>
            <a:ext cx="1709811" cy="1629538"/>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FF1C80FA-A332-D781-CC37-CD681DC2E530}"/>
              </a:ext>
            </a:extLst>
          </p:cNvPr>
          <p:cNvGraphicFramePr>
            <a:graphicFrameLocks noGrp="1"/>
          </p:cNvGraphicFramePr>
          <p:nvPr>
            <p:extLst>
              <p:ext uri="{D42A27DB-BD31-4B8C-83A1-F6EECF244321}">
                <p14:modId xmlns:p14="http://schemas.microsoft.com/office/powerpoint/2010/main" val="124373228"/>
              </p:ext>
            </p:extLst>
          </p:nvPr>
        </p:nvGraphicFramePr>
        <p:xfrm>
          <a:off x="675103" y="642788"/>
          <a:ext cx="6608200" cy="5572423"/>
        </p:xfrm>
        <a:graphic>
          <a:graphicData uri="http://schemas.openxmlformats.org/drawingml/2006/table">
            <a:tbl>
              <a:tblPr firstRow="1" firstCol="1" bandRow="1">
                <a:tableStyleId>{8EC20E35-A176-4012-BC5E-935CFFF8708E}</a:tableStyleId>
              </a:tblPr>
              <a:tblGrid>
                <a:gridCol w="1205024">
                  <a:extLst>
                    <a:ext uri="{9D8B030D-6E8A-4147-A177-3AD203B41FA5}">
                      <a16:colId xmlns:a16="http://schemas.microsoft.com/office/drawing/2014/main" val="1737708891"/>
                    </a:ext>
                  </a:extLst>
                </a:gridCol>
                <a:gridCol w="5403176">
                  <a:extLst>
                    <a:ext uri="{9D8B030D-6E8A-4147-A177-3AD203B41FA5}">
                      <a16:colId xmlns:a16="http://schemas.microsoft.com/office/drawing/2014/main" val="252852224"/>
                    </a:ext>
                  </a:extLst>
                </a:gridCol>
              </a:tblGrid>
              <a:tr h="662588">
                <a:tc gridSpan="2">
                  <a:txBody>
                    <a:bodyPr/>
                    <a:lstStyle/>
                    <a:p>
                      <a:pPr marL="0" marR="0" algn="ctr">
                        <a:buNone/>
                      </a:pPr>
                      <a:r>
                        <a:rPr lang="en-US" sz="1850" b="1" kern="100" dirty="0">
                          <a:effectLst/>
                        </a:rPr>
                        <a:t>CLAYTOR LAKE DEBRIS REMOVAL (4831DR-VA-COE-NAD-03)</a:t>
                      </a:r>
                      <a:endParaRPr lang="en-US" sz="185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hMerge="1">
                  <a:txBody>
                    <a:bodyPr/>
                    <a:lstStyle/>
                    <a:p>
                      <a:endParaRPr lang="en-US"/>
                    </a:p>
                  </a:txBody>
                  <a:tcPr/>
                </a:tc>
                <a:extLst>
                  <a:ext uri="{0D108BD9-81ED-4DB2-BD59-A6C34878D82A}">
                    <a16:rowId xmlns:a16="http://schemas.microsoft.com/office/drawing/2014/main" val="803085645"/>
                  </a:ext>
                </a:extLst>
              </a:tr>
              <a:tr h="1170847">
                <a:tc>
                  <a:txBody>
                    <a:bodyPr/>
                    <a:lstStyle/>
                    <a:p>
                      <a:pPr marL="0" marR="0" algn="ctr">
                        <a:buNone/>
                      </a:pPr>
                      <a:r>
                        <a:rPr lang="en-US" sz="1800" b="1" kern="100" dirty="0">
                          <a:effectLst/>
                        </a:rPr>
                        <a:t>EPA</a:t>
                      </a:r>
                      <a:endParaRPr lang="en-US" sz="18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rPr>
                        <a:t>Coordination with EPA started early in our mission. EPA had already initiated HHW and white goods disposal operations at Claytor Lake and continued concurrently with USACE operations. Any HHW removed by our contractor was transferred to EPA’s temporary holding cell for processing.</a:t>
                      </a:r>
                      <a:endParaRPr lang="en-US" sz="14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351207"/>
                  </a:ext>
                </a:extLst>
              </a:tr>
              <a:tr h="1443193">
                <a:tc>
                  <a:txBody>
                    <a:bodyPr/>
                    <a:lstStyle/>
                    <a:p>
                      <a:pPr marL="0" marR="0" algn="ctr">
                        <a:buNone/>
                      </a:pPr>
                      <a:r>
                        <a:rPr lang="en-US" sz="1800" b="1" kern="100" dirty="0">
                          <a:effectLst/>
                        </a:rPr>
                        <a:t>Mission</a:t>
                      </a:r>
                    </a:p>
                    <a:p>
                      <a:pPr marL="0" marR="0" algn="ctr">
                        <a:buNone/>
                      </a:pPr>
                      <a:r>
                        <a:rPr lang="en-US" sz="1800" b="1" kern="100" dirty="0">
                          <a:effectLst/>
                        </a:rPr>
                        <a:t>Strengths</a:t>
                      </a:r>
                      <a:endParaRPr lang="en-US" sz="18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a:txBody>
                    <a:bodyPr/>
                    <a:lstStyle/>
                    <a:p>
                      <a:pPr marL="285750" marR="0" lvl="0" indent="-285750">
                        <a:lnSpc>
                          <a:spcPct val="100000"/>
                        </a:lnSpc>
                        <a:spcAft>
                          <a:spcPts val="0"/>
                        </a:spcAft>
                        <a:buFont typeface="Arial" panose="020B0604020202020204" pitchFamily="34" charset="0"/>
                        <a:buChar char="•"/>
                      </a:pPr>
                      <a:r>
                        <a:rPr lang="en-US" sz="1400" b="1" kern="100" dirty="0">
                          <a:effectLst/>
                        </a:rPr>
                        <a:t>Strong State/Federal partnership</a:t>
                      </a:r>
                    </a:p>
                    <a:p>
                      <a:pPr marL="514350" marR="0" lvl="1" indent="-173038">
                        <a:lnSpc>
                          <a:spcPct val="100000"/>
                        </a:lnSpc>
                        <a:spcAft>
                          <a:spcPts val="0"/>
                        </a:spcAft>
                        <a:buFont typeface="Arial" panose="020B0604020202020204" pitchFamily="34" charset="0"/>
                        <a:buChar char="•"/>
                      </a:pPr>
                      <a:r>
                        <a:rPr lang="en-US" sz="1400" b="1" kern="0" dirty="0">
                          <a:effectLst/>
                        </a:rPr>
                        <a:t>FEMA, USACE, EPA, USCG, DEQ, DCR, FOCL</a:t>
                      </a:r>
                      <a:endParaRPr lang="en-US" sz="1400" b="1" kern="100" dirty="0">
                        <a:effectLst/>
                      </a:endParaRPr>
                    </a:p>
                    <a:p>
                      <a:pPr marL="285750" marR="0" lvl="0" indent="-285750">
                        <a:lnSpc>
                          <a:spcPct val="100000"/>
                        </a:lnSpc>
                        <a:spcAft>
                          <a:spcPts val="0"/>
                        </a:spcAft>
                        <a:buFont typeface="Arial" panose="020B0604020202020204" pitchFamily="34" charset="0"/>
                        <a:buChar char="•"/>
                      </a:pPr>
                      <a:r>
                        <a:rPr lang="en-US" sz="1400" b="1" kern="100" dirty="0">
                          <a:effectLst/>
                        </a:rPr>
                        <a:t>0 Injuries</a:t>
                      </a:r>
                    </a:p>
                    <a:p>
                      <a:pPr marL="285750" marR="0" lvl="0" indent="-285750">
                        <a:lnSpc>
                          <a:spcPct val="100000"/>
                        </a:lnSpc>
                        <a:spcAft>
                          <a:spcPts val="0"/>
                        </a:spcAft>
                        <a:buFont typeface="Arial" panose="020B0604020202020204" pitchFamily="34" charset="0"/>
                        <a:buChar char="•"/>
                      </a:pPr>
                      <a:r>
                        <a:rPr lang="en-US" sz="1400" b="1" kern="100" dirty="0">
                          <a:effectLst/>
                        </a:rPr>
                        <a:t>Contractor capability (Maui wildfire experience)</a:t>
                      </a:r>
                    </a:p>
                    <a:p>
                      <a:pPr marL="285750" marR="0" lvl="0" indent="-285750">
                        <a:lnSpc>
                          <a:spcPct val="100000"/>
                        </a:lnSpc>
                        <a:spcAft>
                          <a:spcPts val="0"/>
                        </a:spcAft>
                        <a:buFont typeface="Arial" panose="020B0604020202020204" pitchFamily="34" charset="0"/>
                        <a:buChar char="•"/>
                      </a:pPr>
                      <a:r>
                        <a:rPr lang="en-US" sz="1400" b="1" kern="100" dirty="0">
                          <a:effectLst/>
                        </a:rPr>
                        <a:t>Quick DEQ permitting to increase landfill daily capacity</a:t>
                      </a: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701211"/>
                  </a:ext>
                </a:extLst>
              </a:tr>
              <a:tr h="2295795">
                <a:tc>
                  <a:txBody>
                    <a:bodyPr/>
                    <a:lstStyle/>
                    <a:p>
                      <a:pPr marL="0" marR="0" algn="ctr">
                        <a:buNone/>
                      </a:pPr>
                      <a:r>
                        <a:rPr lang="en-US" sz="1800" b="1" kern="100" dirty="0">
                          <a:effectLst/>
                        </a:rPr>
                        <a:t>Mission</a:t>
                      </a:r>
                    </a:p>
                    <a:p>
                      <a:pPr marL="0" marR="0" algn="ctr">
                        <a:buNone/>
                      </a:pPr>
                      <a:r>
                        <a:rPr lang="en-US" sz="1800" b="1" kern="100" dirty="0">
                          <a:effectLst/>
                        </a:rPr>
                        <a:t>Issues</a:t>
                      </a:r>
                      <a:endParaRPr lang="en-US" sz="18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a:txBody>
                    <a:bodyPr/>
                    <a:lstStyle/>
                    <a:p>
                      <a:pPr marL="285750" marR="0" lvl="0" indent="-285750">
                        <a:lnSpc>
                          <a:spcPct val="100000"/>
                        </a:lnSpc>
                        <a:spcAft>
                          <a:spcPts val="0"/>
                        </a:spcAft>
                        <a:buFont typeface="Arial" panose="020B0604020202020204" pitchFamily="34" charset="0"/>
                        <a:buChar char="•"/>
                      </a:pPr>
                      <a:r>
                        <a:rPr lang="en-US" sz="1400" b="1" kern="100" dirty="0">
                          <a:effectLst/>
                        </a:rPr>
                        <a:t>Recreational boating activity created significant safety risks for operations on the lake</a:t>
                      </a:r>
                    </a:p>
                    <a:p>
                      <a:pPr marL="285750" marR="0" lvl="0" indent="-285750">
                        <a:lnSpc>
                          <a:spcPct val="100000"/>
                        </a:lnSpc>
                        <a:spcAft>
                          <a:spcPts val="0"/>
                        </a:spcAft>
                        <a:buFont typeface="Arial" panose="020B0604020202020204" pitchFamily="34" charset="0"/>
                        <a:buChar char="•"/>
                      </a:pPr>
                      <a:r>
                        <a:rPr lang="en-US" sz="1400" b="1" kern="100" dirty="0">
                          <a:effectLst/>
                        </a:rPr>
                        <a:t>Stranded debris on private property was a concern</a:t>
                      </a:r>
                    </a:p>
                    <a:p>
                      <a:pPr marL="514350" marR="0" lvl="1" indent="-225425">
                        <a:lnSpc>
                          <a:spcPct val="100000"/>
                        </a:lnSpc>
                        <a:spcAft>
                          <a:spcPts val="0"/>
                        </a:spcAft>
                        <a:buFont typeface="Arial" panose="020B0604020202020204" pitchFamily="34" charset="0"/>
                        <a:buChar char="•"/>
                      </a:pPr>
                      <a:r>
                        <a:rPr lang="en-US" sz="1400" b="1" kern="100" dirty="0">
                          <a:effectLst/>
                        </a:rPr>
                        <a:t>KTR removed debris under and around docks and disposed, but left debris firmly on private property</a:t>
                      </a:r>
                    </a:p>
                    <a:p>
                      <a:pPr marL="285750" marR="0" lvl="0" indent="-285750">
                        <a:lnSpc>
                          <a:spcPct val="100000"/>
                        </a:lnSpc>
                        <a:spcAft>
                          <a:spcPts val="0"/>
                        </a:spcAft>
                        <a:buFont typeface="Arial" panose="020B0604020202020204" pitchFamily="34" charset="0"/>
                        <a:buChar char="•"/>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Non-standard PSMAs (water borne debris)</a:t>
                      </a:r>
                    </a:p>
                    <a:p>
                      <a:pPr marL="285750" marR="0" lvl="0" indent="-285750">
                        <a:lnSpc>
                          <a:spcPct val="100000"/>
                        </a:lnSpc>
                        <a:spcAft>
                          <a:spcPts val="0"/>
                        </a:spcAft>
                        <a:buFont typeface="Arial" panose="020B0604020202020204" pitchFamily="34" charset="0"/>
                        <a:buChar char="•"/>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Denominator, denominator, denominator (&amp; reporting)</a:t>
                      </a:r>
                    </a:p>
                    <a:p>
                      <a:pPr marL="285750" marR="0" lvl="0" indent="-285750">
                        <a:lnSpc>
                          <a:spcPct val="100000"/>
                        </a:lnSpc>
                        <a:spcAft>
                          <a:spcPts val="0"/>
                        </a:spcAft>
                        <a:buFont typeface="Arial" panose="020B0604020202020204" pitchFamily="34" charset="0"/>
                        <a:buChar char="•"/>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Meandering debris with no boom</a:t>
                      </a: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263370"/>
                  </a:ext>
                </a:extLst>
              </a:tr>
            </a:tbl>
          </a:graphicData>
        </a:graphic>
      </p:graphicFrame>
    </p:spTree>
    <p:extLst>
      <p:ext uri="{BB962C8B-B14F-4D97-AF65-F5344CB8AC3E}">
        <p14:creationId xmlns:p14="http://schemas.microsoft.com/office/powerpoint/2010/main" val="2769062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8A65D8-6D59-8BFF-F635-66B0C2777D9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EC6F10E-26C6-4ECA-9C19-540D602B8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6A4E9DF-98B4-EB61-447B-E850EA55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4" name="Picture 6">
            <a:extLst>
              <a:ext uri="{FF2B5EF4-FFF2-40B4-BE49-F238E27FC236}">
                <a16:creationId xmlns:a16="http://schemas.microsoft.com/office/drawing/2014/main" id="{8535364A-D84F-1049-0FE1-DFB7EAD9519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1"/>
          <a:stretch>
            <a:fillRect/>
          </a:stretch>
        </p:blipFill>
        <p:spPr bwMode="auto">
          <a:xfrm>
            <a:off x="7345809" y="642787"/>
            <a:ext cx="4159363" cy="5582582"/>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Triangle 15">
            <a:extLst>
              <a:ext uri="{FF2B5EF4-FFF2-40B4-BE49-F238E27FC236}">
                <a16:creationId xmlns:a16="http://schemas.microsoft.com/office/drawing/2014/main" id="{087EEF92-7656-3F50-F35D-88D611C47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EE82716B-1138-5244-EDBA-E83C47994853}"/>
              </a:ext>
            </a:extLst>
          </p:cNvPr>
          <p:cNvSpPr/>
          <p:nvPr/>
        </p:nvSpPr>
        <p:spPr>
          <a:xfrm>
            <a:off x="10037133" y="4816548"/>
            <a:ext cx="1709811" cy="1629538"/>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966FBBB6-BB67-78C2-79F9-CFC87ECA68C0}"/>
              </a:ext>
            </a:extLst>
          </p:cNvPr>
          <p:cNvGraphicFramePr>
            <a:graphicFrameLocks noGrp="1"/>
          </p:cNvGraphicFramePr>
          <p:nvPr>
            <p:extLst>
              <p:ext uri="{D42A27DB-BD31-4B8C-83A1-F6EECF244321}">
                <p14:modId xmlns:p14="http://schemas.microsoft.com/office/powerpoint/2010/main" val="2080086515"/>
              </p:ext>
            </p:extLst>
          </p:nvPr>
        </p:nvGraphicFramePr>
        <p:xfrm>
          <a:off x="675104" y="636862"/>
          <a:ext cx="6608200" cy="5582582"/>
        </p:xfrm>
        <a:graphic>
          <a:graphicData uri="http://schemas.openxmlformats.org/drawingml/2006/table">
            <a:tbl>
              <a:tblPr firstRow="1" firstCol="1" bandRow="1">
                <a:tableStyleId>{8EC20E35-A176-4012-BC5E-935CFFF8708E}</a:tableStyleId>
              </a:tblPr>
              <a:tblGrid>
                <a:gridCol w="1205024">
                  <a:extLst>
                    <a:ext uri="{9D8B030D-6E8A-4147-A177-3AD203B41FA5}">
                      <a16:colId xmlns:a16="http://schemas.microsoft.com/office/drawing/2014/main" val="1737708891"/>
                    </a:ext>
                  </a:extLst>
                </a:gridCol>
                <a:gridCol w="5403176">
                  <a:extLst>
                    <a:ext uri="{9D8B030D-6E8A-4147-A177-3AD203B41FA5}">
                      <a16:colId xmlns:a16="http://schemas.microsoft.com/office/drawing/2014/main" val="252852224"/>
                    </a:ext>
                  </a:extLst>
                </a:gridCol>
              </a:tblGrid>
              <a:tr h="664301">
                <a:tc gridSpan="2">
                  <a:txBody>
                    <a:bodyPr/>
                    <a:lstStyle/>
                    <a:p>
                      <a:pPr marL="0" marR="0" algn="ctr">
                        <a:buNone/>
                      </a:pPr>
                      <a:r>
                        <a:rPr lang="en-US" sz="1850" b="1" kern="100" dirty="0">
                          <a:effectLst/>
                        </a:rPr>
                        <a:t>SOUTH HOLSTON DEBRIS REMOVAL</a:t>
                      </a:r>
                      <a:endParaRPr lang="en-US" sz="185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hMerge="1">
                  <a:txBody>
                    <a:bodyPr/>
                    <a:lstStyle/>
                    <a:p>
                      <a:endParaRPr lang="en-US"/>
                    </a:p>
                  </a:txBody>
                  <a:tcPr/>
                </a:tc>
                <a:extLst>
                  <a:ext uri="{0D108BD9-81ED-4DB2-BD59-A6C34878D82A}">
                    <a16:rowId xmlns:a16="http://schemas.microsoft.com/office/drawing/2014/main" val="803085645"/>
                  </a:ext>
                </a:extLst>
              </a:tr>
              <a:tr h="1276261">
                <a:tc>
                  <a:txBody>
                    <a:bodyPr/>
                    <a:lstStyle/>
                    <a:p>
                      <a:pPr marL="0" marR="0" algn="ctr">
                        <a:buNone/>
                      </a:pPr>
                      <a:r>
                        <a:rPr lang="en-US" sz="1800" b="1" kern="100" dirty="0">
                          <a:effectLst/>
                        </a:rPr>
                        <a:t>TVA</a:t>
                      </a:r>
                      <a:endParaRPr lang="en-US" sz="18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a:txBody>
                    <a:bodyPr/>
                    <a:lstStyle/>
                    <a:p>
                      <a:pPr marL="0" marR="0">
                        <a:buNone/>
                      </a:pPr>
                      <a:r>
                        <a:rPr lang="en-US" sz="1400" b="1" kern="100" dirty="0">
                          <a:effectLst/>
                        </a:rPr>
                        <a:t>TVA manages the South Holston Lake/Reservoir primarily for hydroelectric power generation but also has missions to include flood risk management, low-flow augmentation, aquatic habitat management, and recreation. </a:t>
                      </a:r>
                      <a:endParaRPr lang="en-US" sz="14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9178493"/>
                  </a:ext>
                </a:extLst>
              </a:tr>
              <a:tr h="1207332">
                <a:tc>
                  <a:txBody>
                    <a:bodyPr/>
                    <a:lstStyle/>
                    <a:p>
                      <a:pPr marL="0" marR="0" algn="ctr">
                        <a:buNone/>
                      </a:pPr>
                      <a:r>
                        <a:rPr lang="en-US" sz="1800" b="1" kern="100" dirty="0">
                          <a:effectLst/>
                        </a:rPr>
                        <a:t>Strengths</a:t>
                      </a:r>
                      <a:endParaRPr lang="en-US" sz="18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a:txBody>
                    <a:bodyPr/>
                    <a:lstStyle/>
                    <a:p>
                      <a:pPr marL="285750" marR="0" lvl="0" indent="-285750">
                        <a:lnSpc>
                          <a:spcPct val="100000"/>
                        </a:lnSpc>
                        <a:buFont typeface="Arial" panose="020B0604020202020204" pitchFamily="34" charset="0"/>
                        <a:buChar char="•"/>
                      </a:pPr>
                      <a:r>
                        <a:rPr lang="en-US" sz="1400" b="1" kern="100" dirty="0">
                          <a:effectLst/>
                          <a:latin typeface="+mn-lt"/>
                        </a:rPr>
                        <a:t>ESF3 Team and Debris TF COA development and planning flexibility</a:t>
                      </a:r>
                    </a:p>
                    <a:p>
                      <a:pPr marL="285750" marR="0" lvl="0" indent="-285750">
                        <a:lnSpc>
                          <a:spcPct val="100000"/>
                        </a:lnSpc>
                        <a:buFont typeface="Arial" panose="020B0604020202020204" pitchFamily="34" charset="0"/>
                        <a:buChar char="•"/>
                      </a:pPr>
                      <a:r>
                        <a:rPr lang="en-US" sz="1400" b="1" kern="100" dirty="0">
                          <a:effectLst/>
                          <a:latin typeface="+mn-lt"/>
                        </a:rPr>
                        <a:t>Strong support for operations from local interests</a:t>
                      </a:r>
                    </a:p>
                    <a:p>
                      <a:pPr marL="285750" marR="0" lvl="0" indent="-285750">
                        <a:lnSpc>
                          <a:spcPct val="100000"/>
                        </a:lnSpc>
                        <a:buFont typeface="Arial" panose="020B0604020202020204" pitchFamily="34" charset="0"/>
                        <a:buChar char="•"/>
                      </a:pPr>
                      <a:r>
                        <a:rPr lang="en-US" sz="1400" b="1" kern="100" dirty="0">
                          <a:effectLst/>
                          <a:latin typeface="+mn-lt"/>
                        </a:rPr>
                        <a:t>Strong support from the Commonwealth</a:t>
                      </a: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701211"/>
                  </a:ext>
                </a:extLst>
              </a:tr>
              <a:tr h="2434688">
                <a:tc>
                  <a:txBody>
                    <a:bodyPr/>
                    <a:lstStyle/>
                    <a:p>
                      <a:pPr marL="0" marR="0" algn="ctr">
                        <a:buNone/>
                      </a:pPr>
                      <a:r>
                        <a:rPr lang="en-US" sz="1800" b="1" kern="100" dirty="0">
                          <a:effectLst/>
                        </a:rPr>
                        <a:t>Issues</a:t>
                      </a:r>
                      <a:endParaRPr lang="en-US" sz="1800" b="1" kern="100" dirty="0">
                        <a:effectLst/>
                        <a:latin typeface="Calibri" panose="020F0502020204030204" pitchFamily="34" charset="0"/>
                        <a:ea typeface="Calibri" panose="020F0502020204030204" pitchFamily="34"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85000"/>
                      </a:schemeClr>
                    </a:solidFill>
                  </a:tcPr>
                </a:tc>
                <a:tc>
                  <a:txBody>
                    <a:bodyPr/>
                    <a:lstStyle/>
                    <a:p>
                      <a:pPr marL="285750" marR="0" lvl="0" indent="-285750">
                        <a:lnSpc>
                          <a:spcPct val="115000"/>
                        </a:lnSpc>
                        <a:spcAft>
                          <a:spcPts val="0"/>
                        </a:spcAft>
                        <a:buFont typeface="Arial" panose="020B0604020202020204" pitchFamily="34" charset="0"/>
                        <a:buChar char="•"/>
                      </a:pPr>
                      <a:r>
                        <a:rPr lang="en-US" sz="1400" b="1" kern="100" dirty="0">
                          <a:effectLst/>
                          <a:latin typeface="+mn-lt"/>
                        </a:rPr>
                        <a:t>Fluctuations in water level complicated scope of FEMA MA</a:t>
                      </a:r>
                    </a:p>
                    <a:p>
                      <a:pPr marL="461963" marR="0" lvl="1" indent="-173038">
                        <a:lnSpc>
                          <a:spcPct val="115000"/>
                        </a:lnSpc>
                        <a:spcAft>
                          <a:spcPts val="0"/>
                        </a:spcAft>
                        <a:buFont typeface="Arial" panose="020B0604020202020204" pitchFamily="34" charset="0"/>
                        <a:buChar char="•"/>
                      </a:pPr>
                      <a:r>
                        <a:rPr lang="en-US" sz="1400" b="1" kern="100" dirty="0">
                          <a:effectLst/>
                          <a:latin typeface="+mn-lt"/>
                        </a:rPr>
                        <a:t>PPDR vs ROW vs Public Assistance &amp; MA type</a:t>
                      </a:r>
                    </a:p>
                    <a:p>
                      <a:pPr marL="285750" marR="0" lvl="0" indent="-285750">
                        <a:lnSpc>
                          <a:spcPct val="115000"/>
                        </a:lnSpc>
                        <a:spcAft>
                          <a:spcPts val="0"/>
                        </a:spcAft>
                        <a:buFont typeface="Arial" panose="020B0604020202020204" pitchFamily="34" charset="0"/>
                        <a:buChar char="•"/>
                      </a:pPr>
                      <a:r>
                        <a:rPr lang="en-US" sz="1400" b="1" kern="100" dirty="0">
                          <a:effectLst/>
                          <a:latin typeface="+mn-lt"/>
                        </a:rPr>
                        <a:t>TVA was not concerned with debris in area used as reservoir</a:t>
                      </a:r>
                    </a:p>
                    <a:p>
                      <a:pPr marL="285750" marR="0" lvl="0" indent="-285750">
                        <a:lnSpc>
                          <a:spcPct val="115000"/>
                        </a:lnSpc>
                        <a:spcAft>
                          <a:spcPts val="0"/>
                        </a:spcAft>
                        <a:buFont typeface="Arial" panose="020B0604020202020204" pitchFamily="34" charset="0"/>
                        <a:buChar char="•"/>
                      </a:pPr>
                      <a:r>
                        <a:rPr lang="en-US" sz="1400" b="1" kern="100" dirty="0">
                          <a:effectLst/>
                          <a:latin typeface="+mn-lt"/>
                        </a:rPr>
                        <a:t>Sec 106 consultation &amp; approval.</a:t>
                      </a:r>
                    </a:p>
                    <a:p>
                      <a:pPr marL="285750" marR="0" lvl="0" indent="-285750">
                        <a:lnSpc>
                          <a:spcPct val="115000"/>
                        </a:lnSpc>
                        <a:spcAft>
                          <a:spcPts val="0"/>
                        </a:spcAft>
                        <a:buFont typeface="Arial" panose="020B0604020202020204" pitchFamily="34" charset="0"/>
                        <a:buChar char="•"/>
                      </a:pPr>
                      <a:r>
                        <a:rPr lang="en-US" sz="1400" b="1" kern="100" dirty="0">
                          <a:effectLst/>
                          <a:latin typeface="+mn-lt"/>
                        </a:rPr>
                        <a:t>Mixed debris from unrelated events (Helene vs. winter storms)</a:t>
                      </a:r>
                    </a:p>
                    <a:p>
                      <a:pPr marL="285750" marR="0" lvl="0" indent="-285750">
                        <a:lnSpc>
                          <a:spcPct val="115000"/>
                        </a:lnSpc>
                        <a:spcAft>
                          <a:spcPts val="0"/>
                        </a:spcAft>
                        <a:buFont typeface="Arial" panose="020B0604020202020204" pitchFamily="34" charset="0"/>
                        <a:buChar char="•"/>
                      </a:pPr>
                      <a:r>
                        <a:rPr lang="en-US" sz="1400" b="1" kern="100" dirty="0">
                          <a:effectLst/>
                          <a:latin typeface="+mn-lt"/>
                        </a:rPr>
                        <a:t>Stranded debris on private property was a concern</a:t>
                      </a:r>
                    </a:p>
                    <a:p>
                      <a:pPr marL="514350" marR="0" lvl="1" indent="-169863">
                        <a:lnSpc>
                          <a:spcPct val="115000"/>
                        </a:lnSpc>
                        <a:spcAft>
                          <a:spcPts val="0"/>
                        </a:spcAft>
                        <a:buFont typeface="Arial" panose="020B0604020202020204" pitchFamily="34" charset="0"/>
                        <a:buChar char="•"/>
                      </a:pPr>
                      <a:r>
                        <a:rPr lang="en-US" sz="1400" b="1" kern="100" dirty="0">
                          <a:effectLst/>
                          <a:latin typeface="+mn-lt"/>
                        </a:rPr>
                        <a:t>Addressed by COV efforts, homeowners to move debris to ROW and COV KTR removed and disposed</a:t>
                      </a:r>
                      <a:endParaRPr lang="en-US" sz="1400" b="1" kern="100" dirty="0">
                        <a:effectLst/>
                        <a:latin typeface="+mn-lt"/>
                        <a:ea typeface="Aptos" panose="020B0004020202020204" pitchFamily="34" charset="0"/>
                        <a:cs typeface="Times New Roman" panose="02020603050405020304" pitchFamily="18" charset="0"/>
                      </a:endParaRPr>
                    </a:p>
                  </a:txBody>
                  <a:tcPr marL="89481" marR="8948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263370"/>
                  </a:ext>
                </a:extLst>
              </a:tr>
            </a:tbl>
          </a:graphicData>
        </a:graphic>
      </p:graphicFrame>
    </p:spTree>
    <p:extLst>
      <p:ext uri="{BB962C8B-B14F-4D97-AF65-F5344CB8AC3E}">
        <p14:creationId xmlns:p14="http://schemas.microsoft.com/office/powerpoint/2010/main" val="3275038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A1726-20FE-427E-7F3E-2933858EAC9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5686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DBD79-8F26-BCFF-B81B-F1C7F7439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0643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Map&#10;&#10;AI-generated content may be incorrect.">
            <a:extLst>
              <a:ext uri="{FF2B5EF4-FFF2-40B4-BE49-F238E27FC236}">
                <a16:creationId xmlns:a16="http://schemas.microsoft.com/office/drawing/2014/main" id="{7EB68819-A43C-0321-7A60-29AF84543A7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61477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E9551-7187-546F-34D7-7FEE39AC92E8}"/>
              </a:ext>
            </a:extLst>
          </p:cNvPr>
          <p:cNvSpPr>
            <a:spLocks noGrp="1"/>
          </p:cNvSpPr>
          <p:nvPr>
            <p:ph type="title"/>
          </p:nvPr>
        </p:nvSpPr>
        <p:spPr>
          <a:xfrm>
            <a:off x="586991" y="488608"/>
            <a:ext cx="10515600" cy="726178"/>
          </a:xfrm>
        </p:spPr>
        <p:txBody>
          <a:bodyPr>
            <a:normAutofit/>
          </a:bodyPr>
          <a:lstStyle/>
          <a:p>
            <a:r>
              <a:rPr lang="en-US" sz="3600" dirty="0">
                <a:ea typeface="Calibri" pitchFamily="34" charset="-122"/>
              </a:rPr>
              <a:t>ESF 3 – Public Works &amp; Engineering</a:t>
            </a:r>
          </a:p>
        </p:txBody>
      </p:sp>
      <p:sp>
        <p:nvSpPr>
          <p:cNvPr id="4" name="Footer Placeholder 3">
            <a:extLst>
              <a:ext uri="{FF2B5EF4-FFF2-40B4-BE49-F238E27FC236}">
                <a16:creationId xmlns:a16="http://schemas.microsoft.com/office/drawing/2014/main" id="{4AE7EC92-A463-9A8F-44B2-0C9BB2AA7A20}"/>
              </a:ext>
            </a:extLst>
          </p:cNvPr>
          <p:cNvSpPr>
            <a:spLocks noGrp="1"/>
          </p:cNvSpPr>
          <p:nvPr>
            <p:ph type="ftr" sz="quarter" idx="11"/>
          </p:nvPr>
        </p:nvSpPr>
        <p:spPr/>
        <p:txBody>
          <a:bodyPr/>
          <a:lstStyle/>
          <a:p>
            <a:pPr algn="l"/>
            <a:fld id="{61C9B584-852F-4056-BF30-ABA66A23FD41}" type="slidenum">
              <a:rPr lang="en-US" smtClean="0"/>
              <a:t>28</a:t>
            </a:fld>
            <a:r>
              <a:rPr lang="en-US"/>
              <a:t>					</a:t>
            </a:r>
            <a:endParaRPr lang="en-US" dirty="0">
              <a:solidFill>
                <a:srgbClr val="256EAB"/>
              </a:solidFill>
            </a:endParaRPr>
          </a:p>
        </p:txBody>
      </p:sp>
      <p:sp>
        <p:nvSpPr>
          <p:cNvPr id="5" name="TextBox 5">
            <a:extLst>
              <a:ext uri="{FF2B5EF4-FFF2-40B4-BE49-F238E27FC236}">
                <a16:creationId xmlns:a16="http://schemas.microsoft.com/office/drawing/2014/main" id="{9F149FF1-D207-7FCB-6C6D-A217ADA773A0}"/>
              </a:ext>
            </a:extLst>
          </p:cNvPr>
          <p:cNvSpPr txBox="1"/>
          <p:nvPr/>
        </p:nvSpPr>
        <p:spPr>
          <a:xfrm>
            <a:off x="586991" y="1299875"/>
            <a:ext cx="10972800" cy="12721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2300"/>
              </a:lnSpc>
            </a:pPr>
            <a:r>
              <a:rPr lang="en-US" sz="2400" dirty="0">
                <a:solidFill>
                  <a:srgbClr val="256EAB"/>
                </a:solidFill>
                <a:latin typeface="Arial" panose="020B0604020202020204" pitchFamily="34" charset="0"/>
                <a:cs typeface="Arial" panose="020B0604020202020204" pitchFamily="34" charset="0"/>
              </a:rPr>
              <a:t>DEQ’s role is to provide </a:t>
            </a:r>
            <a:r>
              <a:rPr lang="en-US" sz="2400" b="1" dirty="0">
                <a:solidFill>
                  <a:srgbClr val="256EAB"/>
                </a:solidFill>
                <a:latin typeface="Arial" panose="020B0604020202020204" pitchFamily="34" charset="0"/>
                <a:cs typeface="Arial" panose="020B0604020202020204" pitchFamily="34" charset="0"/>
              </a:rPr>
              <a:t>SITUATIONAL AWARENESS </a:t>
            </a:r>
            <a:r>
              <a:rPr lang="en-US" sz="2400" dirty="0">
                <a:solidFill>
                  <a:srgbClr val="256EAB"/>
                </a:solidFill>
                <a:latin typeface="Arial" panose="020B0604020202020204" pitchFamily="34" charset="0"/>
                <a:cs typeface="Arial" panose="020B0604020202020204" pitchFamily="34" charset="0"/>
              </a:rPr>
              <a:t>and </a:t>
            </a:r>
            <a:r>
              <a:rPr lang="en-US" sz="2400" b="1" dirty="0">
                <a:solidFill>
                  <a:srgbClr val="256EAB"/>
                </a:solidFill>
                <a:latin typeface="Arial" panose="020B0604020202020204" pitchFamily="34" charset="0"/>
                <a:cs typeface="Arial" panose="020B0604020202020204" pitchFamily="34" charset="0"/>
              </a:rPr>
              <a:t>SUPPORT</a:t>
            </a:r>
            <a:r>
              <a:rPr lang="en-US" sz="2400" dirty="0">
                <a:solidFill>
                  <a:srgbClr val="256EAB"/>
                </a:solidFill>
                <a:latin typeface="Arial" panose="020B0604020202020204" pitchFamily="34" charset="0"/>
                <a:cs typeface="Arial" panose="020B0604020202020204" pitchFamily="34" charset="0"/>
              </a:rPr>
              <a:t> for wastewater treatment plants and solid waste management facilities and to connect facilities with available resources for the restoration of public works systems.</a:t>
            </a:r>
          </a:p>
        </p:txBody>
      </p:sp>
      <p:grpSp>
        <p:nvGrpSpPr>
          <p:cNvPr id="13" name="Group 12">
            <a:extLst>
              <a:ext uri="{FF2B5EF4-FFF2-40B4-BE49-F238E27FC236}">
                <a16:creationId xmlns:a16="http://schemas.microsoft.com/office/drawing/2014/main" id="{7F13B3F5-551D-C044-9848-71D602049DD5}"/>
              </a:ext>
            </a:extLst>
          </p:cNvPr>
          <p:cNvGrpSpPr/>
          <p:nvPr/>
        </p:nvGrpSpPr>
        <p:grpSpPr>
          <a:xfrm>
            <a:off x="2130356" y="2678140"/>
            <a:ext cx="3527376" cy="3088557"/>
            <a:chOff x="1816456" y="2684932"/>
            <a:chExt cx="3527376" cy="3088557"/>
          </a:xfrm>
        </p:grpSpPr>
        <p:pic>
          <p:nvPicPr>
            <p:cNvPr id="11269" name="Picture 5" descr="WEST">
              <a:extLst>
                <a:ext uri="{FF2B5EF4-FFF2-40B4-BE49-F238E27FC236}">
                  <a16:creationId xmlns:a16="http://schemas.microsoft.com/office/drawing/2014/main" id="{40B1AA88-64F8-FD68-3854-06A4C5D3D7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00363" y="2684932"/>
              <a:ext cx="1959562" cy="189369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3BD4AB6-3A38-AFE5-4FD3-C1938522B33A}"/>
                </a:ext>
              </a:extLst>
            </p:cNvPr>
            <p:cNvGrpSpPr/>
            <p:nvPr/>
          </p:nvGrpSpPr>
          <p:grpSpPr>
            <a:xfrm>
              <a:off x="1816456" y="4486073"/>
              <a:ext cx="3527376" cy="1287416"/>
              <a:chOff x="1575468" y="4344168"/>
              <a:chExt cx="3527376" cy="1287416"/>
            </a:xfrm>
          </p:grpSpPr>
          <p:sp>
            <p:nvSpPr>
              <p:cNvPr id="6" name="TextBox 9">
                <a:extLst>
                  <a:ext uri="{FF2B5EF4-FFF2-40B4-BE49-F238E27FC236}">
                    <a16:creationId xmlns:a16="http://schemas.microsoft.com/office/drawing/2014/main" id="{67DFAA8B-B454-84DB-D522-AF09F57C9955}"/>
                  </a:ext>
                </a:extLst>
              </p:cNvPr>
              <p:cNvSpPr txBox="1"/>
              <p:nvPr/>
            </p:nvSpPr>
            <p:spPr>
              <a:xfrm>
                <a:off x="1575468" y="4800587"/>
                <a:ext cx="3527376"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latin typeface="Arial" panose="020B0604020202020204" pitchFamily="34" charset="0"/>
                    <a:cs typeface="Arial" panose="020B0604020202020204" pitchFamily="34" charset="0"/>
                  </a:rPr>
                  <a:t>Wastewater Treatment </a:t>
                </a:r>
              </a:p>
              <a:p>
                <a:pPr algn="ctr"/>
                <a:r>
                  <a:rPr lang="en-US" sz="2400" b="1" dirty="0">
                    <a:latin typeface="Arial" panose="020B0604020202020204" pitchFamily="34" charset="0"/>
                    <a:cs typeface="Arial" panose="020B0604020202020204" pitchFamily="34" charset="0"/>
                  </a:rPr>
                  <a:t>Plants </a:t>
                </a:r>
                <a:r>
                  <a:rPr lang="en-US" b="1" dirty="0">
                    <a:latin typeface="Arial" panose="020B0604020202020204" pitchFamily="34" charset="0"/>
                    <a:cs typeface="Arial" panose="020B0604020202020204" pitchFamily="34" charset="0"/>
                  </a:rPr>
                  <a:t>(WWTPs)</a:t>
                </a:r>
              </a:p>
            </p:txBody>
          </p:sp>
          <p:sp>
            <p:nvSpPr>
              <p:cNvPr id="7" name="TextBox 14">
                <a:extLst>
                  <a:ext uri="{FF2B5EF4-FFF2-40B4-BE49-F238E27FC236}">
                    <a16:creationId xmlns:a16="http://schemas.microsoft.com/office/drawing/2014/main" id="{D51EFD21-2FEA-A93F-E1FB-719D2D01ACB4}"/>
                  </a:ext>
                </a:extLst>
              </p:cNvPr>
              <p:cNvSpPr txBox="1"/>
              <p:nvPr/>
            </p:nvSpPr>
            <p:spPr>
              <a:xfrm>
                <a:off x="2785154" y="4344168"/>
                <a:ext cx="1107996" cy="5847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dirty="0">
                    <a:solidFill>
                      <a:schemeClr val="accent5">
                        <a:lumMod val="75000"/>
                      </a:schemeClr>
                    </a:solidFill>
                    <a:latin typeface="Arial" panose="020B0604020202020204" pitchFamily="34" charset="0"/>
                    <a:cs typeface="Arial" panose="020B0604020202020204" pitchFamily="34" charset="0"/>
                  </a:rPr>
                  <a:t>800+</a:t>
                </a:r>
              </a:p>
            </p:txBody>
          </p:sp>
        </p:grpSp>
      </p:grpSp>
      <p:grpSp>
        <p:nvGrpSpPr>
          <p:cNvPr id="12" name="Group 11">
            <a:extLst>
              <a:ext uri="{FF2B5EF4-FFF2-40B4-BE49-F238E27FC236}">
                <a16:creationId xmlns:a16="http://schemas.microsoft.com/office/drawing/2014/main" id="{B88C3E4B-235A-9872-1CCC-B38C029F4537}"/>
              </a:ext>
            </a:extLst>
          </p:cNvPr>
          <p:cNvGrpSpPr/>
          <p:nvPr/>
        </p:nvGrpSpPr>
        <p:grpSpPr>
          <a:xfrm>
            <a:off x="6747958" y="2578794"/>
            <a:ext cx="3774389" cy="3656580"/>
            <a:chOff x="6434058" y="2578794"/>
            <a:chExt cx="3774389" cy="3656580"/>
          </a:xfrm>
        </p:grpSpPr>
        <p:pic>
          <p:nvPicPr>
            <p:cNvPr id="11270" name="Picture 6" descr="Bobcat Digging Icons - Download Free Vector Icons | Noun Project">
              <a:extLst>
                <a:ext uri="{FF2B5EF4-FFF2-40B4-BE49-F238E27FC236}">
                  <a16:creationId xmlns:a16="http://schemas.microsoft.com/office/drawing/2014/main" id="{ED2B6205-FBAA-FF59-E90B-9D50E266FE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9711" y="2578794"/>
              <a:ext cx="2663083" cy="21152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69623AB-50F6-598C-62CE-076138117CD8}"/>
                </a:ext>
              </a:extLst>
            </p:cNvPr>
            <p:cNvGrpSpPr/>
            <p:nvPr/>
          </p:nvGrpSpPr>
          <p:grpSpPr>
            <a:xfrm>
              <a:off x="6434058" y="4578626"/>
              <a:ext cx="3774389" cy="1656748"/>
              <a:chOff x="6387812" y="4385798"/>
              <a:chExt cx="5370608" cy="1656748"/>
            </a:xfrm>
          </p:grpSpPr>
          <p:sp>
            <p:nvSpPr>
              <p:cNvPr id="8" name="TextBox 12">
                <a:extLst>
                  <a:ext uri="{FF2B5EF4-FFF2-40B4-BE49-F238E27FC236}">
                    <a16:creationId xmlns:a16="http://schemas.microsoft.com/office/drawing/2014/main" id="{855EADC3-B415-4006-E0C0-18EA51D18EB5}"/>
                  </a:ext>
                </a:extLst>
              </p:cNvPr>
              <p:cNvSpPr txBox="1"/>
              <p:nvPr/>
            </p:nvSpPr>
            <p:spPr>
              <a:xfrm>
                <a:off x="6387812" y="4842217"/>
                <a:ext cx="5370608"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latin typeface="Arial" panose="020B0604020202020204" pitchFamily="34" charset="0"/>
                    <a:cs typeface="Arial" panose="020B0604020202020204" pitchFamily="34" charset="0"/>
                  </a:rPr>
                  <a:t>Solid Waste Management </a:t>
                </a:r>
              </a:p>
              <a:p>
                <a:pPr algn="ctr"/>
                <a:r>
                  <a:rPr lang="en-US" sz="2400" b="1" dirty="0">
                    <a:latin typeface="Arial" panose="020B0604020202020204" pitchFamily="34" charset="0"/>
                    <a:cs typeface="Arial" panose="020B0604020202020204" pitchFamily="34" charset="0"/>
                  </a:rPr>
                  <a:t>Facilities </a:t>
                </a:r>
                <a:r>
                  <a:rPr lang="en-US" b="1" dirty="0">
                    <a:latin typeface="Arial" panose="020B0604020202020204" pitchFamily="34" charset="0"/>
                    <a:cs typeface="Arial" panose="020B0604020202020204" pitchFamily="34" charset="0"/>
                  </a:rPr>
                  <a:t>(SWMFs)</a:t>
                </a:r>
              </a:p>
            </p:txBody>
          </p:sp>
          <p:sp>
            <p:nvSpPr>
              <p:cNvPr id="9" name="TextBox 10">
                <a:extLst>
                  <a:ext uri="{FF2B5EF4-FFF2-40B4-BE49-F238E27FC236}">
                    <a16:creationId xmlns:a16="http://schemas.microsoft.com/office/drawing/2014/main" id="{356B1229-95CF-0DCB-2831-21E49F45403F}"/>
                  </a:ext>
                </a:extLst>
              </p:cNvPr>
              <p:cNvSpPr txBox="1"/>
              <p:nvPr/>
            </p:nvSpPr>
            <p:spPr>
              <a:xfrm>
                <a:off x="8284829" y="4385798"/>
                <a:ext cx="1576576" cy="5847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dirty="0">
                    <a:solidFill>
                      <a:schemeClr val="accent5">
                        <a:lumMod val="75000"/>
                      </a:schemeClr>
                    </a:solidFill>
                    <a:latin typeface="Arial" panose="020B0604020202020204" pitchFamily="34" charset="0"/>
                    <a:cs typeface="Arial" panose="020B0604020202020204" pitchFamily="34" charset="0"/>
                  </a:rPr>
                  <a:t>300+</a:t>
                </a:r>
              </a:p>
            </p:txBody>
          </p:sp>
        </p:grpSp>
      </p:grpSp>
      <p:sp>
        <p:nvSpPr>
          <p:cNvPr id="3" name="Rectangle 2">
            <a:extLst>
              <a:ext uri="{FF2B5EF4-FFF2-40B4-BE49-F238E27FC236}">
                <a16:creationId xmlns:a16="http://schemas.microsoft.com/office/drawing/2014/main" id="{76D4B639-E5DD-5BCB-0546-116B2BCC5B83}"/>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109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57200" y="548640"/>
            <a:ext cx="11247120" cy="640080"/>
          </a:xfrm>
          <a:prstGeom prst="rect">
            <a:avLst/>
          </a:prstGeom>
          <a:noFill/>
          <a:ln/>
        </p:spPr>
        <p:txBody>
          <a:bodyPr wrap="square" lIns="0" tIns="0" rIns="0" bIns="0" rtlCol="0" anchor="ctr"/>
          <a:lstStyle/>
          <a:p>
            <a:pPr marL="0" indent="0">
              <a:buNone/>
            </a:pPr>
            <a:r>
              <a:rPr lang="en-US" sz="3600" b="1" dirty="0">
                <a:solidFill>
                  <a:srgbClr val="198569"/>
                </a:solidFill>
                <a:latin typeface="Arial" panose="020B0604020202020204" pitchFamily="34" charset="0"/>
                <a:ea typeface="Calibri" pitchFamily="34" charset="-122"/>
                <a:cs typeface="Arial" panose="020B0604020202020204" pitchFamily="34" charset="0"/>
              </a:rPr>
              <a:t>WWTP and SWMF damage assessment</a:t>
            </a:r>
          </a:p>
        </p:txBody>
      </p:sp>
      <p:sp>
        <p:nvSpPr>
          <p:cNvPr id="4" name="Shape 2"/>
          <p:cNvSpPr/>
          <p:nvPr/>
        </p:nvSpPr>
        <p:spPr>
          <a:xfrm>
            <a:off x="457200" y="1234440"/>
            <a:ext cx="5532120" cy="3246120"/>
          </a:xfrm>
          <a:prstGeom prst="rect">
            <a:avLst/>
          </a:prstGeom>
          <a:solidFill>
            <a:srgbClr val="F2F5F3"/>
          </a:solidFill>
          <a:ln w="6350">
            <a:solidFill>
              <a:srgbClr val="D5DDD7"/>
            </a:solidFill>
            <a:prstDash val="solid"/>
          </a:ln>
        </p:spPr>
        <p:txBody>
          <a:bodyPr/>
          <a:lstStyle/>
          <a:p>
            <a:endParaRPr lang="en-US" sz="3200">
              <a:latin typeface="Arial" panose="020B0604020202020204" pitchFamily="34" charset="0"/>
              <a:cs typeface="Arial" panose="020B0604020202020204" pitchFamily="34" charset="0"/>
            </a:endParaRPr>
          </a:p>
        </p:txBody>
      </p:sp>
      <p:sp>
        <p:nvSpPr>
          <p:cNvPr id="5" name="Shape 3"/>
          <p:cNvSpPr/>
          <p:nvPr/>
        </p:nvSpPr>
        <p:spPr>
          <a:xfrm>
            <a:off x="457200" y="1248939"/>
            <a:ext cx="5532120" cy="109728"/>
          </a:xfrm>
          <a:prstGeom prst="rect">
            <a:avLst/>
          </a:prstGeom>
          <a:solidFill>
            <a:srgbClr val="1F6B3A"/>
          </a:solidFill>
          <a:ln w="12700">
            <a:solidFill>
              <a:srgbClr val="1F6B3A"/>
            </a:solidFill>
            <a:prstDash val="solid"/>
          </a:ln>
        </p:spPr>
        <p:txBody>
          <a:bodyPr/>
          <a:lstStyle/>
          <a:p>
            <a:endParaRPr lang="en-US" sz="3200">
              <a:latin typeface="Arial" panose="020B0604020202020204" pitchFamily="34" charset="0"/>
              <a:cs typeface="Arial" panose="020B0604020202020204" pitchFamily="34" charset="0"/>
            </a:endParaRPr>
          </a:p>
        </p:txBody>
      </p:sp>
      <p:sp>
        <p:nvSpPr>
          <p:cNvPr id="6" name="Text 4"/>
          <p:cNvSpPr/>
          <p:nvPr/>
        </p:nvSpPr>
        <p:spPr>
          <a:xfrm>
            <a:off x="640080" y="1500957"/>
            <a:ext cx="5166360" cy="320040"/>
          </a:xfrm>
          <a:prstGeom prst="rect">
            <a:avLst/>
          </a:prstGeom>
          <a:noFill/>
          <a:ln/>
        </p:spPr>
        <p:txBody>
          <a:bodyPr wrap="square" lIns="0" tIns="0" rIns="0" bIns="0" rtlCol="0" anchor="ctr"/>
          <a:lstStyle/>
          <a:p>
            <a:pPr marL="0" indent="0">
              <a:buNone/>
            </a:pPr>
            <a:r>
              <a:rPr lang="en-US" b="1" kern="0" spc="400" dirty="0">
                <a:solidFill>
                  <a:srgbClr val="1F6B3A"/>
                </a:solidFill>
                <a:latin typeface="Arial" panose="020B0604020202020204" pitchFamily="34" charset="0"/>
                <a:ea typeface="Calibri" pitchFamily="34" charset="-122"/>
                <a:cs typeface="Arial" panose="020B0604020202020204" pitchFamily="34" charset="0"/>
              </a:rPr>
              <a:t>THE TOOLS WE HAVE</a:t>
            </a:r>
            <a:endParaRPr lang="en-US" dirty="0">
              <a:latin typeface="Arial" panose="020B0604020202020204" pitchFamily="34" charset="0"/>
              <a:cs typeface="Arial" panose="020B0604020202020204" pitchFamily="34" charset="0"/>
            </a:endParaRPr>
          </a:p>
        </p:txBody>
      </p:sp>
      <p:sp>
        <p:nvSpPr>
          <p:cNvPr id="7" name="Text 5"/>
          <p:cNvSpPr/>
          <p:nvPr/>
        </p:nvSpPr>
        <p:spPr>
          <a:xfrm>
            <a:off x="640080" y="1955925"/>
            <a:ext cx="5166360" cy="914400"/>
          </a:xfrm>
          <a:prstGeom prst="rect">
            <a:avLst/>
          </a:prstGeom>
          <a:noFill/>
          <a:ln/>
        </p:spPr>
        <p:txBody>
          <a:bodyPr wrap="square" lIns="0" tIns="0" rIns="0" bIns="0" rtlCol="0" anchor="ctr"/>
          <a:lstStyle/>
          <a:p>
            <a:pPr marL="0" indent="0">
              <a:buNone/>
            </a:pPr>
            <a:r>
              <a:rPr lang="en-US" dirty="0">
                <a:solidFill>
                  <a:srgbClr val="1A2B22"/>
                </a:solidFill>
                <a:latin typeface="Arial" panose="020B0604020202020204" pitchFamily="34" charset="0"/>
                <a:ea typeface="Calibri" pitchFamily="34" charset="-122"/>
                <a:cs typeface="Arial" panose="020B0604020202020204" pitchFamily="34" charset="0"/>
              </a:rPr>
              <a:t>Under our ESF3 role, DEQ deploys pre-storm surveys to wastewater treatment plants and solid waste management facilities.</a:t>
            </a:r>
            <a:endParaRPr lang="en-US" dirty="0">
              <a:latin typeface="Arial" panose="020B0604020202020204" pitchFamily="34" charset="0"/>
              <a:cs typeface="Arial" panose="020B0604020202020204" pitchFamily="34" charset="0"/>
            </a:endParaRPr>
          </a:p>
        </p:txBody>
      </p:sp>
      <p:sp>
        <p:nvSpPr>
          <p:cNvPr id="8" name="Text 6"/>
          <p:cNvSpPr/>
          <p:nvPr/>
        </p:nvSpPr>
        <p:spPr>
          <a:xfrm>
            <a:off x="662940" y="3129596"/>
            <a:ext cx="5166360" cy="274320"/>
          </a:xfrm>
          <a:prstGeom prst="rect">
            <a:avLst/>
          </a:prstGeom>
          <a:noFill/>
          <a:ln/>
        </p:spPr>
        <p:txBody>
          <a:bodyPr wrap="square" lIns="0" tIns="0" rIns="0" bIns="0" rtlCol="0" anchor="ctr"/>
          <a:lstStyle/>
          <a:p>
            <a:pPr marL="0" indent="0">
              <a:buNone/>
            </a:pPr>
            <a:r>
              <a:rPr lang="en-US" b="1" kern="0" spc="400" dirty="0">
                <a:solidFill>
                  <a:srgbClr val="2E8B57"/>
                </a:solidFill>
                <a:latin typeface="Arial" panose="020B0604020202020204" pitchFamily="34" charset="0"/>
                <a:ea typeface="Calibri" pitchFamily="34" charset="-122"/>
                <a:cs typeface="Arial" panose="020B0604020202020204" pitchFamily="34" charset="0"/>
              </a:rPr>
              <a:t>WHAT THE SURVEYS DO WELL</a:t>
            </a:r>
            <a:endParaRPr lang="en-US" dirty="0">
              <a:latin typeface="Arial" panose="020B0604020202020204" pitchFamily="34" charset="0"/>
              <a:cs typeface="Arial" panose="020B0604020202020204" pitchFamily="34" charset="0"/>
            </a:endParaRPr>
          </a:p>
        </p:txBody>
      </p:sp>
      <p:sp>
        <p:nvSpPr>
          <p:cNvPr id="9" name="Text 7"/>
          <p:cNvSpPr/>
          <p:nvPr/>
        </p:nvSpPr>
        <p:spPr>
          <a:xfrm>
            <a:off x="640080" y="3420639"/>
            <a:ext cx="5166360" cy="700299"/>
          </a:xfrm>
          <a:prstGeom prst="rect">
            <a:avLst/>
          </a:prstGeom>
          <a:noFill/>
          <a:ln/>
        </p:spPr>
        <p:txBody>
          <a:bodyPr wrap="square" lIns="0" tIns="0" rIns="0" bIns="0" rtlCol="0" anchor="ctr"/>
          <a:lstStyle/>
          <a:p>
            <a:pPr marL="0" indent="0">
              <a:buNone/>
            </a:pPr>
            <a:r>
              <a:rPr lang="en-US" dirty="0">
                <a:solidFill>
                  <a:srgbClr val="1A2B22"/>
                </a:solidFill>
                <a:latin typeface="Arial" panose="020B0604020202020204" pitchFamily="34" charset="0"/>
                <a:ea typeface="Calibri" pitchFamily="34" charset="-122"/>
                <a:cs typeface="Arial" panose="020B0604020202020204" pitchFamily="34" charset="0"/>
              </a:rPr>
              <a:t>Catch high-level infrastructure, service, and operational issues fast.</a:t>
            </a:r>
            <a:endParaRPr lang="en-US" dirty="0">
              <a:latin typeface="Arial" panose="020B0604020202020204" pitchFamily="34" charset="0"/>
              <a:cs typeface="Arial" panose="020B0604020202020204" pitchFamily="34" charset="0"/>
            </a:endParaRPr>
          </a:p>
        </p:txBody>
      </p:sp>
      <p:sp>
        <p:nvSpPr>
          <p:cNvPr id="10" name="Shape 8"/>
          <p:cNvSpPr/>
          <p:nvPr/>
        </p:nvSpPr>
        <p:spPr>
          <a:xfrm>
            <a:off x="6172200" y="1234440"/>
            <a:ext cx="5532120" cy="3246120"/>
          </a:xfrm>
          <a:prstGeom prst="rect">
            <a:avLst/>
          </a:prstGeom>
          <a:solidFill>
            <a:srgbClr val="EAF1F8"/>
          </a:solidFill>
          <a:ln w="6350">
            <a:solidFill>
              <a:srgbClr val="D5DDD7"/>
            </a:solidFill>
            <a:prstDash val="solid"/>
          </a:ln>
        </p:spPr>
        <p:txBody>
          <a:bodyPr/>
          <a:lstStyle/>
          <a:p>
            <a:endParaRPr lang="en-US" sz="3200">
              <a:latin typeface="Arial" panose="020B0604020202020204" pitchFamily="34" charset="0"/>
              <a:cs typeface="Arial" panose="020B0604020202020204" pitchFamily="34" charset="0"/>
            </a:endParaRPr>
          </a:p>
        </p:txBody>
      </p:sp>
      <p:sp>
        <p:nvSpPr>
          <p:cNvPr id="11" name="Shape 9"/>
          <p:cNvSpPr/>
          <p:nvPr/>
        </p:nvSpPr>
        <p:spPr>
          <a:xfrm>
            <a:off x="6172200" y="1248939"/>
            <a:ext cx="5532120" cy="109728"/>
          </a:xfrm>
          <a:prstGeom prst="rect">
            <a:avLst/>
          </a:prstGeom>
          <a:solidFill>
            <a:srgbClr val="B85042"/>
          </a:solidFill>
          <a:ln w="12700">
            <a:solidFill>
              <a:srgbClr val="B85042"/>
            </a:solidFill>
            <a:prstDash val="solid"/>
          </a:ln>
        </p:spPr>
        <p:txBody>
          <a:bodyPr/>
          <a:lstStyle/>
          <a:p>
            <a:endParaRPr lang="en-US" sz="3200">
              <a:latin typeface="Arial" panose="020B0604020202020204" pitchFamily="34" charset="0"/>
              <a:cs typeface="Arial" panose="020B0604020202020204" pitchFamily="34" charset="0"/>
            </a:endParaRPr>
          </a:p>
        </p:txBody>
      </p:sp>
      <p:sp>
        <p:nvSpPr>
          <p:cNvPr id="12" name="Text 10"/>
          <p:cNvSpPr/>
          <p:nvPr/>
        </p:nvSpPr>
        <p:spPr>
          <a:xfrm>
            <a:off x="6355080" y="1500957"/>
            <a:ext cx="5166360" cy="320040"/>
          </a:xfrm>
          <a:prstGeom prst="rect">
            <a:avLst/>
          </a:prstGeom>
          <a:noFill/>
          <a:ln/>
        </p:spPr>
        <p:txBody>
          <a:bodyPr wrap="square" lIns="0" tIns="0" rIns="0" bIns="0" rtlCol="0" anchor="ctr"/>
          <a:lstStyle/>
          <a:p>
            <a:pPr marL="0" indent="0">
              <a:buNone/>
            </a:pPr>
            <a:r>
              <a:rPr lang="en-US" b="1" kern="0" spc="400" dirty="0">
                <a:solidFill>
                  <a:srgbClr val="B85042"/>
                </a:solidFill>
                <a:latin typeface="Arial" panose="020B0604020202020204" pitchFamily="34" charset="0"/>
                <a:ea typeface="Calibri" pitchFamily="34" charset="-122"/>
                <a:cs typeface="Arial" panose="020B0604020202020204" pitchFamily="34" charset="0"/>
              </a:rPr>
              <a:t>WHAT THE SURVEYS DON'T DO</a:t>
            </a:r>
            <a:endParaRPr lang="en-US" dirty="0">
              <a:latin typeface="Arial" panose="020B0604020202020204" pitchFamily="34" charset="0"/>
              <a:cs typeface="Arial" panose="020B0604020202020204" pitchFamily="34" charset="0"/>
            </a:endParaRPr>
          </a:p>
        </p:txBody>
      </p:sp>
      <p:sp>
        <p:nvSpPr>
          <p:cNvPr id="13" name="Text 11"/>
          <p:cNvSpPr/>
          <p:nvPr/>
        </p:nvSpPr>
        <p:spPr>
          <a:xfrm>
            <a:off x="6355080" y="1820997"/>
            <a:ext cx="5166360" cy="914400"/>
          </a:xfrm>
          <a:prstGeom prst="rect">
            <a:avLst/>
          </a:prstGeom>
          <a:noFill/>
          <a:ln/>
        </p:spPr>
        <p:txBody>
          <a:bodyPr wrap="square" lIns="0" tIns="0" rIns="0" bIns="0" rtlCol="0" anchor="ctr"/>
          <a:lstStyle/>
          <a:p>
            <a:pPr marL="0" indent="0">
              <a:buNone/>
            </a:pPr>
            <a:r>
              <a:rPr lang="en-US" dirty="0">
                <a:solidFill>
                  <a:srgbClr val="1A2B22"/>
                </a:solidFill>
                <a:latin typeface="Arial" panose="020B0604020202020204" pitchFamily="34" charset="0"/>
                <a:ea typeface="Calibri" pitchFamily="34" charset="-122"/>
                <a:cs typeface="Arial" panose="020B0604020202020204" pitchFamily="34" charset="0"/>
              </a:rPr>
              <a:t>Capture detailed damage assessments or cost of temporary vs. permanent repairs.</a:t>
            </a:r>
            <a:endParaRPr lang="en-US" dirty="0">
              <a:latin typeface="Arial" panose="020B0604020202020204" pitchFamily="34" charset="0"/>
              <a:cs typeface="Arial" panose="020B0604020202020204" pitchFamily="34" charset="0"/>
            </a:endParaRPr>
          </a:p>
        </p:txBody>
      </p:sp>
      <p:sp>
        <p:nvSpPr>
          <p:cNvPr id="14" name="Text 12"/>
          <p:cNvSpPr/>
          <p:nvPr/>
        </p:nvSpPr>
        <p:spPr>
          <a:xfrm>
            <a:off x="6377940" y="3129596"/>
            <a:ext cx="5166360" cy="274320"/>
          </a:xfrm>
          <a:prstGeom prst="rect">
            <a:avLst/>
          </a:prstGeom>
          <a:noFill/>
          <a:ln/>
        </p:spPr>
        <p:txBody>
          <a:bodyPr wrap="square" lIns="0" tIns="0" rIns="0" bIns="0" rtlCol="0" anchor="ctr"/>
          <a:lstStyle/>
          <a:p>
            <a:pPr marL="0" indent="0">
              <a:buNone/>
            </a:pPr>
            <a:r>
              <a:rPr lang="en-US" b="1" kern="0" spc="400" dirty="0">
                <a:solidFill>
                  <a:srgbClr val="0F4C81"/>
                </a:solidFill>
                <a:latin typeface="Arial" panose="020B0604020202020204" pitchFamily="34" charset="0"/>
                <a:ea typeface="Calibri" pitchFamily="34" charset="-122"/>
                <a:cs typeface="Arial" panose="020B0604020202020204" pitchFamily="34" charset="0"/>
              </a:rPr>
              <a:t>WHAT FILLED THE GAP</a:t>
            </a:r>
            <a:endParaRPr lang="en-US" dirty="0">
              <a:latin typeface="Arial" panose="020B0604020202020204" pitchFamily="34" charset="0"/>
              <a:cs typeface="Arial" panose="020B0604020202020204" pitchFamily="34" charset="0"/>
            </a:endParaRPr>
          </a:p>
        </p:txBody>
      </p:sp>
      <p:sp>
        <p:nvSpPr>
          <p:cNvPr id="15" name="Text 13"/>
          <p:cNvSpPr/>
          <p:nvPr/>
        </p:nvSpPr>
        <p:spPr>
          <a:xfrm>
            <a:off x="6377940" y="3420639"/>
            <a:ext cx="5166360" cy="960120"/>
          </a:xfrm>
          <a:prstGeom prst="rect">
            <a:avLst/>
          </a:prstGeom>
          <a:noFill/>
          <a:ln/>
        </p:spPr>
        <p:txBody>
          <a:bodyPr wrap="square" lIns="0" tIns="0" rIns="0" bIns="0" rtlCol="0" anchor="ctr"/>
          <a:lstStyle/>
          <a:p>
            <a:pPr marL="0" indent="0">
              <a:buNone/>
            </a:pPr>
            <a:r>
              <a:rPr lang="en-US" dirty="0">
                <a:solidFill>
                  <a:srgbClr val="1A2B22"/>
                </a:solidFill>
                <a:latin typeface="Arial" panose="020B0604020202020204" pitchFamily="34" charset="0"/>
                <a:ea typeface="Calibri" pitchFamily="34" charset="-122"/>
                <a:cs typeface="Arial" panose="020B0604020202020204" pitchFamily="34" charset="0"/>
              </a:rPr>
              <a:t>Extensive one-on-one outreach with affected facilities. Resource-intensive, but the only way to get damage detail. </a:t>
            </a:r>
            <a:endParaRPr lang="en-US" dirty="0">
              <a:latin typeface="Arial" panose="020B0604020202020204" pitchFamily="34" charset="0"/>
              <a:cs typeface="Arial" panose="020B0604020202020204" pitchFamily="34" charset="0"/>
            </a:endParaRPr>
          </a:p>
        </p:txBody>
      </p:sp>
      <p:sp>
        <p:nvSpPr>
          <p:cNvPr id="16" name="Shape 14"/>
          <p:cNvSpPr/>
          <p:nvPr/>
        </p:nvSpPr>
        <p:spPr>
          <a:xfrm>
            <a:off x="457200" y="4663440"/>
            <a:ext cx="11247120" cy="1358219"/>
          </a:xfrm>
          <a:prstGeom prst="rect">
            <a:avLst/>
          </a:prstGeom>
          <a:solidFill>
            <a:srgbClr val="1F6B3A"/>
          </a:solidFill>
          <a:ln w="12700">
            <a:solidFill>
              <a:srgbClr val="1F6B3A"/>
            </a:solidFill>
            <a:prstDash val="solid"/>
          </a:ln>
        </p:spPr>
        <p:txBody>
          <a:bodyPr/>
          <a:lstStyle/>
          <a:p>
            <a:endParaRPr lang="en-US"/>
          </a:p>
        </p:txBody>
      </p:sp>
      <p:sp>
        <p:nvSpPr>
          <p:cNvPr id="18" name="Text 15"/>
          <p:cNvSpPr/>
          <p:nvPr/>
        </p:nvSpPr>
        <p:spPr>
          <a:xfrm>
            <a:off x="640080" y="4754880"/>
            <a:ext cx="10789920" cy="365760"/>
          </a:xfrm>
          <a:prstGeom prst="rect">
            <a:avLst/>
          </a:prstGeom>
          <a:noFill/>
          <a:ln/>
        </p:spPr>
        <p:txBody>
          <a:bodyPr wrap="square" lIns="0" tIns="0" rIns="0" bIns="0" rtlCol="0" anchor="ctr"/>
          <a:lstStyle/>
          <a:p>
            <a:pPr marL="0" indent="0">
              <a:buNone/>
            </a:pPr>
            <a:r>
              <a:rPr lang="en-US" sz="2000" b="1" kern="0" spc="400" dirty="0">
                <a:solidFill>
                  <a:srgbClr val="F2F5F3"/>
                </a:solidFill>
                <a:latin typeface="Arial" panose="020B0604020202020204" pitchFamily="34" charset="0"/>
                <a:ea typeface="Calibri" pitchFamily="34" charset="-122"/>
                <a:cs typeface="Arial" panose="020B0604020202020204" pitchFamily="34" charset="0"/>
              </a:rPr>
              <a:t>EMERGING:  EPA REGION 3 ENGAGEMENT</a:t>
            </a:r>
            <a:endParaRPr lang="en-US" sz="2000" dirty="0">
              <a:latin typeface="Arial" panose="020B0604020202020204" pitchFamily="34" charset="0"/>
              <a:cs typeface="Arial" panose="020B0604020202020204" pitchFamily="34" charset="0"/>
            </a:endParaRPr>
          </a:p>
        </p:txBody>
      </p:sp>
      <p:sp>
        <p:nvSpPr>
          <p:cNvPr id="19" name="Text 16"/>
          <p:cNvSpPr/>
          <p:nvPr/>
        </p:nvSpPr>
        <p:spPr>
          <a:xfrm>
            <a:off x="640080" y="5166360"/>
            <a:ext cx="10789920" cy="1097280"/>
          </a:xfrm>
          <a:prstGeom prst="rect">
            <a:avLst/>
          </a:prstGeom>
          <a:noFill/>
          <a:ln/>
        </p:spPr>
        <p:txBody>
          <a:bodyPr wrap="square" lIns="0" tIns="0" rIns="0" bIns="0" rtlCol="0" anchor="t"/>
          <a:lstStyle/>
          <a:p>
            <a:pPr marL="0" indent="0">
              <a:buNone/>
            </a:pPr>
            <a:r>
              <a:rPr lang="en-US" dirty="0">
                <a:solidFill>
                  <a:srgbClr val="FFFFFF"/>
                </a:solidFill>
                <a:latin typeface="Arial" panose="020B0604020202020204" pitchFamily="34" charset="0"/>
                <a:ea typeface="Calibri" pitchFamily="34" charset="-122"/>
                <a:cs typeface="Arial" panose="020B0604020202020204" pitchFamily="34" charset="0"/>
              </a:rPr>
              <a:t>EPA Region 3's ESF 3 branch is now engaged on WWTP damage tracking. A recent R3 water/wastewater workshop focused on state–federal information sharing and capturing improvements. </a:t>
            </a:r>
            <a:endParaRPr lang="en-US"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286327F6-B1E8-BD33-50D7-6960CC397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
        <p:nvSpPr>
          <p:cNvPr id="2" name="Rectangle 1">
            <a:extLst>
              <a:ext uri="{FF2B5EF4-FFF2-40B4-BE49-F238E27FC236}">
                <a16:creationId xmlns:a16="http://schemas.microsoft.com/office/drawing/2014/main" id="{3FC5BC9C-7E83-D463-9408-353ED467FB1E}"/>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6308246-5922-9D72-6D55-F705CB36A588}"/>
              </a:ext>
            </a:extLst>
          </p:cNvPr>
          <p:cNvGrpSpPr/>
          <p:nvPr/>
        </p:nvGrpSpPr>
        <p:grpSpPr>
          <a:xfrm>
            <a:off x="638503" y="4573356"/>
            <a:ext cx="3906042" cy="1814566"/>
            <a:chOff x="386890" y="4089523"/>
            <a:chExt cx="3906042" cy="1814566"/>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48D4C3B8-CA38-35D9-E99C-CE3361E2C7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890" y="4089523"/>
              <a:ext cx="3906042" cy="1814566"/>
            </a:xfrm>
            <a:prstGeom prst="rect">
              <a:avLst/>
            </a:prstGeom>
          </p:spPr>
        </p:pic>
        <p:sp>
          <p:nvSpPr>
            <p:cNvPr id="9" name="Oval 8">
              <a:extLst>
                <a:ext uri="{FF2B5EF4-FFF2-40B4-BE49-F238E27FC236}">
                  <a16:creationId xmlns:a16="http://schemas.microsoft.com/office/drawing/2014/main" id="{952B96CC-06C9-C355-25DE-805B10EB06E3}"/>
                </a:ext>
              </a:extLst>
            </p:cNvPr>
            <p:cNvSpPr/>
            <p:nvPr/>
          </p:nvSpPr>
          <p:spPr>
            <a:xfrm>
              <a:off x="2992582" y="4833257"/>
              <a:ext cx="190005" cy="19000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EE290D4-E2CE-267E-A189-31306EF12D59}"/>
              </a:ext>
            </a:extLst>
          </p:cNvPr>
          <p:cNvGrpSpPr/>
          <p:nvPr/>
        </p:nvGrpSpPr>
        <p:grpSpPr>
          <a:xfrm>
            <a:off x="4972959" y="1184477"/>
            <a:ext cx="6632454" cy="5203445"/>
            <a:chOff x="4721346" y="700644"/>
            <a:chExt cx="6632454" cy="5203445"/>
          </a:xfrm>
        </p:grpSpPr>
        <p:pic>
          <p:nvPicPr>
            <p:cNvPr id="4" name="Picture 3">
              <a:extLst>
                <a:ext uri="{FF2B5EF4-FFF2-40B4-BE49-F238E27FC236}">
                  <a16:creationId xmlns:a16="http://schemas.microsoft.com/office/drawing/2014/main" id="{EDC65F2D-41DF-37E8-297B-A2DEFAE67B8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21346" y="700644"/>
              <a:ext cx="6632454" cy="5203445"/>
            </a:xfrm>
            <a:prstGeom prst="rect">
              <a:avLst/>
            </a:prstGeom>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DF5B3DD8-423E-9FBC-DA0F-3BDFD37D42B2}"/>
                </a:ext>
              </a:extLst>
            </p:cNvPr>
            <p:cNvSpPr/>
            <p:nvPr/>
          </p:nvSpPr>
          <p:spPr>
            <a:xfrm>
              <a:off x="9310762" y="2188812"/>
              <a:ext cx="190005" cy="19000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2">
            <a:extLst>
              <a:ext uri="{FF2B5EF4-FFF2-40B4-BE49-F238E27FC236}">
                <a16:creationId xmlns:a16="http://schemas.microsoft.com/office/drawing/2014/main" id="{79098912-522D-5126-915F-F4386A9F5D27}"/>
              </a:ext>
            </a:extLst>
          </p:cNvPr>
          <p:cNvSpPr txBox="1">
            <a:spLocks/>
          </p:cNvSpPr>
          <p:nvPr/>
        </p:nvSpPr>
        <p:spPr>
          <a:xfrm>
            <a:off x="638503" y="531791"/>
            <a:ext cx="10515600" cy="972410"/>
          </a:xfrm>
          <a:prstGeom prst="rect">
            <a:avLst/>
          </a:prstGeom>
        </p:spPr>
        <p:txBody>
          <a:bodyP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600" dirty="0">
                <a:ea typeface="Calibri" pitchFamily="34" charset="-122"/>
              </a:rPr>
              <a:t>Claytor Lake </a:t>
            </a:r>
          </a:p>
          <a:p>
            <a:r>
              <a:rPr lang="en-US" sz="2000" dirty="0"/>
              <a:t>(Pulaski Co, Virginia)</a:t>
            </a:r>
            <a:endParaRPr lang="en-US" sz="3400" dirty="0"/>
          </a:p>
        </p:txBody>
      </p:sp>
      <p:sp>
        <p:nvSpPr>
          <p:cNvPr id="13" name="TextBox 12">
            <a:extLst>
              <a:ext uri="{FF2B5EF4-FFF2-40B4-BE49-F238E27FC236}">
                <a16:creationId xmlns:a16="http://schemas.microsoft.com/office/drawing/2014/main" id="{E5908715-7ECB-0B33-587A-0AA0C30808F6}"/>
              </a:ext>
            </a:extLst>
          </p:cNvPr>
          <p:cNvSpPr txBox="1"/>
          <p:nvPr/>
        </p:nvSpPr>
        <p:spPr>
          <a:xfrm>
            <a:off x="638503" y="1504200"/>
            <a:ext cx="4066447"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56EAB"/>
                </a:solidFill>
              </a:rPr>
              <a:t>Fed by the New River </a:t>
            </a:r>
          </a:p>
          <a:p>
            <a:pPr marL="285750" indent="-285750">
              <a:buFont typeface="Arial" panose="020B0604020202020204" pitchFamily="34" charset="0"/>
              <a:buChar char="•"/>
            </a:pPr>
            <a:r>
              <a:rPr lang="en-US" dirty="0">
                <a:solidFill>
                  <a:srgbClr val="256EAB"/>
                </a:solidFill>
              </a:rPr>
              <a:t>4,472-acre impoundment  </a:t>
            </a:r>
          </a:p>
          <a:p>
            <a:pPr marL="285750" indent="-285750">
              <a:buFont typeface="Arial" panose="020B0604020202020204" pitchFamily="34" charset="0"/>
              <a:buChar char="•"/>
            </a:pPr>
            <a:r>
              <a:rPr lang="en-US" dirty="0">
                <a:solidFill>
                  <a:srgbClr val="256EAB"/>
                </a:solidFill>
              </a:rPr>
              <a:t>21 miles long</a:t>
            </a:r>
          </a:p>
          <a:p>
            <a:pPr marL="285750" indent="-285750">
              <a:buFont typeface="Arial" panose="020B0604020202020204" pitchFamily="34" charset="0"/>
              <a:buChar char="•"/>
            </a:pPr>
            <a:r>
              <a:rPr lang="en-US" dirty="0">
                <a:solidFill>
                  <a:srgbClr val="256EAB"/>
                </a:solidFill>
              </a:rPr>
              <a:t>Drinking water, power generation, recreation</a:t>
            </a:r>
          </a:p>
          <a:p>
            <a:pPr marL="285750" indent="-285750">
              <a:buFont typeface="Arial" panose="020B0604020202020204" pitchFamily="34" charset="0"/>
              <a:buChar char="•"/>
            </a:pPr>
            <a:r>
              <a:rPr lang="en-US" dirty="0">
                <a:solidFill>
                  <a:srgbClr val="256EAB"/>
                </a:solidFill>
              </a:rPr>
              <a:t>Appalachian Power Company operates the reservoir and the hydroelectric generating unity</a:t>
            </a:r>
          </a:p>
        </p:txBody>
      </p:sp>
    </p:spTree>
    <p:extLst>
      <p:ext uri="{BB962C8B-B14F-4D97-AF65-F5344CB8AC3E}">
        <p14:creationId xmlns:p14="http://schemas.microsoft.com/office/powerpoint/2010/main" val="451326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57200" y="548640"/>
            <a:ext cx="11247120" cy="640080"/>
          </a:xfrm>
          <a:prstGeom prst="rect">
            <a:avLst/>
          </a:prstGeom>
          <a:noFill/>
          <a:ln/>
        </p:spPr>
        <p:txBody>
          <a:bodyPr wrap="square" lIns="0" tIns="0" rIns="0" bIns="0" rtlCol="0" anchor="ctr"/>
          <a:lstStyle/>
          <a:p>
            <a:pPr marL="0" indent="0">
              <a:buNone/>
            </a:pPr>
            <a:r>
              <a:rPr lang="en-US" sz="3600" b="1" dirty="0">
                <a:solidFill>
                  <a:srgbClr val="198569"/>
                </a:solidFill>
                <a:latin typeface="Arial" panose="020B0604020202020204" pitchFamily="34" charset="0"/>
                <a:ea typeface="Calibri" pitchFamily="34" charset="-122"/>
                <a:cs typeface="Arial" panose="020B0604020202020204" pitchFamily="34" charset="0"/>
              </a:rPr>
              <a:t>Institutional, Legal, and Other Surprises</a:t>
            </a:r>
          </a:p>
        </p:txBody>
      </p:sp>
      <p:sp>
        <p:nvSpPr>
          <p:cNvPr id="5" name="Shape 3"/>
          <p:cNvSpPr/>
          <p:nvPr/>
        </p:nvSpPr>
        <p:spPr>
          <a:xfrm>
            <a:off x="472440" y="1234439"/>
            <a:ext cx="3657600" cy="5309796"/>
          </a:xfrm>
          <a:prstGeom prst="rect">
            <a:avLst/>
          </a:prstGeom>
          <a:solidFill>
            <a:srgbClr val="F2F5F3"/>
          </a:solidFill>
          <a:ln w="6350">
            <a:solidFill>
              <a:srgbClr val="D5DDD7"/>
            </a:solidFill>
            <a:prstDash val="solid"/>
          </a:ln>
        </p:spPr>
        <p:txBody>
          <a:bodyPr/>
          <a:lstStyle/>
          <a:p>
            <a:endParaRPr lang="en-US" sz="2800"/>
          </a:p>
        </p:txBody>
      </p:sp>
      <p:sp>
        <p:nvSpPr>
          <p:cNvPr id="6" name="Shape 4"/>
          <p:cNvSpPr/>
          <p:nvPr/>
        </p:nvSpPr>
        <p:spPr>
          <a:xfrm>
            <a:off x="472440" y="1234440"/>
            <a:ext cx="3657600" cy="109728"/>
          </a:xfrm>
          <a:prstGeom prst="rect">
            <a:avLst/>
          </a:prstGeom>
          <a:solidFill>
            <a:srgbClr val="B85042"/>
          </a:solidFill>
          <a:ln w="12700">
            <a:solidFill>
              <a:srgbClr val="B85042"/>
            </a:solidFill>
            <a:prstDash val="solid"/>
          </a:ln>
        </p:spPr>
        <p:txBody>
          <a:bodyPr/>
          <a:lstStyle/>
          <a:p>
            <a:endParaRPr lang="en-US" sz="2800"/>
          </a:p>
        </p:txBody>
      </p:sp>
      <p:pic>
        <p:nvPicPr>
          <p:cNvPr id="7"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 y="1600200"/>
            <a:ext cx="640080" cy="640080"/>
          </a:xfrm>
          <a:prstGeom prst="rect">
            <a:avLst/>
          </a:prstGeom>
        </p:spPr>
      </p:pic>
      <p:sp>
        <p:nvSpPr>
          <p:cNvPr id="8" name="Text 5"/>
          <p:cNvSpPr/>
          <p:nvPr/>
        </p:nvSpPr>
        <p:spPr>
          <a:xfrm>
            <a:off x="701040" y="2324530"/>
            <a:ext cx="3291840" cy="1097280"/>
          </a:xfrm>
          <a:prstGeom prst="rect">
            <a:avLst/>
          </a:prstGeom>
          <a:noFill/>
          <a:ln/>
        </p:spPr>
        <p:txBody>
          <a:bodyPr wrap="square" lIns="0" tIns="0" rIns="0" bIns="0" rtlCol="0" anchor="t"/>
          <a:lstStyle/>
          <a:p>
            <a:pPr marL="0" indent="0">
              <a:buNone/>
            </a:pPr>
            <a:r>
              <a:rPr lang="en-US" sz="2000" b="1" dirty="0">
                <a:solidFill>
                  <a:srgbClr val="1F6B3A"/>
                </a:solidFill>
                <a:latin typeface="Arial" panose="020B0604020202020204" pitchFamily="34" charset="0"/>
                <a:ea typeface="Calibri" pitchFamily="34" charset="-122"/>
                <a:cs typeface="Arial" panose="020B0604020202020204" pitchFamily="34" charset="0"/>
              </a:rPr>
              <a:t>Who owns the debris in a hydropower lake?</a:t>
            </a:r>
            <a:endParaRPr lang="en-US" sz="2000" dirty="0">
              <a:latin typeface="Arial" panose="020B0604020202020204" pitchFamily="34" charset="0"/>
              <a:cs typeface="Arial" panose="020B0604020202020204" pitchFamily="34" charset="0"/>
            </a:endParaRPr>
          </a:p>
        </p:txBody>
      </p:sp>
      <p:sp>
        <p:nvSpPr>
          <p:cNvPr id="9" name="Shape 6"/>
          <p:cNvSpPr/>
          <p:nvPr/>
        </p:nvSpPr>
        <p:spPr>
          <a:xfrm>
            <a:off x="701040" y="3330872"/>
            <a:ext cx="3200400" cy="0"/>
          </a:xfrm>
          <a:prstGeom prst="line">
            <a:avLst/>
          </a:prstGeom>
          <a:noFill/>
          <a:ln w="9525">
            <a:solidFill>
              <a:srgbClr val="D5DDD7"/>
            </a:solidFill>
            <a:prstDash val="solid"/>
          </a:ln>
        </p:spPr>
        <p:txBody>
          <a:bodyPr/>
          <a:lstStyle/>
          <a:p>
            <a:endParaRPr lang="en-US" sz="2800"/>
          </a:p>
        </p:txBody>
      </p:sp>
      <p:sp>
        <p:nvSpPr>
          <p:cNvPr id="10" name="Text 7"/>
          <p:cNvSpPr/>
          <p:nvPr/>
        </p:nvSpPr>
        <p:spPr>
          <a:xfrm>
            <a:off x="701040" y="3479184"/>
            <a:ext cx="3291840" cy="1417320"/>
          </a:xfrm>
          <a:prstGeom prst="rect">
            <a:avLst/>
          </a:prstGeom>
          <a:noFill/>
          <a:ln/>
        </p:spPr>
        <p:txBody>
          <a:bodyPr wrap="square" lIns="0" tIns="0" rIns="0" bIns="0" rtlCol="0" anchor="t"/>
          <a:lstStyle/>
          <a:p>
            <a:pPr marL="0" indent="0">
              <a:buNone/>
            </a:pPr>
            <a:r>
              <a:rPr lang="en-US" sz="1900" dirty="0">
                <a:solidFill>
                  <a:srgbClr val="1A2B22"/>
                </a:solidFill>
                <a:latin typeface="Arial" panose="020B0604020202020204" pitchFamily="34" charset="0"/>
                <a:ea typeface="Calibri" pitchFamily="34" charset="-122"/>
                <a:cs typeface="Arial" panose="020B0604020202020204" pitchFamily="34" charset="0"/>
              </a:rPr>
              <a:t>Lakes built for hydroelectric generation have complex property, license, and easement structures. The Commonwealth had to obtain an Attorney General opinion establishing state authority to remove debris from state waters.</a:t>
            </a:r>
            <a:endParaRPr lang="en-US" sz="1900" dirty="0">
              <a:latin typeface="Arial" panose="020B0604020202020204" pitchFamily="34" charset="0"/>
              <a:cs typeface="Arial" panose="020B0604020202020204" pitchFamily="34" charset="0"/>
            </a:endParaRPr>
          </a:p>
        </p:txBody>
      </p:sp>
      <p:sp>
        <p:nvSpPr>
          <p:cNvPr id="11" name="Shape 8"/>
          <p:cNvSpPr/>
          <p:nvPr/>
        </p:nvSpPr>
        <p:spPr>
          <a:xfrm>
            <a:off x="4267200" y="1234439"/>
            <a:ext cx="3657600" cy="5309796"/>
          </a:xfrm>
          <a:prstGeom prst="rect">
            <a:avLst/>
          </a:prstGeom>
          <a:solidFill>
            <a:srgbClr val="F2F5F3"/>
          </a:solidFill>
          <a:ln w="6350">
            <a:solidFill>
              <a:srgbClr val="D5DDD7"/>
            </a:solidFill>
            <a:prstDash val="solid"/>
          </a:ln>
        </p:spPr>
        <p:txBody>
          <a:bodyPr/>
          <a:lstStyle/>
          <a:p>
            <a:endParaRPr lang="en-US" sz="2800"/>
          </a:p>
        </p:txBody>
      </p:sp>
      <p:sp>
        <p:nvSpPr>
          <p:cNvPr id="12" name="Shape 9"/>
          <p:cNvSpPr/>
          <p:nvPr/>
        </p:nvSpPr>
        <p:spPr>
          <a:xfrm>
            <a:off x="4267200" y="1234440"/>
            <a:ext cx="3657600" cy="109728"/>
          </a:xfrm>
          <a:prstGeom prst="rect">
            <a:avLst/>
          </a:prstGeom>
          <a:solidFill>
            <a:srgbClr val="B85042"/>
          </a:solidFill>
          <a:ln w="12700">
            <a:solidFill>
              <a:srgbClr val="B85042"/>
            </a:solidFill>
            <a:prstDash val="solid"/>
          </a:ln>
        </p:spPr>
        <p:txBody>
          <a:bodyPr/>
          <a:lstStyle/>
          <a:p>
            <a:endParaRPr lang="en-US" sz="2800"/>
          </a:p>
        </p:txBody>
      </p:sp>
      <p:pic>
        <p:nvPicPr>
          <p:cNvPr id="13"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1520" y="1600200"/>
            <a:ext cx="640080" cy="640080"/>
          </a:xfrm>
          <a:prstGeom prst="rect">
            <a:avLst/>
          </a:prstGeom>
        </p:spPr>
      </p:pic>
      <p:sp>
        <p:nvSpPr>
          <p:cNvPr id="14" name="Text 10"/>
          <p:cNvSpPr/>
          <p:nvPr/>
        </p:nvSpPr>
        <p:spPr>
          <a:xfrm>
            <a:off x="4495800" y="2324530"/>
            <a:ext cx="3291840" cy="1097280"/>
          </a:xfrm>
          <a:prstGeom prst="rect">
            <a:avLst/>
          </a:prstGeom>
          <a:noFill/>
          <a:ln/>
        </p:spPr>
        <p:txBody>
          <a:bodyPr wrap="square" lIns="0" tIns="0" rIns="0" bIns="0" rtlCol="0" anchor="t"/>
          <a:lstStyle/>
          <a:p>
            <a:pPr marL="0" indent="0">
              <a:buNone/>
            </a:pPr>
            <a:r>
              <a:rPr lang="en-US" sz="2000" b="1" dirty="0">
                <a:solidFill>
                  <a:srgbClr val="1F6B3A"/>
                </a:solidFill>
                <a:latin typeface="Arial" panose="020B0604020202020204" pitchFamily="34" charset="0"/>
                <a:ea typeface="Calibri" pitchFamily="34" charset="-122"/>
                <a:cs typeface="Arial" panose="020B0604020202020204" pitchFamily="34" charset="0"/>
              </a:rPr>
              <a:t>Who authorizes HazMat cleanup on private flooded property?</a:t>
            </a:r>
            <a:endParaRPr lang="en-US" sz="2000" dirty="0">
              <a:latin typeface="Arial" panose="020B0604020202020204" pitchFamily="34" charset="0"/>
              <a:cs typeface="Arial" panose="020B0604020202020204" pitchFamily="34" charset="0"/>
            </a:endParaRPr>
          </a:p>
        </p:txBody>
      </p:sp>
      <p:sp>
        <p:nvSpPr>
          <p:cNvPr id="15" name="Shape 11"/>
          <p:cNvSpPr/>
          <p:nvPr/>
        </p:nvSpPr>
        <p:spPr>
          <a:xfrm>
            <a:off x="4495800" y="3330872"/>
            <a:ext cx="3200400" cy="0"/>
          </a:xfrm>
          <a:prstGeom prst="line">
            <a:avLst/>
          </a:prstGeom>
          <a:noFill/>
          <a:ln w="9525">
            <a:solidFill>
              <a:srgbClr val="D5DDD7"/>
            </a:solidFill>
            <a:prstDash val="solid"/>
          </a:ln>
        </p:spPr>
        <p:txBody>
          <a:bodyPr/>
          <a:lstStyle/>
          <a:p>
            <a:endParaRPr lang="en-US" sz="2800"/>
          </a:p>
        </p:txBody>
      </p:sp>
      <p:sp>
        <p:nvSpPr>
          <p:cNvPr id="16" name="Text 12"/>
          <p:cNvSpPr/>
          <p:nvPr/>
        </p:nvSpPr>
        <p:spPr>
          <a:xfrm>
            <a:off x="4495800" y="3479184"/>
            <a:ext cx="3291840" cy="2553626"/>
          </a:xfrm>
          <a:prstGeom prst="rect">
            <a:avLst/>
          </a:prstGeom>
          <a:noFill/>
          <a:ln/>
        </p:spPr>
        <p:txBody>
          <a:bodyPr wrap="square" lIns="0" tIns="0" rIns="0" bIns="0" rtlCol="0" anchor="t"/>
          <a:lstStyle/>
          <a:p>
            <a:pPr marL="0" indent="0">
              <a:buNone/>
            </a:pPr>
            <a:r>
              <a:rPr lang="en-US" sz="1900" dirty="0">
                <a:solidFill>
                  <a:srgbClr val="1A2B22"/>
                </a:solidFill>
                <a:latin typeface="Arial" panose="020B0604020202020204" pitchFamily="34" charset="0"/>
                <a:ea typeface="Calibri" pitchFamily="34" charset="-122"/>
                <a:cs typeface="Arial" panose="020B0604020202020204" pitchFamily="34" charset="0"/>
              </a:rPr>
              <a:t>EPA could remove storm-related HazMat from private parcels but needed identified property owners and written access permission. Property identification was time-consuming; VDEM and DEQ assisted.</a:t>
            </a:r>
            <a:endParaRPr lang="en-US" sz="1900" dirty="0">
              <a:latin typeface="Arial" panose="020B0604020202020204" pitchFamily="34" charset="0"/>
              <a:cs typeface="Arial" panose="020B0604020202020204" pitchFamily="34" charset="0"/>
            </a:endParaRPr>
          </a:p>
        </p:txBody>
      </p:sp>
      <p:sp>
        <p:nvSpPr>
          <p:cNvPr id="21" name="Shape 16"/>
          <p:cNvSpPr/>
          <p:nvPr/>
        </p:nvSpPr>
        <p:spPr>
          <a:xfrm>
            <a:off x="8290560" y="3330872"/>
            <a:ext cx="3200400" cy="0"/>
          </a:xfrm>
          <a:prstGeom prst="line">
            <a:avLst/>
          </a:prstGeom>
          <a:noFill/>
          <a:ln w="9525">
            <a:solidFill>
              <a:srgbClr val="D5DDD7"/>
            </a:solidFill>
            <a:prstDash val="solid"/>
          </a:ln>
        </p:spPr>
        <p:txBody>
          <a:bodyPr/>
          <a:lstStyle/>
          <a:p>
            <a:endParaRPr lang="en-US" sz="2800"/>
          </a:p>
        </p:txBody>
      </p:sp>
      <p:pic>
        <p:nvPicPr>
          <p:cNvPr id="27" name="Picture 26">
            <a:extLst>
              <a:ext uri="{FF2B5EF4-FFF2-40B4-BE49-F238E27FC236}">
                <a16:creationId xmlns:a16="http://schemas.microsoft.com/office/drawing/2014/main" id="{966BEBEB-9E6F-2EA2-A736-64FBED3CE1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
        <p:nvSpPr>
          <p:cNvPr id="2" name="Rectangle 1">
            <a:extLst>
              <a:ext uri="{FF2B5EF4-FFF2-40B4-BE49-F238E27FC236}">
                <a16:creationId xmlns:a16="http://schemas.microsoft.com/office/drawing/2014/main" id="{FDC94A01-973E-1D56-39B1-A96334B33155}"/>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13"/>
          <p:cNvSpPr/>
          <p:nvPr/>
        </p:nvSpPr>
        <p:spPr>
          <a:xfrm>
            <a:off x="8061960" y="1234439"/>
            <a:ext cx="3657600" cy="5309796"/>
          </a:xfrm>
          <a:prstGeom prst="rect">
            <a:avLst/>
          </a:prstGeom>
          <a:solidFill>
            <a:srgbClr val="F2F5F3"/>
          </a:solidFill>
          <a:ln w="6350">
            <a:solidFill>
              <a:srgbClr val="D5DDD7"/>
            </a:solidFill>
            <a:prstDash val="solid"/>
          </a:ln>
        </p:spPr>
        <p:txBody>
          <a:bodyPr/>
          <a:lstStyle/>
          <a:p>
            <a:endParaRPr lang="en-US" sz="2800"/>
          </a:p>
        </p:txBody>
      </p:sp>
      <p:sp>
        <p:nvSpPr>
          <p:cNvPr id="20" name="Text 15"/>
          <p:cNvSpPr/>
          <p:nvPr/>
        </p:nvSpPr>
        <p:spPr>
          <a:xfrm>
            <a:off x="8290560" y="2324530"/>
            <a:ext cx="3291840" cy="1097280"/>
          </a:xfrm>
          <a:prstGeom prst="rect">
            <a:avLst/>
          </a:prstGeom>
          <a:noFill/>
          <a:ln/>
        </p:spPr>
        <p:txBody>
          <a:bodyPr wrap="square" lIns="0" tIns="0" rIns="0" bIns="0" rtlCol="0" anchor="t"/>
          <a:lstStyle/>
          <a:p>
            <a:pPr marL="0" indent="0">
              <a:buNone/>
            </a:pPr>
            <a:r>
              <a:rPr lang="en-US" sz="2000" b="1" dirty="0">
                <a:solidFill>
                  <a:srgbClr val="1F6B3A"/>
                </a:solidFill>
                <a:latin typeface="Arial" panose="020B0604020202020204" pitchFamily="34" charset="0"/>
                <a:ea typeface="Calibri" pitchFamily="34" charset="-122"/>
                <a:cs typeface="Arial" panose="020B0604020202020204" pitchFamily="34" charset="0"/>
              </a:rPr>
              <a:t>Who pays when a landfill loses airspace to storm debris?</a:t>
            </a:r>
            <a:endParaRPr lang="en-US" sz="2000" dirty="0">
              <a:latin typeface="Arial" panose="020B0604020202020204" pitchFamily="34" charset="0"/>
              <a:cs typeface="Arial" panose="020B0604020202020204" pitchFamily="34" charset="0"/>
            </a:endParaRPr>
          </a:p>
        </p:txBody>
      </p:sp>
      <p:sp>
        <p:nvSpPr>
          <p:cNvPr id="22" name="Text 17"/>
          <p:cNvSpPr/>
          <p:nvPr/>
        </p:nvSpPr>
        <p:spPr>
          <a:xfrm>
            <a:off x="8290560" y="3471994"/>
            <a:ext cx="3291840" cy="2961160"/>
          </a:xfrm>
          <a:prstGeom prst="rect">
            <a:avLst/>
          </a:prstGeom>
          <a:noFill/>
          <a:ln/>
        </p:spPr>
        <p:txBody>
          <a:bodyPr wrap="square" lIns="0" tIns="0" rIns="0" bIns="0" rtlCol="0" anchor="t"/>
          <a:lstStyle/>
          <a:p>
            <a:r>
              <a:rPr lang="en-US" sz="1900" dirty="0">
                <a:solidFill>
                  <a:srgbClr val="1A2B22"/>
                </a:solidFill>
                <a:latin typeface="Arial" panose="020B0604020202020204" pitchFamily="34" charset="0"/>
                <a:ea typeface="Calibri" pitchFamily="34" charset="-122"/>
                <a:cs typeface="Arial" panose="020B0604020202020204" pitchFamily="34" charset="0"/>
              </a:rPr>
              <a:t>USACE field estimates were what got shared with facility operators for planning. SWMFs are not eligible for FEMA PA reimbursement for airspace consumed by storm debris. Fortunately, Helene, debris volumes recovered came in under initial estimates.</a:t>
            </a:r>
            <a:endParaRPr lang="en-US" sz="1900" dirty="0">
              <a:latin typeface="Arial" panose="020B0604020202020204" pitchFamily="34" charset="0"/>
              <a:cs typeface="Arial" panose="020B0604020202020204" pitchFamily="34" charset="0"/>
            </a:endParaRPr>
          </a:p>
        </p:txBody>
      </p:sp>
      <p:sp>
        <p:nvSpPr>
          <p:cNvPr id="18" name="Shape 14"/>
          <p:cNvSpPr/>
          <p:nvPr/>
        </p:nvSpPr>
        <p:spPr>
          <a:xfrm>
            <a:off x="8061960" y="1234440"/>
            <a:ext cx="3657600" cy="109728"/>
          </a:xfrm>
          <a:prstGeom prst="rect">
            <a:avLst/>
          </a:prstGeom>
          <a:solidFill>
            <a:srgbClr val="B85042"/>
          </a:solidFill>
          <a:ln w="12700">
            <a:solidFill>
              <a:srgbClr val="B85042"/>
            </a:solidFill>
            <a:prstDash val="solid"/>
          </a:ln>
        </p:spPr>
        <p:txBody>
          <a:bodyPr/>
          <a:lstStyle/>
          <a:p>
            <a:endParaRPr lang="en-US" sz="2800"/>
          </a:p>
        </p:txBody>
      </p:sp>
      <p:pic>
        <p:nvPicPr>
          <p:cNvPr id="19" name="Image 2"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36280" y="1600200"/>
            <a:ext cx="640080" cy="640080"/>
          </a:xfrm>
          <a:prstGeom prst="rect">
            <a:avLst/>
          </a:prstGeom>
        </p:spPr>
      </p:pic>
      <p:sp>
        <p:nvSpPr>
          <p:cNvPr id="4" name="Shape 11">
            <a:extLst>
              <a:ext uri="{FF2B5EF4-FFF2-40B4-BE49-F238E27FC236}">
                <a16:creationId xmlns:a16="http://schemas.microsoft.com/office/drawing/2014/main" id="{C76553DF-B421-AC9F-82F0-0863D6F38448}"/>
              </a:ext>
            </a:extLst>
          </p:cNvPr>
          <p:cNvSpPr/>
          <p:nvPr/>
        </p:nvSpPr>
        <p:spPr>
          <a:xfrm>
            <a:off x="8290560" y="3330872"/>
            <a:ext cx="3200400" cy="0"/>
          </a:xfrm>
          <a:prstGeom prst="line">
            <a:avLst/>
          </a:prstGeom>
          <a:noFill/>
          <a:ln w="9525">
            <a:solidFill>
              <a:srgbClr val="D5DDD7"/>
            </a:solidFill>
            <a:prstDash val="solid"/>
          </a:ln>
        </p:spPr>
        <p:txBody>
          <a:bodyPr/>
          <a:lstStyle/>
          <a:p>
            <a:endParaRPr lang="en-US"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57200" y="548640"/>
            <a:ext cx="11247120" cy="640080"/>
          </a:xfrm>
          <a:prstGeom prst="rect">
            <a:avLst/>
          </a:prstGeom>
          <a:noFill/>
          <a:ln/>
        </p:spPr>
        <p:txBody>
          <a:bodyPr wrap="square" lIns="0" tIns="0" rIns="0" bIns="0" rtlCol="0" anchor="ctr"/>
          <a:lstStyle/>
          <a:p>
            <a:pPr marL="0" indent="0">
              <a:buNone/>
            </a:pPr>
            <a:r>
              <a:rPr lang="en-US" sz="3600" b="1" dirty="0">
                <a:solidFill>
                  <a:srgbClr val="198569"/>
                </a:solidFill>
                <a:latin typeface="Arial" panose="020B0604020202020204" pitchFamily="34" charset="0"/>
                <a:ea typeface="Calibri" pitchFamily="34" charset="-122"/>
                <a:cs typeface="Arial" panose="020B0604020202020204" pitchFamily="34" charset="0"/>
              </a:rPr>
              <a:t>Interstate Debris</a:t>
            </a:r>
          </a:p>
        </p:txBody>
      </p:sp>
      <p:sp>
        <p:nvSpPr>
          <p:cNvPr id="4" name="Shape 2"/>
          <p:cNvSpPr/>
          <p:nvPr/>
        </p:nvSpPr>
        <p:spPr>
          <a:xfrm>
            <a:off x="457200" y="1371600"/>
            <a:ext cx="5532120" cy="4937760"/>
          </a:xfrm>
          <a:prstGeom prst="rect">
            <a:avLst/>
          </a:prstGeom>
          <a:solidFill>
            <a:srgbClr val="EAF1F8"/>
          </a:solidFill>
          <a:ln w="6350">
            <a:solidFill>
              <a:srgbClr val="D5DDD7"/>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5" name="Shape 3"/>
          <p:cNvSpPr/>
          <p:nvPr/>
        </p:nvSpPr>
        <p:spPr>
          <a:xfrm>
            <a:off x="457200" y="1371600"/>
            <a:ext cx="5532120" cy="109728"/>
          </a:xfrm>
          <a:prstGeom prst="rect">
            <a:avLst/>
          </a:prstGeom>
          <a:solidFill>
            <a:srgbClr val="0F4C81"/>
          </a:solidFill>
          <a:ln w="12700">
            <a:solidFill>
              <a:srgbClr val="0F4C81"/>
            </a:solidFill>
            <a:prstDash val="solid"/>
          </a:ln>
        </p:spPr>
        <p:txBody>
          <a:bodyPr/>
          <a:lstStyle/>
          <a:p>
            <a:endParaRPr lang="en-US" sz="2400">
              <a:latin typeface="Arial" panose="020B0604020202020204" pitchFamily="34" charset="0"/>
              <a:cs typeface="Arial" panose="020B0604020202020204" pitchFamily="34" charset="0"/>
            </a:endParaRPr>
          </a:p>
        </p:txBody>
      </p:sp>
      <p:pic>
        <p:nvPicPr>
          <p:cNvPr id="6"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1691640"/>
            <a:ext cx="640080" cy="640080"/>
          </a:xfrm>
          <a:prstGeom prst="rect">
            <a:avLst/>
          </a:prstGeom>
        </p:spPr>
      </p:pic>
      <p:sp>
        <p:nvSpPr>
          <p:cNvPr id="7" name="Text 4"/>
          <p:cNvSpPr/>
          <p:nvPr/>
        </p:nvSpPr>
        <p:spPr>
          <a:xfrm>
            <a:off x="1463040" y="1691640"/>
            <a:ext cx="4343400" cy="640080"/>
          </a:xfrm>
          <a:prstGeom prst="rect">
            <a:avLst/>
          </a:prstGeom>
          <a:noFill/>
          <a:ln/>
        </p:spPr>
        <p:txBody>
          <a:bodyPr wrap="square" lIns="0" tIns="0" rIns="0" bIns="0" rtlCol="0" anchor="ctr"/>
          <a:lstStyle/>
          <a:p>
            <a:pPr marL="0" indent="0">
              <a:buNone/>
            </a:pPr>
            <a:r>
              <a:rPr lang="en-US" sz="2800" b="1" dirty="0">
                <a:solidFill>
                  <a:srgbClr val="0F4C81"/>
                </a:solidFill>
                <a:latin typeface="Arial" panose="020B0604020202020204" pitchFamily="34" charset="0"/>
                <a:ea typeface="Calibri" pitchFamily="34" charset="-122"/>
                <a:cs typeface="Arial" panose="020B0604020202020204" pitchFamily="34" charset="0"/>
              </a:rPr>
              <a:t>South Holston Lake straddles VA &amp; TN</a:t>
            </a:r>
            <a:endParaRPr lang="en-US" sz="2800" dirty="0">
              <a:latin typeface="Arial" panose="020B0604020202020204" pitchFamily="34" charset="0"/>
              <a:cs typeface="Arial" panose="020B0604020202020204" pitchFamily="34" charset="0"/>
            </a:endParaRPr>
          </a:p>
        </p:txBody>
      </p:sp>
      <p:sp>
        <p:nvSpPr>
          <p:cNvPr id="8" name="Text 5"/>
          <p:cNvSpPr/>
          <p:nvPr/>
        </p:nvSpPr>
        <p:spPr>
          <a:xfrm>
            <a:off x="685800" y="2423160"/>
            <a:ext cx="5074920" cy="868680"/>
          </a:xfrm>
          <a:prstGeom prst="rect">
            <a:avLst/>
          </a:prstGeom>
          <a:noFill/>
          <a:ln/>
        </p:spPr>
        <p:txBody>
          <a:bodyPr wrap="square" lIns="0" tIns="0" rIns="0" bIns="0" rtlCol="0" anchor="ctr"/>
          <a:lstStyle/>
          <a:p>
            <a:pPr marL="0" indent="0">
              <a:buNone/>
            </a:pPr>
            <a:r>
              <a:rPr lang="en-US" sz="1600" dirty="0">
                <a:solidFill>
                  <a:srgbClr val="1A2B22"/>
                </a:solidFill>
                <a:latin typeface="Arial" panose="020B0604020202020204" pitchFamily="34" charset="0"/>
                <a:ea typeface="Calibri" pitchFamily="34" charset="-122"/>
                <a:cs typeface="Arial" panose="020B0604020202020204" pitchFamily="34" charset="0"/>
              </a:rPr>
              <a:t>Debris originated in Virginia waters. Wind distributed material across the state line into Tennessee.</a:t>
            </a:r>
            <a:endParaRPr lang="en-US" sz="1600" dirty="0">
              <a:latin typeface="Arial" panose="020B0604020202020204" pitchFamily="34" charset="0"/>
              <a:cs typeface="Arial" panose="020B0604020202020204" pitchFamily="34" charset="0"/>
            </a:endParaRPr>
          </a:p>
        </p:txBody>
      </p:sp>
      <p:sp>
        <p:nvSpPr>
          <p:cNvPr id="9" name="Shape 6"/>
          <p:cNvSpPr/>
          <p:nvPr/>
        </p:nvSpPr>
        <p:spPr>
          <a:xfrm>
            <a:off x="685800" y="3337560"/>
            <a:ext cx="5074920" cy="0"/>
          </a:xfrm>
          <a:prstGeom prst="line">
            <a:avLst/>
          </a:prstGeom>
          <a:noFill/>
          <a:ln w="9525">
            <a:solidFill>
              <a:srgbClr val="D5DDD7"/>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10" name="Text 7"/>
          <p:cNvSpPr/>
          <p:nvPr/>
        </p:nvSpPr>
        <p:spPr>
          <a:xfrm>
            <a:off x="685800" y="3474720"/>
            <a:ext cx="5074920" cy="320040"/>
          </a:xfrm>
          <a:prstGeom prst="rect">
            <a:avLst/>
          </a:prstGeom>
          <a:noFill/>
          <a:ln/>
        </p:spPr>
        <p:txBody>
          <a:bodyPr wrap="square" lIns="0" tIns="0" rIns="0" bIns="0" rtlCol="0" anchor="ctr"/>
          <a:lstStyle/>
          <a:p>
            <a:pPr marL="0" indent="0">
              <a:buNone/>
            </a:pPr>
            <a:r>
              <a:rPr lang="en-US" sz="1400" b="1" kern="0" spc="400" dirty="0">
                <a:solidFill>
                  <a:srgbClr val="B85042"/>
                </a:solidFill>
                <a:latin typeface="Arial" panose="020B0604020202020204" pitchFamily="34" charset="0"/>
                <a:ea typeface="Calibri" pitchFamily="34" charset="-122"/>
                <a:cs typeface="Arial" panose="020B0604020202020204" pitchFamily="34" charset="0"/>
              </a:rPr>
              <a:t>DIFFERENT FEMA REGIONS</a:t>
            </a:r>
            <a:endParaRPr lang="en-US" sz="1400" dirty="0">
              <a:latin typeface="Arial" panose="020B0604020202020204" pitchFamily="34" charset="0"/>
              <a:cs typeface="Arial" panose="020B0604020202020204" pitchFamily="34" charset="0"/>
            </a:endParaRPr>
          </a:p>
        </p:txBody>
      </p:sp>
      <p:sp>
        <p:nvSpPr>
          <p:cNvPr id="11" name="Shape 8"/>
          <p:cNvSpPr/>
          <p:nvPr/>
        </p:nvSpPr>
        <p:spPr>
          <a:xfrm>
            <a:off x="685800" y="3886200"/>
            <a:ext cx="2468880" cy="914400"/>
          </a:xfrm>
          <a:prstGeom prst="rect">
            <a:avLst/>
          </a:prstGeom>
          <a:solidFill>
            <a:srgbClr val="1F6B3A"/>
          </a:solidFill>
          <a:ln w="12700">
            <a:solidFill>
              <a:srgbClr val="1F6B3A"/>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12" name="Text 9"/>
          <p:cNvSpPr/>
          <p:nvPr/>
        </p:nvSpPr>
        <p:spPr>
          <a:xfrm>
            <a:off x="685800" y="3886200"/>
            <a:ext cx="2468880" cy="914400"/>
          </a:xfrm>
          <a:prstGeom prst="rect">
            <a:avLst/>
          </a:prstGeom>
          <a:noFill/>
          <a:ln/>
        </p:spPr>
        <p:txBody>
          <a:bodyPr wrap="square" lIns="0" tIns="0" rIns="0" bIns="0" rtlCol="0" anchor="ctr"/>
          <a:lstStyle/>
          <a:p>
            <a:pPr marL="0" indent="0" algn="ctr">
              <a:buNone/>
            </a:pPr>
            <a:r>
              <a:rPr lang="en-US" b="1" kern="0" spc="300" dirty="0">
                <a:solidFill>
                  <a:srgbClr val="FFFFFF"/>
                </a:solidFill>
                <a:latin typeface="Arial" panose="020B0604020202020204" pitchFamily="34" charset="0"/>
                <a:ea typeface="Calibri" pitchFamily="34" charset="-122"/>
                <a:cs typeface="Arial" panose="020B0604020202020204" pitchFamily="34" charset="0"/>
              </a:rPr>
              <a:t>VIRGINIA</a:t>
            </a:r>
            <a:endParaRPr lang="en-US" dirty="0">
              <a:latin typeface="Arial" panose="020B0604020202020204" pitchFamily="34" charset="0"/>
              <a:cs typeface="Arial" panose="020B0604020202020204" pitchFamily="34" charset="0"/>
            </a:endParaRPr>
          </a:p>
          <a:p>
            <a:pPr marL="0" indent="0" algn="ctr">
              <a:buNone/>
            </a:pPr>
            <a:r>
              <a:rPr lang="en-US" sz="1600" dirty="0">
                <a:solidFill>
                  <a:srgbClr val="F2F5F3"/>
                </a:solidFill>
                <a:latin typeface="Arial" panose="020B0604020202020204" pitchFamily="34" charset="0"/>
                <a:ea typeface="Calibri" pitchFamily="34" charset="-122"/>
                <a:cs typeface="Arial" panose="020B0604020202020204" pitchFamily="34" charset="0"/>
              </a:rPr>
              <a:t>FEMA Region 3</a:t>
            </a:r>
            <a:endParaRPr lang="en-US" dirty="0">
              <a:latin typeface="Arial" panose="020B0604020202020204" pitchFamily="34" charset="0"/>
              <a:cs typeface="Arial" panose="020B0604020202020204" pitchFamily="34" charset="0"/>
            </a:endParaRPr>
          </a:p>
        </p:txBody>
      </p:sp>
      <p:sp>
        <p:nvSpPr>
          <p:cNvPr id="13" name="Shape 10"/>
          <p:cNvSpPr/>
          <p:nvPr/>
        </p:nvSpPr>
        <p:spPr>
          <a:xfrm>
            <a:off x="3291840" y="3886200"/>
            <a:ext cx="2468880" cy="914400"/>
          </a:xfrm>
          <a:prstGeom prst="rect">
            <a:avLst/>
          </a:prstGeom>
          <a:solidFill>
            <a:srgbClr val="0F4C81"/>
          </a:solidFill>
          <a:ln w="12700">
            <a:solidFill>
              <a:srgbClr val="0F4C81"/>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14" name="Text 11"/>
          <p:cNvSpPr/>
          <p:nvPr/>
        </p:nvSpPr>
        <p:spPr>
          <a:xfrm>
            <a:off x="3291840" y="3886200"/>
            <a:ext cx="2468880" cy="914400"/>
          </a:xfrm>
          <a:prstGeom prst="rect">
            <a:avLst/>
          </a:prstGeom>
          <a:noFill/>
          <a:ln/>
        </p:spPr>
        <p:txBody>
          <a:bodyPr wrap="square" lIns="0" tIns="0" rIns="0" bIns="0" rtlCol="0" anchor="ctr"/>
          <a:lstStyle/>
          <a:p>
            <a:pPr marL="0" indent="0" algn="ctr">
              <a:buNone/>
            </a:pPr>
            <a:r>
              <a:rPr lang="en-US" b="1" kern="0" spc="300" dirty="0">
                <a:solidFill>
                  <a:srgbClr val="FFFFFF"/>
                </a:solidFill>
                <a:latin typeface="Arial" panose="020B0604020202020204" pitchFamily="34" charset="0"/>
                <a:ea typeface="Calibri" pitchFamily="34" charset="-122"/>
                <a:cs typeface="Arial" panose="020B0604020202020204" pitchFamily="34" charset="0"/>
              </a:rPr>
              <a:t>TENNESSEE</a:t>
            </a:r>
            <a:endParaRPr lang="en-US" dirty="0">
              <a:latin typeface="Arial" panose="020B0604020202020204" pitchFamily="34" charset="0"/>
              <a:cs typeface="Arial" panose="020B0604020202020204" pitchFamily="34" charset="0"/>
            </a:endParaRPr>
          </a:p>
          <a:p>
            <a:pPr marL="0" indent="0" algn="ctr">
              <a:buNone/>
            </a:pPr>
            <a:r>
              <a:rPr lang="en-US" sz="1600" dirty="0">
                <a:solidFill>
                  <a:srgbClr val="EAF1F8"/>
                </a:solidFill>
                <a:latin typeface="Arial" panose="020B0604020202020204" pitchFamily="34" charset="0"/>
                <a:ea typeface="Calibri" pitchFamily="34" charset="-122"/>
                <a:cs typeface="Arial" panose="020B0604020202020204" pitchFamily="34" charset="0"/>
              </a:rPr>
              <a:t>FEMA Region 4</a:t>
            </a:r>
            <a:endParaRPr lang="en-US" dirty="0">
              <a:latin typeface="Arial" panose="020B0604020202020204" pitchFamily="34" charset="0"/>
              <a:cs typeface="Arial" panose="020B0604020202020204" pitchFamily="34" charset="0"/>
            </a:endParaRPr>
          </a:p>
        </p:txBody>
      </p:sp>
      <p:sp>
        <p:nvSpPr>
          <p:cNvPr id="15" name="Text 12"/>
          <p:cNvSpPr/>
          <p:nvPr/>
        </p:nvSpPr>
        <p:spPr>
          <a:xfrm>
            <a:off x="685800" y="4937760"/>
            <a:ext cx="5074920" cy="914400"/>
          </a:xfrm>
          <a:prstGeom prst="rect">
            <a:avLst/>
          </a:prstGeom>
          <a:noFill/>
          <a:ln/>
        </p:spPr>
        <p:txBody>
          <a:bodyPr wrap="square" lIns="0" tIns="0" rIns="0" bIns="0" rtlCol="0" anchor="ctr"/>
          <a:lstStyle/>
          <a:p>
            <a:pPr marL="0" indent="0">
              <a:buNone/>
            </a:pPr>
            <a:r>
              <a:rPr lang="en-US" dirty="0">
                <a:solidFill>
                  <a:srgbClr val="1A2B22"/>
                </a:solidFill>
                <a:latin typeface="Arial" panose="020B0604020202020204" pitchFamily="34" charset="0"/>
                <a:ea typeface="Calibri" pitchFamily="34" charset="-122"/>
                <a:cs typeface="Arial" panose="020B0604020202020204" pitchFamily="34" charset="0"/>
              </a:rPr>
              <a:t>Interstate debris coordination requires working across two state governments and two regional federal structures.</a:t>
            </a:r>
            <a:endParaRPr lang="en-US"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8D3233AF-F782-03C7-E5B5-AD74614A0E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
        <p:nvSpPr>
          <p:cNvPr id="2" name="Rectangle 1">
            <a:extLst>
              <a:ext uri="{FF2B5EF4-FFF2-40B4-BE49-F238E27FC236}">
                <a16:creationId xmlns:a16="http://schemas.microsoft.com/office/drawing/2014/main" id="{AC772A37-029C-A8EF-3960-F9915B191C5A}"/>
              </a:ext>
            </a:extLst>
          </p:cNvPr>
          <p:cNvSpPr/>
          <p:nvPr/>
        </p:nvSpPr>
        <p:spPr>
          <a:xfrm>
            <a:off x="11428423" y="6335416"/>
            <a:ext cx="694751" cy="502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outh Holston Lake Dam Spillway - Up Close Drone Footage">
            <a:extLst>
              <a:ext uri="{FF2B5EF4-FFF2-40B4-BE49-F238E27FC236}">
                <a16:creationId xmlns:a16="http://schemas.microsoft.com/office/drawing/2014/main" id="{C603E38D-6B0C-4E6C-2DAD-AD05BABE53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04372" y="3870988"/>
            <a:ext cx="4905848" cy="27604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789E501-618A-0D88-1E4D-38417418F06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804371" y="339764"/>
            <a:ext cx="4899949" cy="3465264"/>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E6FAC386-A5AA-2ED5-004A-A94EDF457EA5}"/>
              </a:ext>
            </a:extLst>
          </p:cNvPr>
          <p:cNvSpPr txBox="1"/>
          <p:nvPr/>
        </p:nvSpPr>
        <p:spPr>
          <a:xfrm>
            <a:off x="7284376" y="1763944"/>
            <a:ext cx="1389226" cy="400110"/>
          </a:xfrm>
          <a:prstGeom prst="rect">
            <a:avLst/>
          </a:prstGeom>
          <a:noFill/>
        </p:spPr>
        <p:txBody>
          <a:bodyPr wrap="none" rtlCol="0">
            <a:spAutoFit/>
          </a:bodyPr>
          <a:lstStyle/>
          <a:p>
            <a:r>
              <a:rPr lang="en-US" sz="2000" b="1" dirty="0"/>
              <a:t>TENNESSEE</a:t>
            </a:r>
          </a:p>
        </p:txBody>
      </p:sp>
      <p:sp>
        <p:nvSpPr>
          <p:cNvPr id="17" name="TextBox 16">
            <a:extLst>
              <a:ext uri="{FF2B5EF4-FFF2-40B4-BE49-F238E27FC236}">
                <a16:creationId xmlns:a16="http://schemas.microsoft.com/office/drawing/2014/main" id="{9F5C6EB7-3376-C6D2-3C72-AAC310E2CA5B}"/>
              </a:ext>
            </a:extLst>
          </p:cNvPr>
          <p:cNvSpPr txBox="1"/>
          <p:nvPr/>
        </p:nvSpPr>
        <p:spPr>
          <a:xfrm>
            <a:off x="7382737" y="1397596"/>
            <a:ext cx="1173335" cy="400110"/>
          </a:xfrm>
          <a:prstGeom prst="rect">
            <a:avLst/>
          </a:prstGeom>
          <a:noFill/>
        </p:spPr>
        <p:txBody>
          <a:bodyPr wrap="none" rtlCol="0">
            <a:spAutoFit/>
          </a:bodyPr>
          <a:lstStyle/>
          <a:p>
            <a:r>
              <a:rPr lang="en-US" sz="2000" b="1" dirty="0"/>
              <a:t>VIRGINIA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5A04B-0D32-76FA-3229-A8C994FA1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210096"/>
            <a:ext cx="5005182" cy="3972295"/>
          </a:xfrm>
          <a:prstGeom prst="rect">
            <a:avLst/>
          </a:prstGeom>
        </p:spPr>
      </p:pic>
      <p:sp>
        <p:nvSpPr>
          <p:cNvPr id="5" name="Shape 13">
            <a:extLst>
              <a:ext uri="{FF2B5EF4-FFF2-40B4-BE49-F238E27FC236}">
                <a16:creationId xmlns:a16="http://schemas.microsoft.com/office/drawing/2014/main" id="{75635EB5-12D7-8095-879E-EF4BDE052608}"/>
              </a:ext>
            </a:extLst>
          </p:cNvPr>
          <p:cNvSpPr/>
          <p:nvPr/>
        </p:nvSpPr>
        <p:spPr>
          <a:xfrm>
            <a:off x="5994070" y="1003464"/>
            <a:ext cx="5532120" cy="5305895"/>
          </a:xfrm>
          <a:prstGeom prst="rect">
            <a:avLst/>
          </a:prstGeom>
          <a:solidFill>
            <a:srgbClr val="F2F5F3"/>
          </a:solidFill>
          <a:ln w="6350">
            <a:solidFill>
              <a:srgbClr val="D5DDD7"/>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6" name="Shape 14">
            <a:extLst>
              <a:ext uri="{FF2B5EF4-FFF2-40B4-BE49-F238E27FC236}">
                <a16:creationId xmlns:a16="http://schemas.microsoft.com/office/drawing/2014/main" id="{F68520F0-0623-14CA-E8A8-9AD2CF51AEC1}"/>
              </a:ext>
            </a:extLst>
          </p:cNvPr>
          <p:cNvSpPr/>
          <p:nvPr/>
        </p:nvSpPr>
        <p:spPr>
          <a:xfrm>
            <a:off x="5994070" y="1003465"/>
            <a:ext cx="5532120" cy="109728"/>
          </a:xfrm>
          <a:prstGeom prst="rect">
            <a:avLst/>
          </a:prstGeom>
          <a:solidFill>
            <a:srgbClr val="1F6B3A"/>
          </a:solidFill>
          <a:ln w="12700">
            <a:solidFill>
              <a:srgbClr val="1F6B3A"/>
            </a:solidFill>
            <a:prstDash val="solid"/>
          </a:ln>
        </p:spPr>
        <p:txBody>
          <a:bodyPr/>
          <a:lstStyle/>
          <a:p>
            <a:endParaRPr lang="en-US" sz="2400">
              <a:latin typeface="Arial" panose="020B0604020202020204" pitchFamily="34" charset="0"/>
              <a:cs typeface="Arial" panose="020B0604020202020204" pitchFamily="34" charset="0"/>
            </a:endParaRPr>
          </a:p>
        </p:txBody>
      </p:sp>
      <p:pic>
        <p:nvPicPr>
          <p:cNvPr id="7" name="Image 1" descr="preencoded.png">
            <a:extLst>
              <a:ext uri="{FF2B5EF4-FFF2-40B4-BE49-F238E27FC236}">
                <a16:creationId xmlns:a16="http://schemas.microsoft.com/office/drawing/2014/main" id="{AD1D7D22-63C1-350F-08F0-75114B08EF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2670" y="1323505"/>
            <a:ext cx="640080" cy="640080"/>
          </a:xfrm>
          <a:prstGeom prst="rect">
            <a:avLst/>
          </a:prstGeom>
        </p:spPr>
      </p:pic>
      <p:sp>
        <p:nvSpPr>
          <p:cNvPr id="8" name="Text 15">
            <a:extLst>
              <a:ext uri="{FF2B5EF4-FFF2-40B4-BE49-F238E27FC236}">
                <a16:creationId xmlns:a16="http://schemas.microsoft.com/office/drawing/2014/main" id="{7437E90E-D5D4-AB6C-2D45-7E629FA6FC56}"/>
              </a:ext>
            </a:extLst>
          </p:cNvPr>
          <p:cNvSpPr/>
          <p:nvPr/>
        </p:nvSpPr>
        <p:spPr>
          <a:xfrm>
            <a:off x="6999910" y="1323505"/>
            <a:ext cx="4343400" cy="640080"/>
          </a:xfrm>
          <a:prstGeom prst="rect">
            <a:avLst/>
          </a:prstGeom>
          <a:noFill/>
          <a:ln/>
        </p:spPr>
        <p:txBody>
          <a:bodyPr wrap="square" lIns="0" tIns="0" rIns="0" bIns="0" rtlCol="0" anchor="ctr"/>
          <a:lstStyle/>
          <a:p>
            <a:pPr marL="0" indent="0">
              <a:buNone/>
            </a:pPr>
            <a:r>
              <a:rPr lang="en-US" sz="2400" b="1" dirty="0">
                <a:solidFill>
                  <a:srgbClr val="1F6B3A"/>
                </a:solidFill>
                <a:latin typeface="Arial" panose="020B0604020202020204" pitchFamily="34" charset="0"/>
                <a:ea typeface="Calibri" pitchFamily="34" charset="-122"/>
                <a:cs typeface="Arial" panose="020B0604020202020204" pitchFamily="34" charset="0"/>
              </a:rPr>
              <a:t>COV Debris Task Force</a:t>
            </a:r>
            <a:endParaRPr lang="en-US" sz="2400" dirty="0">
              <a:latin typeface="Arial" panose="020B0604020202020204" pitchFamily="34" charset="0"/>
              <a:cs typeface="Arial" panose="020B0604020202020204" pitchFamily="34" charset="0"/>
            </a:endParaRPr>
          </a:p>
        </p:txBody>
      </p:sp>
      <p:sp>
        <p:nvSpPr>
          <p:cNvPr id="9" name="Text 16">
            <a:extLst>
              <a:ext uri="{FF2B5EF4-FFF2-40B4-BE49-F238E27FC236}">
                <a16:creationId xmlns:a16="http://schemas.microsoft.com/office/drawing/2014/main" id="{9B32F741-6852-F340-6A90-D8DDC4B8DCCD}"/>
              </a:ext>
            </a:extLst>
          </p:cNvPr>
          <p:cNvSpPr/>
          <p:nvPr/>
        </p:nvSpPr>
        <p:spPr>
          <a:xfrm>
            <a:off x="6222670" y="2055025"/>
            <a:ext cx="5074920" cy="1005840"/>
          </a:xfrm>
          <a:prstGeom prst="rect">
            <a:avLst/>
          </a:prstGeom>
          <a:noFill/>
          <a:ln/>
        </p:spPr>
        <p:txBody>
          <a:bodyPr wrap="square" lIns="0" tIns="0" rIns="0" bIns="0" rtlCol="0" anchor="ctr"/>
          <a:lstStyle/>
          <a:p>
            <a:pPr marL="0" indent="0">
              <a:buNone/>
            </a:pPr>
            <a:r>
              <a:rPr lang="en-US" sz="1600" dirty="0">
                <a:solidFill>
                  <a:srgbClr val="1A2B22"/>
                </a:solidFill>
                <a:latin typeface="Arial" panose="020B0604020202020204" pitchFamily="34" charset="0"/>
                <a:ea typeface="Calibri" pitchFamily="34" charset="-122"/>
                <a:cs typeface="Arial" panose="020B0604020202020204" pitchFamily="34" charset="0"/>
              </a:rPr>
              <a:t>Co-chaired by VDEM and DEQ. Activated during Helene. First activation in decades for a debris event of this scale.</a:t>
            </a:r>
            <a:endParaRPr lang="en-US" sz="1600" dirty="0">
              <a:latin typeface="Arial" panose="020B0604020202020204" pitchFamily="34" charset="0"/>
              <a:cs typeface="Arial" panose="020B0604020202020204" pitchFamily="34" charset="0"/>
            </a:endParaRPr>
          </a:p>
        </p:txBody>
      </p:sp>
      <p:sp>
        <p:nvSpPr>
          <p:cNvPr id="10" name="Shape 17">
            <a:extLst>
              <a:ext uri="{FF2B5EF4-FFF2-40B4-BE49-F238E27FC236}">
                <a16:creationId xmlns:a16="http://schemas.microsoft.com/office/drawing/2014/main" id="{6B29A598-AA3E-646E-F49F-E1F88B51B90F}"/>
              </a:ext>
            </a:extLst>
          </p:cNvPr>
          <p:cNvSpPr/>
          <p:nvPr/>
        </p:nvSpPr>
        <p:spPr>
          <a:xfrm>
            <a:off x="6222670" y="3152305"/>
            <a:ext cx="5074920" cy="0"/>
          </a:xfrm>
          <a:prstGeom prst="line">
            <a:avLst/>
          </a:prstGeom>
          <a:noFill/>
          <a:ln w="9525">
            <a:solidFill>
              <a:srgbClr val="D5DDD7"/>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11" name="Text 18">
            <a:extLst>
              <a:ext uri="{FF2B5EF4-FFF2-40B4-BE49-F238E27FC236}">
                <a16:creationId xmlns:a16="http://schemas.microsoft.com/office/drawing/2014/main" id="{E587C88A-D137-2F70-CAD4-C4496F05CE30}"/>
              </a:ext>
            </a:extLst>
          </p:cNvPr>
          <p:cNvSpPr/>
          <p:nvPr/>
        </p:nvSpPr>
        <p:spPr>
          <a:xfrm>
            <a:off x="6222670" y="3289465"/>
            <a:ext cx="5074920" cy="320040"/>
          </a:xfrm>
          <a:prstGeom prst="rect">
            <a:avLst/>
          </a:prstGeom>
          <a:noFill/>
          <a:ln/>
        </p:spPr>
        <p:txBody>
          <a:bodyPr wrap="square" lIns="0" tIns="0" rIns="0" bIns="0" rtlCol="0" anchor="ctr"/>
          <a:lstStyle/>
          <a:p>
            <a:pPr marL="0" indent="0">
              <a:buNone/>
            </a:pPr>
            <a:r>
              <a:rPr lang="en-US" sz="1600" b="1" kern="0" spc="400" dirty="0">
                <a:solidFill>
                  <a:srgbClr val="2E8B57"/>
                </a:solidFill>
                <a:latin typeface="Arial" panose="020B0604020202020204" pitchFamily="34" charset="0"/>
                <a:ea typeface="Calibri" pitchFamily="34" charset="-122"/>
                <a:cs typeface="Arial" panose="020B0604020202020204" pitchFamily="34" charset="0"/>
              </a:rPr>
              <a:t>WHAT IT FACILITATED</a:t>
            </a:r>
            <a:endParaRPr lang="en-US" sz="1600" dirty="0">
              <a:latin typeface="Arial" panose="020B0604020202020204" pitchFamily="34" charset="0"/>
              <a:cs typeface="Arial" panose="020B0604020202020204" pitchFamily="34" charset="0"/>
            </a:endParaRPr>
          </a:p>
        </p:txBody>
      </p:sp>
      <p:sp>
        <p:nvSpPr>
          <p:cNvPr id="12" name="Text 19">
            <a:extLst>
              <a:ext uri="{FF2B5EF4-FFF2-40B4-BE49-F238E27FC236}">
                <a16:creationId xmlns:a16="http://schemas.microsoft.com/office/drawing/2014/main" id="{0122FB1F-2050-93BD-FDF8-887ADBE45C99}"/>
              </a:ext>
            </a:extLst>
          </p:cNvPr>
          <p:cNvSpPr/>
          <p:nvPr/>
        </p:nvSpPr>
        <p:spPr>
          <a:xfrm>
            <a:off x="6405550" y="3655225"/>
            <a:ext cx="4983480" cy="1188720"/>
          </a:xfrm>
          <a:prstGeom prst="rect">
            <a:avLst/>
          </a:prstGeom>
          <a:noFill/>
          <a:ln/>
        </p:spPr>
        <p:txBody>
          <a:bodyPr wrap="square" lIns="0" tIns="0" rIns="0" bIns="0" rtlCol="0" anchor="t"/>
          <a:lstStyle/>
          <a:p>
            <a:pPr marL="342900" indent="-342900">
              <a:spcAft>
                <a:spcPts val="400"/>
              </a:spcAft>
              <a:buSzPct val="100000"/>
              <a:buChar char="•"/>
            </a:pPr>
            <a:r>
              <a:rPr lang="en-US" dirty="0">
                <a:solidFill>
                  <a:srgbClr val="1A2B22"/>
                </a:solidFill>
                <a:latin typeface="Arial" panose="020B0604020202020204" pitchFamily="34" charset="0"/>
                <a:ea typeface="Calibri" pitchFamily="34" charset="-122"/>
                <a:cs typeface="Arial" panose="020B0604020202020204" pitchFamily="34" charset="0"/>
              </a:rPr>
              <a:t>Multi-agency and contractor coordination</a:t>
            </a:r>
            <a:endParaRPr lang="en-US" dirty="0">
              <a:latin typeface="Arial" panose="020B0604020202020204" pitchFamily="34" charset="0"/>
              <a:cs typeface="Arial" panose="020B0604020202020204" pitchFamily="34" charset="0"/>
            </a:endParaRPr>
          </a:p>
          <a:p>
            <a:pPr marL="342900" indent="-342900">
              <a:spcAft>
                <a:spcPts val="400"/>
              </a:spcAft>
              <a:buSzPct val="100000"/>
              <a:buChar char="•"/>
            </a:pPr>
            <a:r>
              <a:rPr lang="en-US" dirty="0">
                <a:solidFill>
                  <a:srgbClr val="1A2B22"/>
                </a:solidFill>
                <a:latin typeface="Arial" panose="020B0604020202020204" pitchFamily="34" charset="0"/>
                <a:ea typeface="Calibri" pitchFamily="34" charset="-122"/>
                <a:cs typeface="Arial" panose="020B0604020202020204" pitchFamily="34" charset="0"/>
              </a:rPr>
              <a:t>River and waterway access</a:t>
            </a:r>
            <a:endParaRPr lang="en-US" dirty="0">
              <a:latin typeface="Arial" panose="020B0604020202020204" pitchFamily="34" charset="0"/>
              <a:cs typeface="Arial" panose="020B0604020202020204" pitchFamily="34" charset="0"/>
            </a:endParaRPr>
          </a:p>
          <a:p>
            <a:pPr marL="342900" indent="-342900">
              <a:spcAft>
                <a:spcPts val="400"/>
              </a:spcAft>
              <a:buSzPct val="100000"/>
              <a:buChar char="•"/>
            </a:pPr>
            <a:r>
              <a:rPr lang="en-US" dirty="0">
                <a:solidFill>
                  <a:srgbClr val="1A2B22"/>
                </a:solidFill>
                <a:latin typeface="Arial" panose="020B0604020202020204" pitchFamily="34" charset="0"/>
                <a:ea typeface="Calibri" pitchFamily="34" charset="-122"/>
                <a:cs typeface="Arial" panose="020B0604020202020204" pitchFamily="34" charset="0"/>
              </a:rPr>
              <a:t>Habitat protection and wildlife impact mitigation</a:t>
            </a:r>
            <a:endParaRPr lang="en-US" dirty="0">
              <a:latin typeface="Arial" panose="020B0604020202020204" pitchFamily="34" charset="0"/>
              <a:cs typeface="Arial" panose="020B0604020202020204" pitchFamily="34" charset="0"/>
            </a:endParaRPr>
          </a:p>
        </p:txBody>
      </p:sp>
      <p:sp>
        <p:nvSpPr>
          <p:cNvPr id="13" name="Shape 20">
            <a:extLst>
              <a:ext uri="{FF2B5EF4-FFF2-40B4-BE49-F238E27FC236}">
                <a16:creationId xmlns:a16="http://schemas.microsoft.com/office/drawing/2014/main" id="{77DAE2E1-500D-2B49-B328-B7559AF15087}"/>
              </a:ext>
            </a:extLst>
          </p:cNvPr>
          <p:cNvSpPr/>
          <p:nvPr/>
        </p:nvSpPr>
        <p:spPr>
          <a:xfrm>
            <a:off x="6222670" y="5212147"/>
            <a:ext cx="5074920" cy="868680"/>
          </a:xfrm>
          <a:prstGeom prst="rect">
            <a:avLst/>
          </a:prstGeom>
          <a:solidFill>
            <a:srgbClr val="0F4C81"/>
          </a:solidFill>
          <a:ln w="12700">
            <a:solidFill>
              <a:srgbClr val="0F4C81"/>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14" name="Text 21">
            <a:extLst>
              <a:ext uri="{FF2B5EF4-FFF2-40B4-BE49-F238E27FC236}">
                <a16:creationId xmlns:a16="http://schemas.microsoft.com/office/drawing/2014/main" id="{9C850BB9-40DA-C7C3-2E1C-63D45F38B84D}"/>
              </a:ext>
            </a:extLst>
          </p:cNvPr>
          <p:cNvSpPr/>
          <p:nvPr/>
        </p:nvSpPr>
        <p:spPr>
          <a:xfrm>
            <a:off x="6314110" y="5259664"/>
            <a:ext cx="4892040" cy="777240"/>
          </a:xfrm>
          <a:prstGeom prst="rect">
            <a:avLst/>
          </a:prstGeom>
          <a:noFill/>
          <a:ln/>
        </p:spPr>
        <p:txBody>
          <a:bodyPr wrap="square" lIns="0" tIns="0" rIns="0" bIns="0" rtlCol="0" anchor="ctr"/>
          <a:lstStyle/>
          <a:p>
            <a:pPr marL="0" indent="0">
              <a:buNone/>
            </a:pPr>
            <a:r>
              <a:rPr lang="en-US" sz="1400" b="1" kern="0" spc="400" dirty="0">
                <a:solidFill>
                  <a:srgbClr val="EAF1F8"/>
                </a:solidFill>
                <a:latin typeface="Arial" panose="020B0604020202020204" pitchFamily="34" charset="0"/>
                <a:ea typeface="Calibri" pitchFamily="34" charset="-122"/>
                <a:cs typeface="Arial" panose="020B0604020202020204" pitchFamily="34" charset="0"/>
              </a:rPr>
              <a:t>EMERGING:</a:t>
            </a:r>
            <a:r>
              <a:rPr lang="en-US" sz="1600" dirty="0">
                <a:solidFill>
                  <a:srgbClr val="FFFFFF"/>
                </a:solidFill>
                <a:latin typeface="Arial" panose="020B0604020202020204" pitchFamily="34" charset="0"/>
                <a:ea typeface="Calibri" pitchFamily="34" charset="-122"/>
                <a:cs typeface="Arial" panose="020B0604020202020204" pitchFamily="34" charset="0"/>
              </a:rPr>
              <a:t>Updated Debris Appendix to the COV Recovery Annex. VDEM-facilitated work group, currently in final draft.</a:t>
            </a:r>
            <a:endParaRPr lang="en-US" sz="1400" dirty="0">
              <a:latin typeface="Arial" panose="020B0604020202020204" pitchFamily="34" charset="0"/>
              <a:cs typeface="Arial" panose="020B0604020202020204" pitchFamily="34" charset="0"/>
            </a:endParaRPr>
          </a:p>
        </p:txBody>
      </p:sp>
      <p:sp>
        <p:nvSpPr>
          <p:cNvPr id="15" name="Text 1">
            <a:extLst>
              <a:ext uri="{FF2B5EF4-FFF2-40B4-BE49-F238E27FC236}">
                <a16:creationId xmlns:a16="http://schemas.microsoft.com/office/drawing/2014/main" id="{E70EB2B5-B294-A489-91F0-DAF683DB7F43}"/>
              </a:ext>
            </a:extLst>
          </p:cNvPr>
          <p:cNvSpPr/>
          <p:nvPr/>
        </p:nvSpPr>
        <p:spPr>
          <a:xfrm>
            <a:off x="457200" y="548640"/>
            <a:ext cx="11247120" cy="640080"/>
          </a:xfrm>
          <a:prstGeom prst="rect">
            <a:avLst/>
          </a:prstGeom>
          <a:noFill/>
          <a:ln/>
        </p:spPr>
        <p:txBody>
          <a:bodyPr wrap="square" lIns="0" tIns="0" rIns="0" bIns="0" rtlCol="0" anchor="ctr"/>
          <a:lstStyle/>
          <a:p>
            <a:pPr marL="0" indent="0">
              <a:buNone/>
            </a:pPr>
            <a:r>
              <a:rPr lang="en-US" sz="3600" b="1" dirty="0">
                <a:solidFill>
                  <a:srgbClr val="198569"/>
                </a:solidFill>
                <a:latin typeface="Arial" panose="020B0604020202020204" pitchFamily="34" charset="0"/>
                <a:ea typeface="Calibri" pitchFamily="34" charset="-122"/>
                <a:cs typeface="Arial" panose="020B0604020202020204" pitchFamily="34" charset="0"/>
              </a:rPr>
              <a:t>Debris</a:t>
            </a:r>
            <a:r>
              <a:rPr lang="en-US" sz="3200" b="1" dirty="0">
                <a:solidFill>
                  <a:srgbClr val="1F6B3A"/>
                </a:solidFill>
                <a:latin typeface="Calibri" pitchFamily="34" charset="0"/>
                <a:ea typeface="Calibri" pitchFamily="34" charset="-122"/>
                <a:cs typeface="Calibri" pitchFamily="34" charset="-120"/>
              </a:rPr>
              <a:t> </a:t>
            </a:r>
            <a:r>
              <a:rPr lang="en-US" sz="3600" b="1" dirty="0">
                <a:solidFill>
                  <a:srgbClr val="198569"/>
                </a:solidFill>
                <a:latin typeface="Arial" panose="020B0604020202020204" pitchFamily="34" charset="0"/>
                <a:ea typeface="Calibri" pitchFamily="34" charset="-122"/>
                <a:cs typeface="Arial" panose="020B0604020202020204" pitchFamily="34" charset="0"/>
              </a:rPr>
              <a:t>Task</a:t>
            </a:r>
            <a:r>
              <a:rPr lang="en-US" sz="3200" b="1" dirty="0">
                <a:solidFill>
                  <a:srgbClr val="1F6B3A"/>
                </a:solidFill>
                <a:latin typeface="Calibri" pitchFamily="34" charset="0"/>
                <a:ea typeface="Calibri" pitchFamily="34" charset="-122"/>
                <a:cs typeface="Calibri" pitchFamily="34" charset="-120"/>
              </a:rPr>
              <a:t> </a:t>
            </a:r>
            <a:r>
              <a:rPr lang="en-US" sz="3600" b="1" dirty="0">
                <a:solidFill>
                  <a:srgbClr val="198569"/>
                </a:solidFill>
                <a:latin typeface="Arial" panose="020B0604020202020204" pitchFamily="34" charset="0"/>
                <a:ea typeface="Calibri" pitchFamily="34" charset="-122"/>
                <a:cs typeface="Arial" panose="020B0604020202020204" pitchFamily="34" charset="0"/>
              </a:rPr>
              <a:t>Force</a:t>
            </a:r>
          </a:p>
        </p:txBody>
      </p:sp>
    </p:spTree>
    <p:extLst>
      <p:ext uri="{BB962C8B-B14F-4D97-AF65-F5344CB8AC3E}">
        <p14:creationId xmlns:p14="http://schemas.microsoft.com/office/powerpoint/2010/main" val="208018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57200" y="548640"/>
            <a:ext cx="11247120" cy="640080"/>
          </a:xfrm>
          <a:prstGeom prst="rect">
            <a:avLst/>
          </a:prstGeom>
          <a:noFill/>
          <a:ln/>
        </p:spPr>
        <p:txBody>
          <a:bodyPr wrap="square" lIns="0" tIns="0" rIns="0" bIns="0" rtlCol="0" anchor="ctr"/>
          <a:lstStyle/>
          <a:p>
            <a:r>
              <a:rPr lang="en-US" sz="3600" b="1" dirty="0">
                <a:solidFill>
                  <a:srgbClr val="198569"/>
                </a:solidFill>
                <a:latin typeface="Arial" panose="020B0604020202020204" pitchFamily="34" charset="0"/>
                <a:ea typeface="Calibri" pitchFamily="34" charset="-122"/>
                <a:cs typeface="Arial" panose="020B0604020202020204" pitchFamily="34" charset="0"/>
              </a:rPr>
              <a:t>What Went Well</a:t>
            </a:r>
          </a:p>
        </p:txBody>
      </p:sp>
      <p:sp>
        <p:nvSpPr>
          <p:cNvPr id="4" name="Text 2"/>
          <p:cNvSpPr/>
          <p:nvPr/>
        </p:nvSpPr>
        <p:spPr>
          <a:xfrm>
            <a:off x="472440" y="1188720"/>
            <a:ext cx="11247120" cy="365760"/>
          </a:xfrm>
          <a:prstGeom prst="rect">
            <a:avLst/>
          </a:prstGeom>
          <a:noFill/>
          <a:ln/>
        </p:spPr>
        <p:txBody>
          <a:bodyPr wrap="square" lIns="0" tIns="0" rIns="0" bIns="0" rtlCol="0" anchor="ctr"/>
          <a:lstStyle/>
          <a:p>
            <a:pPr marL="0" indent="0">
              <a:buNone/>
            </a:pPr>
            <a:r>
              <a:rPr lang="en-US" sz="2400" dirty="0">
                <a:solidFill>
                  <a:schemeClr val="tx1">
                    <a:lumMod val="85000"/>
                    <a:lumOff val="15000"/>
                  </a:schemeClr>
                </a:solidFill>
                <a:latin typeface="Calibri" pitchFamily="34" charset="0"/>
                <a:ea typeface="Calibri" pitchFamily="34" charset="-122"/>
                <a:cs typeface="Calibri" pitchFamily="34" charset="-120"/>
              </a:rPr>
              <a:t>The response worked because of things that are easy to underestimate</a:t>
            </a:r>
            <a:endParaRPr lang="en-US" sz="2400" dirty="0">
              <a:solidFill>
                <a:schemeClr val="tx1">
                  <a:lumMod val="85000"/>
                  <a:lumOff val="15000"/>
                </a:schemeClr>
              </a:solidFill>
            </a:endParaRPr>
          </a:p>
        </p:txBody>
      </p:sp>
      <p:sp>
        <p:nvSpPr>
          <p:cNvPr id="5" name="Shape 3"/>
          <p:cNvSpPr/>
          <p:nvPr/>
        </p:nvSpPr>
        <p:spPr>
          <a:xfrm>
            <a:off x="457200" y="1828799"/>
            <a:ext cx="3657600" cy="1996529"/>
          </a:xfrm>
          <a:prstGeom prst="rect">
            <a:avLst/>
          </a:prstGeom>
          <a:solidFill>
            <a:srgbClr val="F2F5F3"/>
          </a:solidFill>
          <a:ln w="6350">
            <a:solidFill>
              <a:srgbClr val="D5DDD7"/>
            </a:solidFill>
            <a:prstDash val="solid"/>
          </a:ln>
        </p:spPr>
        <p:txBody>
          <a:bodyPr/>
          <a:lstStyle/>
          <a:p>
            <a:endParaRPr lang="en-US" sz="2800"/>
          </a:p>
        </p:txBody>
      </p:sp>
      <p:sp>
        <p:nvSpPr>
          <p:cNvPr id="6" name="Shape 4"/>
          <p:cNvSpPr/>
          <p:nvPr/>
        </p:nvSpPr>
        <p:spPr>
          <a:xfrm>
            <a:off x="457200" y="1828800"/>
            <a:ext cx="3657600" cy="109728"/>
          </a:xfrm>
          <a:prstGeom prst="rect">
            <a:avLst/>
          </a:prstGeom>
          <a:solidFill>
            <a:srgbClr val="1F6B3A"/>
          </a:solidFill>
          <a:ln w="12700">
            <a:solidFill>
              <a:srgbClr val="1F6B3A"/>
            </a:solidFill>
            <a:prstDash val="solid"/>
          </a:ln>
        </p:spPr>
        <p:txBody>
          <a:bodyPr/>
          <a:lstStyle/>
          <a:p>
            <a:endParaRPr lang="en-US" sz="2800"/>
          </a:p>
        </p:txBody>
      </p:sp>
      <p:pic>
        <p:nvPicPr>
          <p:cNvPr id="7"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103120"/>
            <a:ext cx="365760" cy="365760"/>
          </a:xfrm>
          <a:prstGeom prst="rect">
            <a:avLst/>
          </a:prstGeom>
        </p:spPr>
      </p:pic>
      <p:sp>
        <p:nvSpPr>
          <p:cNvPr id="8" name="Text 5"/>
          <p:cNvSpPr/>
          <p:nvPr/>
        </p:nvSpPr>
        <p:spPr>
          <a:xfrm>
            <a:off x="1143000" y="2057400"/>
            <a:ext cx="2788920" cy="457200"/>
          </a:xfrm>
          <a:prstGeom prst="rect">
            <a:avLst/>
          </a:prstGeom>
          <a:noFill/>
          <a:ln/>
        </p:spPr>
        <p:txBody>
          <a:bodyPr wrap="square" lIns="0" tIns="0" rIns="0" bIns="0" rtlCol="0" anchor="t"/>
          <a:lstStyle/>
          <a:p>
            <a:pPr marL="0" indent="0">
              <a:buNone/>
            </a:pPr>
            <a:r>
              <a:rPr lang="en-US" b="1" dirty="0">
                <a:solidFill>
                  <a:srgbClr val="1F6B3A"/>
                </a:solidFill>
                <a:latin typeface="Calibri" pitchFamily="34" charset="0"/>
                <a:ea typeface="Calibri" pitchFamily="34" charset="-122"/>
                <a:cs typeface="Calibri" pitchFamily="34" charset="-120"/>
              </a:rPr>
              <a:t>Federal partner coordination</a:t>
            </a:r>
            <a:endParaRPr lang="en-US" dirty="0"/>
          </a:p>
        </p:txBody>
      </p:sp>
      <p:sp>
        <p:nvSpPr>
          <p:cNvPr id="9" name="Text 6"/>
          <p:cNvSpPr/>
          <p:nvPr/>
        </p:nvSpPr>
        <p:spPr>
          <a:xfrm>
            <a:off x="685800" y="2560320"/>
            <a:ext cx="3291840" cy="1124334"/>
          </a:xfrm>
          <a:prstGeom prst="rect">
            <a:avLst/>
          </a:prstGeom>
          <a:noFill/>
          <a:ln/>
        </p:spPr>
        <p:txBody>
          <a:bodyPr wrap="square" lIns="0" tIns="0" rIns="0" bIns="0" rtlCol="0" anchor="t"/>
          <a:lstStyle/>
          <a:p>
            <a:pPr marL="0" indent="0">
              <a:buNone/>
            </a:pPr>
            <a:r>
              <a:rPr lang="en-US" dirty="0">
                <a:solidFill>
                  <a:srgbClr val="1A2B22"/>
                </a:solidFill>
                <a:latin typeface="Calibri" pitchFamily="34" charset="0"/>
                <a:ea typeface="Calibri" pitchFamily="34" charset="-122"/>
                <a:cs typeface="Calibri" pitchFamily="34" charset="-120"/>
              </a:rPr>
              <a:t>VDEM, DEQ, EPA, USCG, USACE, and FEMA moved quickly and stayed aligned. Long-standing relationships paid off.</a:t>
            </a:r>
            <a:endParaRPr lang="en-US" dirty="0"/>
          </a:p>
        </p:txBody>
      </p:sp>
      <p:sp>
        <p:nvSpPr>
          <p:cNvPr id="10" name="Shape 7"/>
          <p:cNvSpPr/>
          <p:nvPr/>
        </p:nvSpPr>
        <p:spPr>
          <a:xfrm>
            <a:off x="4251960" y="1828799"/>
            <a:ext cx="3657600" cy="1996529"/>
          </a:xfrm>
          <a:prstGeom prst="rect">
            <a:avLst/>
          </a:prstGeom>
          <a:solidFill>
            <a:srgbClr val="F2F5F3"/>
          </a:solidFill>
          <a:ln w="6350">
            <a:solidFill>
              <a:srgbClr val="D5DDD7"/>
            </a:solidFill>
            <a:prstDash val="solid"/>
          </a:ln>
        </p:spPr>
        <p:txBody>
          <a:bodyPr/>
          <a:lstStyle/>
          <a:p>
            <a:endParaRPr lang="en-US" sz="2800"/>
          </a:p>
        </p:txBody>
      </p:sp>
      <p:sp>
        <p:nvSpPr>
          <p:cNvPr id="11" name="Shape 8"/>
          <p:cNvSpPr/>
          <p:nvPr/>
        </p:nvSpPr>
        <p:spPr>
          <a:xfrm>
            <a:off x="4251960" y="1828800"/>
            <a:ext cx="3657600" cy="109728"/>
          </a:xfrm>
          <a:prstGeom prst="rect">
            <a:avLst/>
          </a:prstGeom>
          <a:solidFill>
            <a:srgbClr val="1F6B3A"/>
          </a:solidFill>
          <a:ln w="12700">
            <a:solidFill>
              <a:srgbClr val="1F6B3A"/>
            </a:solidFill>
            <a:prstDash val="solid"/>
          </a:ln>
        </p:spPr>
        <p:txBody>
          <a:bodyPr/>
          <a:lstStyle/>
          <a:p>
            <a:endParaRPr lang="en-US" sz="2800"/>
          </a:p>
        </p:txBody>
      </p:sp>
      <p:pic>
        <p:nvPicPr>
          <p:cNvPr id="12" name="Image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0560" y="2103120"/>
            <a:ext cx="365760" cy="365760"/>
          </a:xfrm>
          <a:prstGeom prst="rect">
            <a:avLst/>
          </a:prstGeom>
        </p:spPr>
      </p:pic>
      <p:sp>
        <p:nvSpPr>
          <p:cNvPr id="13" name="Text 9"/>
          <p:cNvSpPr/>
          <p:nvPr/>
        </p:nvSpPr>
        <p:spPr>
          <a:xfrm>
            <a:off x="4937760" y="2057400"/>
            <a:ext cx="2788920" cy="457200"/>
          </a:xfrm>
          <a:prstGeom prst="rect">
            <a:avLst/>
          </a:prstGeom>
          <a:noFill/>
          <a:ln/>
        </p:spPr>
        <p:txBody>
          <a:bodyPr wrap="square" lIns="0" tIns="0" rIns="0" bIns="0" rtlCol="0" anchor="t"/>
          <a:lstStyle/>
          <a:p>
            <a:pPr marL="0" indent="0">
              <a:buNone/>
            </a:pPr>
            <a:r>
              <a:rPr lang="en-US" b="1" dirty="0">
                <a:solidFill>
                  <a:srgbClr val="1F6B3A"/>
                </a:solidFill>
                <a:latin typeface="Calibri" pitchFamily="34" charset="0"/>
                <a:ea typeface="Calibri" pitchFamily="34" charset="-122"/>
                <a:cs typeface="Calibri" pitchFamily="34" charset="-120"/>
              </a:rPr>
              <a:t>Mission Assignment template worked — fast</a:t>
            </a:r>
            <a:endParaRPr lang="en-US" dirty="0"/>
          </a:p>
        </p:txBody>
      </p:sp>
      <p:sp>
        <p:nvSpPr>
          <p:cNvPr id="14" name="Text 10"/>
          <p:cNvSpPr/>
          <p:nvPr/>
        </p:nvSpPr>
        <p:spPr>
          <a:xfrm>
            <a:off x="4480560" y="2743376"/>
            <a:ext cx="3291840" cy="935621"/>
          </a:xfrm>
          <a:prstGeom prst="rect">
            <a:avLst/>
          </a:prstGeom>
          <a:noFill/>
          <a:ln/>
        </p:spPr>
        <p:txBody>
          <a:bodyPr wrap="square" lIns="0" tIns="0" rIns="0" bIns="0" rtlCol="0" anchor="t"/>
          <a:lstStyle/>
          <a:p>
            <a:pPr marL="0" indent="0">
              <a:buNone/>
            </a:pPr>
            <a:r>
              <a:rPr lang="en-US" dirty="0">
                <a:solidFill>
                  <a:srgbClr val="1A2B22"/>
                </a:solidFill>
                <a:latin typeface="Calibri" pitchFamily="34" charset="0"/>
                <a:ea typeface="Calibri" pitchFamily="34" charset="-122"/>
                <a:cs typeface="Calibri" pitchFamily="34" charset="-120"/>
              </a:rPr>
              <a:t>Several days from scope-gap recognition to EPA operating under expanded authority.</a:t>
            </a:r>
            <a:endParaRPr lang="en-US" dirty="0"/>
          </a:p>
        </p:txBody>
      </p:sp>
      <p:sp>
        <p:nvSpPr>
          <p:cNvPr id="15" name="Shape 11"/>
          <p:cNvSpPr/>
          <p:nvPr/>
        </p:nvSpPr>
        <p:spPr>
          <a:xfrm>
            <a:off x="8046720" y="1828799"/>
            <a:ext cx="3657600" cy="1996529"/>
          </a:xfrm>
          <a:prstGeom prst="rect">
            <a:avLst/>
          </a:prstGeom>
          <a:solidFill>
            <a:srgbClr val="F2F5F3"/>
          </a:solidFill>
          <a:ln w="6350">
            <a:solidFill>
              <a:srgbClr val="D5DDD7"/>
            </a:solidFill>
            <a:prstDash val="solid"/>
          </a:ln>
        </p:spPr>
        <p:txBody>
          <a:bodyPr/>
          <a:lstStyle/>
          <a:p>
            <a:endParaRPr lang="en-US" sz="2800"/>
          </a:p>
        </p:txBody>
      </p:sp>
      <p:sp>
        <p:nvSpPr>
          <p:cNvPr id="16" name="Shape 12"/>
          <p:cNvSpPr/>
          <p:nvPr/>
        </p:nvSpPr>
        <p:spPr>
          <a:xfrm>
            <a:off x="8046720" y="1828800"/>
            <a:ext cx="3657600" cy="109728"/>
          </a:xfrm>
          <a:prstGeom prst="rect">
            <a:avLst/>
          </a:prstGeom>
          <a:solidFill>
            <a:srgbClr val="1F6B3A"/>
          </a:solidFill>
          <a:ln w="12700">
            <a:solidFill>
              <a:srgbClr val="1F6B3A"/>
            </a:solidFill>
            <a:prstDash val="solid"/>
          </a:ln>
        </p:spPr>
        <p:txBody>
          <a:bodyPr/>
          <a:lstStyle/>
          <a:p>
            <a:endParaRPr lang="en-US" sz="2800"/>
          </a:p>
        </p:txBody>
      </p:sp>
      <p:pic>
        <p:nvPicPr>
          <p:cNvPr id="17" name="Image 2"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320" y="2103120"/>
            <a:ext cx="365760" cy="365760"/>
          </a:xfrm>
          <a:prstGeom prst="rect">
            <a:avLst/>
          </a:prstGeom>
        </p:spPr>
      </p:pic>
      <p:sp>
        <p:nvSpPr>
          <p:cNvPr id="18" name="Text 13"/>
          <p:cNvSpPr/>
          <p:nvPr/>
        </p:nvSpPr>
        <p:spPr>
          <a:xfrm>
            <a:off x="8732520" y="2057400"/>
            <a:ext cx="2788920" cy="457200"/>
          </a:xfrm>
          <a:prstGeom prst="rect">
            <a:avLst/>
          </a:prstGeom>
          <a:noFill/>
          <a:ln/>
        </p:spPr>
        <p:txBody>
          <a:bodyPr wrap="square" lIns="0" tIns="0" rIns="0" bIns="0" rtlCol="0" anchor="t"/>
          <a:lstStyle/>
          <a:p>
            <a:pPr marL="0" indent="0">
              <a:buNone/>
            </a:pPr>
            <a:r>
              <a:rPr lang="en-US" b="1" dirty="0">
                <a:solidFill>
                  <a:srgbClr val="1F6B3A"/>
                </a:solidFill>
                <a:latin typeface="Calibri" pitchFamily="34" charset="0"/>
                <a:ea typeface="Calibri" pitchFamily="34" charset="-122"/>
                <a:cs typeface="Calibri" pitchFamily="34" charset="-120"/>
              </a:rPr>
              <a:t>Virginia Tech proved under real conditions</a:t>
            </a:r>
            <a:endParaRPr lang="en-US" dirty="0"/>
          </a:p>
        </p:txBody>
      </p:sp>
      <p:sp>
        <p:nvSpPr>
          <p:cNvPr id="19" name="Text 14"/>
          <p:cNvSpPr/>
          <p:nvPr/>
        </p:nvSpPr>
        <p:spPr>
          <a:xfrm>
            <a:off x="8275320" y="2737347"/>
            <a:ext cx="3291840" cy="1124334"/>
          </a:xfrm>
          <a:prstGeom prst="rect">
            <a:avLst/>
          </a:prstGeom>
          <a:noFill/>
          <a:ln/>
        </p:spPr>
        <p:txBody>
          <a:bodyPr wrap="square" lIns="0" tIns="0" rIns="0" bIns="0" rtlCol="0" anchor="t"/>
          <a:lstStyle/>
          <a:p>
            <a:pPr marL="0" indent="0">
              <a:buNone/>
            </a:pPr>
            <a:r>
              <a:rPr lang="en-US" dirty="0">
                <a:solidFill>
                  <a:srgbClr val="1A2B22"/>
                </a:solidFill>
                <a:latin typeface="Calibri" pitchFamily="34" charset="0"/>
                <a:ea typeface="Calibri" pitchFamily="34" charset="-122"/>
                <a:cs typeface="Calibri" pitchFamily="34" charset="-120"/>
              </a:rPr>
              <a:t>Aerial imagery and LiDAR delivered information the state didn't previously have.</a:t>
            </a:r>
            <a:endParaRPr lang="en-US" dirty="0"/>
          </a:p>
        </p:txBody>
      </p:sp>
      <p:sp>
        <p:nvSpPr>
          <p:cNvPr id="20" name="Shape 15"/>
          <p:cNvSpPr/>
          <p:nvPr/>
        </p:nvSpPr>
        <p:spPr>
          <a:xfrm>
            <a:off x="457200" y="3911111"/>
            <a:ext cx="3657600" cy="1996529"/>
          </a:xfrm>
          <a:prstGeom prst="rect">
            <a:avLst/>
          </a:prstGeom>
          <a:solidFill>
            <a:srgbClr val="F2F5F3"/>
          </a:solidFill>
          <a:ln w="6350">
            <a:solidFill>
              <a:srgbClr val="D5DDD7"/>
            </a:solidFill>
            <a:prstDash val="solid"/>
          </a:ln>
        </p:spPr>
        <p:txBody>
          <a:bodyPr/>
          <a:lstStyle/>
          <a:p>
            <a:endParaRPr lang="en-US" sz="2800"/>
          </a:p>
        </p:txBody>
      </p:sp>
      <p:sp>
        <p:nvSpPr>
          <p:cNvPr id="21" name="Shape 16"/>
          <p:cNvSpPr/>
          <p:nvPr/>
        </p:nvSpPr>
        <p:spPr>
          <a:xfrm>
            <a:off x="457200" y="3911112"/>
            <a:ext cx="3657600" cy="109728"/>
          </a:xfrm>
          <a:prstGeom prst="rect">
            <a:avLst/>
          </a:prstGeom>
          <a:solidFill>
            <a:srgbClr val="1F6B3A"/>
          </a:solidFill>
          <a:ln w="12700">
            <a:solidFill>
              <a:srgbClr val="1F6B3A"/>
            </a:solidFill>
            <a:prstDash val="solid"/>
          </a:ln>
        </p:spPr>
        <p:txBody>
          <a:bodyPr/>
          <a:lstStyle/>
          <a:p>
            <a:endParaRPr lang="en-US" sz="2800"/>
          </a:p>
        </p:txBody>
      </p:sp>
      <p:pic>
        <p:nvPicPr>
          <p:cNvPr id="22" name="Image 3"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4185432"/>
            <a:ext cx="365760" cy="365760"/>
          </a:xfrm>
          <a:prstGeom prst="rect">
            <a:avLst/>
          </a:prstGeom>
        </p:spPr>
      </p:pic>
      <p:sp>
        <p:nvSpPr>
          <p:cNvPr id="23" name="Text 17"/>
          <p:cNvSpPr/>
          <p:nvPr/>
        </p:nvSpPr>
        <p:spPr>
          <a:xfrm>
            <a:off x="1143000" y="4139712"/>
            <a:ext cx="2788920" cy="457200"/>
          </a:xfrm>
          <a:prstGeom prst="rect">
            <a:avLst/>
          </a:prstGeom>
          <a:noFill/>
          <a:ln/>
        </p:spPr>
        <p:txBody>
          <a:bodyPr wrap="square" lIns="0" tIns="0" rIns="0" bIns="0" rtlCol="0" anchor="t"/>
          <a:lstStyle/>
          <a:p>
            <a:pPr marL="0" indent="0">
              <a:buNone/>
            </a:pPr>
            <a:r>
              <a:rPr lang="en-US" b="1" dirty="0">
                <a:solidFill>
                  <a:srgbClr val="1F6B3A"/>
                </a:solidFill>
                <a:latin typeface="Calibri" pitchFamily="34" charset="0"/>
                <a:ea typeface="Calibri" pitchFamily="34" charset="-122"/>
                <a:cs typeface="Calibri" pitchFamily="34" charset="-120"/>
              </a:rPr>
              <a:t>Debris Task Force framework held</a:t>
            </a:r>
            <a:endParaRPr lang="en-US" dirty="0"/>
          </a:p>
        </p:txBody>
      </p:sp>
      <p:sp>
        <p:nvSpPr>
          <p:cNvPr id="24" name="Text 18"/>
          <p:cNvSpPr/>
          <p:nvPr/>
        </p:nvSpPr>
        <p:spPr>
          <a:xfrm>
            <a:off x="685800" y="4783306"/>
            <a:ext cx="3291840" cy="1124334"/>
          </a:xfrm>
          <a:prstGeom prst="rect">
            <a:avLst/>
          </a:prstGeom>
          <a:noFill/>
          <a:ln/>
        </p:spPr>
        <p:txBody>
          <a:bodyPr wrap="square" lIns="0" tIns="0" rIns="0" bIns="0" rtlCol="0" anchor="t"/>
          <a:lstStyle/>
          <a:p>
            <a:pPr marL="0" indent="0">
              <a:buNone/>
            </a:pPr>
            <a:r>
              <a:rPr lang="en-US" dirty="0">
                <a:solidFill>
                  <a:srgbClr val="1A2B22"/>
                </a:solidFill>
                <a:latin typeface="Calibri" pitchFamily="34" charset="0"/>
                <a:ea typeface="Calibri" pitchFamily="34" charset="-122"/>
                <a:cs typeface="Calibri" pitchFamily="34" charset="-120"/>
              </a:rPr>
              <a:t>First waterway-debris activation in decades. The institutional framework was sound.</a:t>
            </a:r>
            <a:endParaRPr lang="en-US" dirty="0"/>
          </a:p>
        </p:txBody>
      </p:sp>
      <p:sp>
        <p:nvSpPr>
          <p:cNvPr id="25" name="Shape 19"/>
          <p:cNvSpPr/>
          <p:nvPr/>
        </p:nvSpPr>
        <p:spPr>
          <a:xfrm>
            <a:off x="4251960" y="3911111"/>
            <a:ext cx="3657600" cy="1996529"/>
          </a:xfrm>
          <a:prstGeom prst="rect">
            <a:avLst/>
          </a:prstGeom>
          <a:solidFill>
            <a:srgbClr val="F2F5F3"/>
          </a:solidFill>
          <a:ln w="6350">
            <a:solidFill>
              <a:srgbClr val="D5DDD7"/>
            </a:solidFill>
            <a:prstDash val="solid"/>
          </a:ln>
        </p:spPr>
        <p:txBody>
          <a:bodyPr/>
          <a:lstStyle/>
          <a:p>
            <a:endParaRPr lang="en-US" sz="2800"/>
          </a:p>
        </p:txBody>
      </p:sp>
      <p:sp>
        <p:nvSpPr>
          <p:cNvPr id="26" name="Shape 20"/>
          <p:cNvSpPr/>
          <p:nvPr/>
        </p:nvSpPr>
        <p:spPr>
          <a:xfrm>
            <a:off x="4251960" y="3911112"/>
            <a:ext cx="3657600" cy="109728"/>
          </a:xfrm>
          <a:prstGeom prst="rect">
            <a:avLst/>
          </a:prstGeom>
          <a:solidFill>
            <a:srgbClr val="1F6B3A"/>
          </a:solidFill>
          <a:ln w="12700">
            <a:solidFill>
              <a:srgbClr val="1F6B3A"/>
            </a:solidFill>
            <a:prstDash val="solid"/>
          </a:ln>
        </p:spPr>
        <p:txBody>
          <a:bodyPr/>
          <a:lstStyle/>
          <a:p>
            <a:endParaRPr lang="en-US" sz="2800"/>
          </a:p>
        </p:txBody>
      </p:sp>
      <p:pic>
        <p:nvPicPr>
          <p:cNvPr id="27" name="Image 4"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0560" y="4185432"/>
            <a:ext cx="365760" cy="365760"/>
          </a:xfrm>
          <a:prstGeom prst="rect">
            <a:avLst/>
          </a:prstGeom>
        </p:spPr>
      </p:pic>
      <p:sp>
        <p:nvSpPr>
          <p:cNvPr id="28" name="Text 21"/>
          <p:cNvSpPr/>
          <p:nvPr/>
        </p:nvSpPr>
        <p:spPr>
          <a:xfrm>
            <a:off x="4937760" y="4139712"/>
            <a:ext cx="2788920" cy="457200"/>
          </a:xfrm>
          <a:prstGeom prst="rect">
            <a:avLst/>
          </a:prstGeom>
          <a:noFill/>
          <a:ln/>
        </p:spPr>
        <p:txBody>
          <a:bodyPr wrap="square" lIns="0" tIns="0" rIns="0" bIns="0" rtlCol="0" anchor="t"/>
          <a:lstStyle/>
          <a:p>
            <a:pPr marL="0" indent="0">
              <a:buNone/>
            </a:pPr>
            <a:r>
              <a:rPr lang="en-US" b="1" dirty="0">
                <a:solidFill>
                  <a:srgbClr val="1F6B3A"/>
                </a:solidFill>
                <a:latin typeface="Calibri" pitchFamily="34" charset="0"/>
                <a:ea typeface="Calibri" pitchFamily="34" charset="-122"/>
                <a:cs typeface="Calibri" pitchFamily="34" charset="-120"/>
              </a:rPr>
              <a:t>AG opinion resolved hydropower question</a:t>
            </a:r>
            <a:endParaRPr lang="en-US" dirty="0"/>
          </a:p>
        </p:txBody>
      </p:sp>
      <p:sp>
        <p:nvSpPr>
          <p:cNvPr id="29" name="Text 22"/>
          <p:cNvSpPr/>
          <p:nvPr/>
        </p:nvSpPr>
        <p:spPr>
          <a:xfrm>
            <a:off x="4480560" y="4783306"/>
            <a:ext cx="3291840" cy="1124334"/>
          </a:xfrm>
          <a:prstGeom prst="rect">
            <a:avLst/>
          </a:prstGeom>
          <a:noFill/>
          <a:ln/>
        </p:spPr>
        <p:txBody>
          <a:bodyPr wrap="square" lIns="0" tIns="0" rIns="0" bIns="0" rtlCol="0" anchor="t"/>
          <a:lstStyle/>
          <a:p>
            <a:pPr marL="0" indent="0">
              <a:buNone/>
            </a:pPr>
            <a:r>
              <a:rPr lang="en-US" dirty="0">
                <a:solidFill>
                  <a:srgbClr val="1A2B22"/>
                </a:solidFill>
                <a:latin typeface="Calibri" pitchFamily="34" charset="0"/>
                <a:ea typeface="Calibri" pitchFamily="34" charset="-122"/>
                <a:cs typeface="Calibri" pitchFamily="34" charset="-120"/>
              </a:rPr>
              <a:t>A governance issue that could have delayed debris removal was resolved in time to proceed.</a:t>
            </a:r>
            <a:endParaRPr lang="en-US" dirty="0"/>
          </a:p>
        </p:txBody>
      </p:sp>
      <p:sp>
        <p:nvSpPr>
          <p:cNvPr id="30" name="Shape 23"/>
          <p:cNvSpPr/>
          <p:nvPr/>
        </p:nvSpPr>
        <p:spPr>
          <a:xfrm>
            <a:off x="8046720" y="3911111"/>
            <a:ext cx="3657600" cy="1996529"/>
          </a:xfrm>
          <a:prstGeom prst="rect">
            <a:avLst/>
          </a:prstGeom>
          <a:solidFill>
            <a:srgbClr val="F2F5F3"/>
          </a:solidFill>
          <a:ln w="6350">
            <a:solidFill>
              <a:srgbClr val="D5DDD7"/>
            </a:solidFill>
            <a:prstDash val="solid"/>
          </a:ln>
        </p:spPr>
        <p:txBody>
          <a:bodyPr/>
          <a:lstStyle/>
          <a:p>
            <a:endParaRPr lang="en-US" sz="2800"/>
          </a:p>
        </p:txBody>
      </p:sp>
      <p:sp>
        <p:nvSpPr>
          <p:cNvPr id="31" name="Shape 24"/>
          <p:cNvSpPr/>
          <p:nvPr/>
        </p:nvSpPr>
        <p:spPr>
          <a:xfrm>
            <a:off x="8046720" y="3911112"/>
            <a:ext cx="3657600" cy="109728"/>
          </a:xfrm>
          <a:prstGeom prst="rect">
            <a:avLst/>
          </a:prstGeom>
          <a:solidFill>
            <a:srgbClr val="1F6B3A"/>
          </a:solidFill>
          <a:ln w="12700">
            <a:solidFill>
              <a:srgbClr val="1F6B3A"/>
            </a:solidFill>
            <a:prstDash val="solid"/>
          </a:ln>
        </p:spPr>
        <p:txBody>
          <a:bodyPr/>
          <a:lstStyle/>
          <a:p>
            <a:endParaRPr lang="en-US" sz="2800"/>
          </a:p>
        </p:txBody>
      </p:sp>
      <p:pic>
        <p:nvPicPr>
          <p:cNvPr id="32" name="Image 5"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320" y="4185432"/>
            <a:ext cx="365760" cy="365760"/>
          </a:xfrm>
          <a:prstGeom prst="rect">
            <a:avLst/>
          </a:prstGeom>
        </p:spPr>
      </p:pic>
      <p:sp>
        <p:nvSpPr>
          <p:cNvPr id="33" name="Text 25"/>
          <p:cNvSpPr/>
          <p:nvPr/>
        </p:nvSpPr>
        <p:spPr>
          <a:xfrm>
            <a:off x="8732520" y="4139712"/>
            <a:ext cx="2788920" cy="457200"/>
          </a:xfrm>
          <a:prstGeom prst="rect">
            <a:avLst/>
          </a:prstGeom>
          <a:noFill/>
          <a:ln/>
        </p:spPr>
        <p:txBody>
          <a:bodyPr wrap="square" lIns="0" tIns="0" rIns="0" bIns="0" rtlCol="0" anchor="t"/>
          <a:lstStyle/>
          <a:p>
            <a:pPr marL="0" indent="0">
              <a:buNone/>
            </a:pPr>
            <a:r>
              <a:rPr lang="en-US" b="1" dirty="0">
                <a:solidFill>
                  <a:srgbClr val="1F6B3A"/>
                </a:solidFill>
                <a:latin typeface="Calibri" pitchFamily="34" charset="0"/>
                <a:ea typeface="Calibri" pitchFamily="34" charset="-122"/>
                <a:cs typeface="Calibri" pitchFamily="34" charset="-120"/>
              </a:rPr>
              <a:t>EPA Region 3 leaning in on WWTP support</a:t>
            </a:r>
            <a:endParaRPr lang="en-US" dirty="0"/>
          </a:p>
        </p:txBody>
      </p:sp>
      <p:sp>
        <p:nvSpPr>
          <p:cNvPr id="34" name="Text 26"/>
          <p:cNvSpPr/>
          <p:nvPr/>
        </p:nvSpPr>
        <p:spPr>
          <a:xfrm>
            <a:off x="8275320" y="4783306"/>
            <a:ext cx="3291840" cy="1124334"/>
          </a:xfrm>
          <a:prstGeom prst="rect">
            <a:avLst/>
          </a:prstGeom>
          <a:noFill/>
          <a:ln/>
        </p:spPr>
        <p:txBody>
          <a:bodyPr wrap="square" lIns="0" tIns="0" rIns="0" bIns="0" rtlCol="0" anchor="t"/>
          <a:lstStyle/>
          <a:p>
            <a:pPr marL="0" indent="0">
              <a:buNone/>
            </a:pPr>
            <a:r>
              <a:rPr lang="en-US" dirty="0">
                <a:solidFill>
                  <a:srgbClr val="1A2B22"/>
                </a:solidFill>
                <a:latin typeface="Calibri" pitchFamily="34" charset="0"/>
                <a:ea typeface="Calibri" pitchFamily="34" charset="-122"/>
                <a:cs typeface="Calibri" pitchFamily="34" charset="-120"/>
              </a:rPr>
              <a:t>An emerging partnership on ESF 3 water and wastewater is forming out of post-Helene engagement.</a:t>
            </a:r>
            <a:endParaRPr lang="en-US" dirty="0"/>
          </a:p>
        </p:txBody>
      </p:sp>
      <p:pic>
        <p:nvPicPr>
          <p:cNvPr id="39" name="Picture 38">
            <a:extLst>
              <a:ext uri="{FF2B5EF4-FFF2-40B4-BE49-F238E27FC236}">
                <a16:creationId xmlns:a16="http://schemas.microsoft.com/office/drawing/2014/main" id="{2997E894-9E67-93D9-4F06-635695CCA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
        <p:nvSpPr>
          <p:cNvPr id="2" name="Rectangle 1">
            <a:extLst>
              <a:ext uri="{FF2B5EF4-FFF2-40B4-BE49-F238E27FC236}">
                <a16:creationId xmlns:a16="http://schemas.microsoft.com/office/drawing/2014/main" id="{8FBC257D-7786-2A50-DA26-F950FA902A8D}"/>
              </a:ext>
            </a:extLst>
          </p:cNvPr>
          <p:cNvSpPr/>
          <p:nvPr/>
        </p:nvSpPr>
        <p:spPr>
          <a:xfrm>
            <a:off x="11428423" y="6335416"/>
            <a:ext cx="694751" cy="502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512064" y="390144"/>
            <a:ext cx="11338560" cy="670560"/>
          </a:xfrm>
          <a:prstGeom prst="rect">
            <a:avLst/>
          </a:prstGeom>
          <a:noFill/>
          <a:ln/>
        </p:spPr>
        <p:txBody>
          <a:bodyPr wrap="square" lIns="0" tIns="0" rIns="0" bIns="0" rtlCol="0" anchor="ctr"/>
          <a:lstStyle/>
          <a:p>
            <a:r>
              <a:rPr lang="en-US" sz="3600" b="1" dirty="0">
                <a:solidFill>
                  <a:srgbClr val="198569"/>
                </a:solidFill>
                <a:latin typeface="Arial" panose="020B0604020202020204" pitchFamily="34" charset="0"/>
                <a:ea typeface="Calibri" pitchFamily="34" charset="-122"/>
                <a:cs typeface="Arial" panose="020B0604020202020204" pitchFamily="34" charset="0"/>
              </a:rPr>
              <a:t>The Gaps We're Closing</a:t>
            </a:r>
            <a:endParaRPr lang="en-US" sz="3600" dirty="0">
              <a:solidFill>
                <a:srgbClr val="198569"/>
              </a:solidFill>
              <a:latin typeface="Arial" panose="020B0604020202020204" pitchFamily="34" charset="0"/>
              <a:cs typeface="Arial" panose="020B0604020202020204" pitchFamily="34" charset="0"/>
            </a:endParaRPr>
          </a:p>
        </p:txBody>
      </p:sp>
      <p:sp>
        <p:nvSpPr>
          <p:cNvPr id="4" name="Shape 2"/>
          <p:cNvSpPr/>
          <p:nvPr/>
        </p:nvSpPr>
        <p:spPr>
          <a:xfrm>
            <a:off x="512064" y="1097280"/>
            <a:ext cx="11338560" cy="30480"/>
          </a:xfrm>
          <a:prstGeom prst="rect">
            <a:avLst/>
          </a:prstGeom>
          <a:solidFill>
            <a:srgbClr val="0B7B8C"/>
          </a:solidFill>
          <a:ln w="12700">
            <a:solidFill>
              <a:srgbClr val="0B7B8C"/>
            </a:solidFill>
            <a:prstDash val="solid"/>
          </a:ln>
        </p:spPr>
        <p:txBody>
          <a:bodyPr/>
          <a:lstStyle/>
          <a:p>
            <a:endParaRPr lang="en-US" sz="2400"/>
          </a:p>
        </p:txBody>
      </p:sp>
      <p:sp>
        <p:nvSpPr>
          <p:cNvPr id="5" name="Text 3"/>
          <p:cNvSpPr/>
          <p:nvPr/>
        </p:nvSpPr>
        <p:spPr>
          <a:xfrm>
            <a:off x="451104" y="1265793"/>
            <a:ext cx="11338560" cy="463296"/>
          </a:xfrm>
          <a:prstGeom prst="rect">
            <a:avLst/>
          </a:prstGeom>
          <a:noFill/>
          <a:ln/>
        </p:spPr>
        <p:txBody>
          <a:bodyPr wrap="square" rtlCol="0" anchor="ctr"/>
          <a:lstStyle/>
          <a:p>
            <a:r>
              <a:rPr lang="en-US" sz="2000" dirty="0">
                <a:solidFill>
                  <a:schemeClr val="tx1">
                    <a:lumMod val="85000"/>
                    <a:lumOff val="15000"/>
                  </a:schemeClr>
                </a:solidFill>
                <a:latin typeface="Arial" panose="020B0604020202020204" pitchFamily="34" charset="0"/>
                <a:ea typeface="Calibri" pitchFamily="34" charset="-122"/>
                <a:cs typeface="Arial" panose="020B0604020202020204" pitchFamily="34" charset="0"/>
              </a:rPr>
              <a:t>What Helene exposed about Virginia's current capabilities and what we are building to address each gap.</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6" name="Shape 4"/>
          <p:cNvSpPr/>
          <p:nvPr/>
        </p:nvSpPr>
        <p:spPr>
          <a:xfrm>
            <a:off x="512064" y="1837128"/>
            <a:ext cx="11216640" cy="1527864"/>
          </a:xfrm>
          <a:prstGeom prst="rect">
            <a:avLst/>
          </a:prstGeom>
          <a:solidFill>
            <a:srgbClr val="FFFFFF"/>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2400"/>
          </a:p>
        </p:txBody>
      </p:sp>
      <p:sp>
        <p:nvSpPr>
          <p:cNvPr id="7" name="Shape 5"/>
          <p:cNvSpPr/>
          <p:nvPr/>
        </p:nvSpPr>
        <p:spPr>
          <a:xfrm>
            <a:off x="512064" y="1837128"/>
            <a:ext cx="792480" cy="1527864"/>
          </a:xfrm>
          <a:prstGeom prst="rect">
            <a:avLst/>
          </a:prstGeom>
          <a:solidFill>
            <a:srgbClr val="1A3A5C"/>
          </a:solidFill>
          <a:ln w="12700">
            <a:solidFill>
              <a:srgbClr val="1A3A5C"/>
            </a:solidFill>
            <a:prstDash val="solid"/>
          </a:ln>
        </p:spPr>
        <p:txBody>
          <a:bodyPr/>
          <a:lstStyle/>
          <a:p>
            <a:endParaRPr lang="en-US" sz="2400"/>
          </a:p>
        </p:txBody>
      </p:sp>
      <p:sp>
        <p:nvSpPr>
          <p:cNvPr id="8" name="Text 6"/>
          <p:cNvSpPr/>
          <p:nvPr/>
        </p:nvSpPr>
        <p:spPr>
          <a:xfrm>
            <a:off x="512064" y="1837128"/>
            <a:ext cx="792480" cy="1438656"/>
          </a:xfrm>
          <a:prstGeom prst="rect">
            <a:avLst/>
          </a:prstGeom>
          <a:noFill/>
          <a:ln/>
        </p:spPr>
        <p:txBody>
          <a:bodyPr wrap="square" lIns="0" tIns="0" rIns="0" bIns="0" rtlCol="0" anchor="ctr"/>
          <a:lstStyle/>
          <a:p>
            <a:pPr algn="ctr"/>
            <a:r>
              <a:rPr lang="en-US" sz="2933" b="1" dirty="0">
                <a:solidFill>
                  <a:srgbClr val="FFFFFF"/>
                </a:solidFill>
                <a:latin typeface="Calibri" pitchFamily="34" charset="0"/>
                <a:ea typeface="Calibri" pitchFamily="34" charset="-122"/>
                <a:cs typeface="Calibri" pitchFamily="34" charset="-120"/>
              </a:rPr>
              <a:t>01</a:t>
            </a:r>
            <a:endParaRPr lang="en-US" sz="2933" dirty="0"/>
          </a:p>
        </p:txBody>
      </p:sp>
      <p:sp>
        <p:nvSpPr>
          <p:cNvPr id="9" name="Text 7"/>
          <p:cNvSpPr/>
          <p:nvPr/>
        </p:nvSpPr>
        <p:spPr>
          <a:xfrm>
            <a:off x="1426464" y="1934664"/>
            <a:ext cx="3901440" cy="365760"/>
          </a:xfrm>
          <a:prstGeom prst="rect">
            <a:avLst/>
          </a:prstGeom>
          <a:noFill/>
          <a:ln/>
        </p:spPr>
        <p:txBody>
          <a:bodyPr wrap="square" lIns="0" tIns="0" rIns="0" bIns="0" rtlCol="0" anchor="ctr"/>
          <a:lstStyle/>
          <a:p>
            <a:r>
              <a:rPr lang="en-US" sz="2300" b="1" dirty="0">
                <a:solidFill>
                  <a:srgbClr val="1A3A5C"/>
                </a:solidFill>
                <a:latin typeface="Arial" panose="020B0604020202020204" pitchFamily="34" charset="0"/>
                <a:ea typeface="Calibri" pitchFamily="34" charset="-122"/>
                <a:cs typeface="Arial" panose="020B0604020202020204" pitchFamily="34" charset="0"/>
              </a:rPr>
              <a:t>No Dedicated Aircraft</a:t>
            </a:r>
            <a:endParaRPr lang="en-US" sz="2300" dirty="0">
              <a:latin typeface="Arial" panose="020B0604020202020204" pitchFamily="34" charset="0"/>
              <a:cs typeface="Arial" panose="020B0604020202020204" pitchFamily="34" charset="0"/>
            </a:endParaRPr>
          </a:p>
        </p:txBody>
      </p:sp>
      <p:sp>
        <p:nvSpPr>
          <p:cNvPr id="10" name="Text 8"/>
          <p:cNvSpPr/>
          <p:nvPr/>
        </p:nvSpPr>
        <p:spPr>
          <a:xfrm>
            <a:off x="1364819" y="2304260"/>
            <a:ext cx="4302287" cy="877824"/>
          </a:xfrm>
          <a:prstGeom prst="rect">
            <a:avLst/>
          </a:prstGeom>
          <a:noFill/>
          <a:ln/>
        </p:spPr>
        <p:txBody>
          <a:bodyPr wrap="square" rtlCol="0" anchor="t"/>
          <a:lstStyle/>
          <a:p>
            <a:r>
              <a:rPr lang="en-US" sz="1600" dirty="0">
                <a:solidFill>
                  <a:srgbClr val="64748B"/>
                </a:solidFill>
                <a:latin typeface="Arial" panose="020B0604020202020204" pitchFamily="34" charset="0"/>
                <a:ea typeface="Calibri" pitchFamily="34" charset="-122"/>
                <a:cs typeface="Arial" panose="020B0604020202020204" pitchFamily="34" charset="0"/>
              </a:rPr>
              <a:t>Virginia relies on Civil Air Patrol Cessna aircraft that cannot fly low or slow enough for high-definition imagery — and have zero LiDAR capability.</a:t>
            </a:r>
            <a:endParaRPr lang="en-US" sz="1600" dirty="0">
              <a:latin typeface="Arial" panose="020B0604020202020204" pitchFamily="34" charset="0"/>
              <a:cs typeface="Arial" panose="020B0604020202020204" pitchFamily="34" charset="0"/>
            </a:endParaRPr>
          </a:p>
        </p:txBody>
      </p:sp>
      <p:sp>
        <p:nvSpPr>
          <p:cNvPr id="11" name="Shape 9"/>
          <p:cNvSpPr/>
          <p:nvPr/>
        </p:nvSpPr>
        <p:spPr>
          <a:xfrm>
            <a:off x="5881151" y="2349192"/>
            <a:ext cx="609600" cy="365760"/>
          </a:xfrm>
          <a:prstGeom prst="rect">
            <a:avLst/>
          </a:prstGeom>
          <a:solidFill>
            <a:srgbClr val="D97706"/>
          </a:solidFill>
          <a:ln w="12700">
            <a:solidFill>
              <a:srgbClr val="D97706"/>
            </a:solidFill>
            <a:prstDash val="solid"/>
          </a:ln>
        </p:spPr>
        <p:txBody>
          <a:bodyPr/>
          <a:lstStyle/>
          <a:p>
            <a:endParaRPr lang="en-US" sz="2400"/>
          </a:p>
        </p:txBody>
      </p:sp>
      <p:sp>
        <p:nvSpPr>
          <p:cNvPr id="12" name="Text 10"/>
          <p:cNvSpPr/>
          <p:nvPr/>
        </p:nvSpPr>
        <p:spPr>
          <a:xfrm>
            <a:off x="5881151" y="2349192"/>
            <a:ext cx="609600" cy="365760"/>
          </a:xfrm>
          <a:prstGeom prst="rect">
            <a:avLst/>
          </a:prstGeom>
          <a:noFill/>
          <a:ln/>
        </p:spPr>
        <p:txBody>
          <a:bodyPr wrap="square" lIns="0" tIns="0" rIns="0" bIns="0" rtlCol="0" anchor="ctr"/>
          <a:lstStyle/>
          <a:p>
            <a:pPr algn="ctr"/>
            <a:r>
              <a:rPr lang="en-US" sz="2133" b="1" dirty="0">
                <a:solidFill>
                  <a:srgbClr val="FFFFFF"/>
                </a:solidFill>
                <a:latin typeface="Calibri" pitchFamily="34" charset="0"/>
                <a:ea typeface="Calibri" pitchFamily="34" charset="-122"/>
                <a:cs typeface="Calibri" pitchFamily="34" charset="-120"/>
              </a:rPr>
              <a:t>▶</a:t>
            </a:r>
            <a:endParaRPr lang="en-US" sz="2133" dirty="0"/>
          </a:p>
        </p:txBody>
      </p:sp>
      <p:sp>
        <p:nvSpPr>
          <p:cNvPr id="14" name="Text 12"/>
          <p:cNvSpPr/>
          <p:nvPr/>
        </p:nvSpPr>
        <p:spPr>
          <a:xfrm>
            <a:off x="6643151" y="2088716"/>
            <a:ext cx="5145024" cy="877824"/>
          </a:xfrm>
          <a:prstGeom prst="rect">
            <a:avLst/>
          </a:prstGeom>
          <a:noFill/>
          <a:ln/>
        </p:spPr>
        <p:txBody>
          <a:bodyPr wrap="square" rtlCol="0" anchor="t"/>
          <a:lstStyle/>
          <a:p>
            <a:r>
              <a:rPr lang="en-US" dirty="0">
                <a:solidFill>
                  <a:srgbClr val="1A2533"/>
                </a:solidFill>
                <a:latin typeface="Arial" panose="020B0604020202020204" pitchFamily="34" charset="0"/>
                <a:ea typeface="Calibri" pitchFamily="34" charset="-122"/>
                <a:cs typeface="Arial" panose="020B0604020202020204" pitchFamily="34" charset="0"/>
              </a:rPr>
              <a:t>Fixed-wing light-sport aircraft equipped with HD imaging and LiDAR sensors, capable of the low, slow flight post-disaster assessment requires.</a:t>
            </a:r>
            <a:endParaRPr lang="en-US" dirty="0">
              <a:latin typeface="Arial" panose="020B0604020202020204" pitchFamily="34" charset="0"/>
              <a:cs typeface="Arial" panose="020B0604020202020204" pitchFamily="34" charset="0"/>
            </a:endParaRPr>
          </a:p>
        </p:txBody>
      </p:sp>
      <p:sp>
        <p:nvSpPr>
          <p:cNvPr id="15" name="Shape 13"/>
          <p:cNvSpPr/>
          <p:nvPr/>
        </p:nvSpPr>
        <p:spPr>
          <a:xfrm>
            <a:off x="512064" y="3486912"/>
            <a:ext cx="11216640" cy="1527864"/>
          </a:xfrm>
          <a:prstGeom prst="rect">
            <a:avLst/>
          </a:prstGeom>
          <a:solidFill>
            <a:srgbClr val="FFFFFF"/>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2400"/>
          </a:p>
        </p:txBody>
      </p:sp>
      <p:sp>
        <p:nvSpPr>
          <p:cNvPr id="16" name="Shape 14"/>
          <p:cNvSpPr/>
          <p:nvPr/>
        </p:nvSpPr>
        <p:spPr>
          <a:xfrm>
            <a:off x="512064" y="3486912"/>
            <a:ext cx="792480" cy="1527864"/>
          </a:xfrm>
          <a:prstGeom prst="rect">
            <a:avLst/>
          </a:prstGeom>
          <a:solidFill>
            <a:srgbClr val="1A3A5C"/>
          </a:solidFill>
          <a:ln w="12700">
            <a:solidFill>
              <a:srgbClr val="1A3A5C"/>
            </a:solidFill>
            <a:prstDash val="solid"/>
          </a:ln>
        </p:spPr>
        <p:txBody>
          <a:bodyPr/>
          <a:lstStyle/>
          <a:p>
            <a:endParaRPr lang="en-US" sz="2400"/>
          </a:p>
        </p:txBody>
      </p:sp>
      <p:sp>
        <p:nvSpPr>
          <p:cNvPr id="17" name="Text 15"/>
          <p:cNvSpPr/>
          <p:nvPr/>
        </p:nvSpPr>
        <p:spPr>
          <a:xfrm>
            <a:off x="512064" y="3486912"/>
            <a:ext cx="792480" cy="1438656"/>
          </a:xfrm>
          <a:prstGeom prst="rect">
            <a:avLst/>
          </a:prstGeom>
          <a:noFill/>
          <a:ln/>
        </p:spPr>
        <p:txBody>
          <a:bodyPr wrap="square" lIns="0" tIns="0" rIns="0" bIns="0" rtlCol="0" anchor="ctr"/>
          <a:lstStyle/>
          <a:p>
            <a:pPr algn="ctr"/>
            <a:r>
              <a:rPr lang="en-US" sz="2933" b="1" dirty="0">
                <a:solidFill>
                  <a:srgbClr val="FFFFFF"/>
                </a:solidFill>
                <a:latin typeface="Calibri" pitchFamily="34" charset="0"/>
                <a:ea typeface="Calibri" pitchFamily="34" charset="-122"/>
                <a:cs typeface="Calibri" pitchFamily="34" charset="-120"/>
              </a:rPr>
              <a:t>02</a:t>
            </a:r>
            <a:endParaRPr lang="en-US" sz="2933" dirty="0"/>
          </a:p>
        </p:txBody>
      </p:sp>
      <p:sp>
        <p:nvSpPr>
          <p:cNvPr id="18" name="Text 16"/>
          <p:cNvSpPr/>
          <p:nvPr/>
        </p:nvSpPr>
        <p:spPr>
          <a:xfrm>
            <a:off x="1426464" y="3608832"/>
            <a:ext cx="3901440" cy="365760"/>
          </a:xfrm>
          <a:prstGeom prst="rect">
            <a:avLst/>
          </a:prstGeom>
          <a:noFill/>
          <a:ln/>
        </p:spPr>
        <p:txBody>
          <a:bodyPr wrap="square" lIns="0" tIns="0" rIns="0" bIns="0" rtlCol="0" anchor="ctr"/>
          <a:lstStyle/>
          <a:p>
            <a:r>
              <a:rPr lang="en-US" sz="2300" b="1" dirty="0">
                <a:solidFill>
                  <a:srgbClr val="1A3A5C"/>
                </a:solidFill>
                <a:latin typeface="Arial" panose="020B0604020202020204" pitchFamily="34" charset="0"/>
                <a:ea typeface="Calibri" pitchFamily="34" charset="-122"/>
                <a:cs typeface="Arial" panose="020B0604020202020204" pitchFamily="34" charset="0"/>
              </a:rPr>
              <a:t>No Analytical Pipeline</a:t>
            </a:r>
            <a:endParaRPr lang="en-US" sz="2300" dirty="0">
              <a:latin typeface="Arial" panose="020B0604020202020204" pitchFamily="34" charset="0"/>
              <a:cs typeface="Arial" panose="020B0604020202020204" pitchFamily="34" charset="0"/>
            </a:endParaRPr>
          </a:p>
        </p:txBody>
      </p:sp>
      <p:sp>
        <p:nvSpPr>
          <p:cNvPr id="19" name="Text 17"/>
          <p:cNvSpPr/>
          <p:nvPr/>
        </p:nvSpPr>
        <p:spPr>
          <a:xfrm>
            <a:off x="1344270" y="3954427"/>
            <a:ext cx="4302287" cy="877824"/>
          </a:xfrm>
          <a:prstGeom prst="rect">
            <a:avLst/>
          </a:prstGeom>
          <a:noFill/>
          <a:ln/>
        </p:spPr>
        <p:txBody>
          <a:bodyPr wrap="square" rtlCol="0" anchor="t"/>
          <a:lstStyle/>
          <a:p>
            <a:r>
              <a:rPr lang="en-US" sz="1600" dirty="0">
                <a:solidFill>
                  <a:srgbClr val="64748B"/>
                </a:solidFill>
                <a:latin typeface="Arial" panose="020B0604020202020204" pitchFamily="34" charset="0"/>
                <a:ea typeface="Calibri" pitchFamily="34" charset="-122"/>
                <a:cs typeface="Arial" panose="020B0604020202020204" pitchFamily="34" charset="0"/>
              </a:rPr>
              <a:t>Even when imagery is collected, no systematic process exists to analyze it and translate results into recovery priorities, debris estimates, or flood risk information.</a:t>
            </a:r>
            <a:endParaRPr lang="en-US" sz="1600" dirty="0">
              <a:latin typeface="Arial" panose="020B0604020202020204" pitchFamily="34" charset="0"/>
              <a:cs typeface="Arial" panose="020B0604020202020204" pitchFamily="34" charset="0"/>
            </a:endParaRPr>
          </a:p>
        </p:txBody>
      </p:sp>
      <p:sp>
        <p:nvSpPr>
          <p:cNvPr id="20" name="Shape 18"/>
          <p:cNvSpPr/>
          <p:nvPr/>
        </p:nvSpPr>
        <p:spPr>
          <a:xfrm>
            <a:off x="5881151" y="3998976"/>
            <a:ext cx="609600" cy="365760"/>
          </a:xfrm>
          <a:prstGeom prst="rect">
            <a:avLst/>
          </a:prstGeom>
          <a:solidFill>
            <a:srgbClr val="D97706"/>
          </a:solidFill>
          <a:ln w="12700">
            <a:solidFill>
              <a:srgbClr val="D97706"/>
            </a:solidFill>
            <a:prstDash val="solid"/>
          </a:ln>
        </p:spPr>
        <p:txBody>
          <a:bodyPr/>
          <a:lstStyle/>
          <a:p>
            <a:endParaRPr lang="en-US" sz="2400"/>
          </a:p>
        </p:txBody>
      </p:sp>
      <p:sp>
        <p:nvSpPr>
          <p:cNvPr id="21" name="Text 19"/>
          <p:cNvSpPr/>
          <p:nvPr/>
        </p:nvSpPr>
        <p:spPr>
          <a:xfrm>
            <a:off x="5881151" y="3998976"/>
            <a:ext cx="609600" cy="365760"/>
          </a:xfrm>
          <a:prstGeom prst="rect">
            <a:avLst/>
          </a:prstGeom>
          <a:noFill/>
          <a:ln/>
        </p:spPr>
        <p:txBody>
          <a:bodyPr wrap="square" lIns="0" tIns="0" rIns="0" bIns="0" rtlCol="0" anchor="ctr"/>
          <a:lstStyle/>
          <a:p>
            <a:pPr algn="ctr"/>
            <a:r>
              <a:rPr lang="en-US" sz="2133" b="1" dirty="0">
                <a:solidFill>
                  <a:srgbClr val="FFFFFF"/>
                </a:solidFill>
                <a:latin typeface="Calibri" pitchFamily="34" charset="0"/>
                <a:ea typeface="Calibri" pitchFamily="34" charset="-122"/>
                <a:cs typeface="Calibri" pitchFamily="34" charset="-120"/>
              </a:rPr>
              <a:t>▶</a:t>
            </a:r>
            <a:endParaRPr lang="en-US" sz="2133" dirty="0"/>
          </a:p>
        </p:txBody>
      </p:sp>
      <p:sp>
        <p:nvSpPr>
          <p:cNvPr id="23" name="Text 21"/>
          <p:cNvSpPr/>
          <p:nvPr/>
        </p:nvSpPr>
        <p:spPr>
          <a:xfrm>
            <a:off x="6643151" y="3634925"/>
            <a:ext cx="5145024" cy="1231838"/>
          </a:xfrm>
          <a:prstGeom prst="rect">
            <a:avLst/>
          </a:prstGeom>
          <a:noFill/>
          <a:ln/>
        </p:spPr>
        <p:txBody>
          <a:bodyPr wrap="square" rtlCol="0" anchor="t"/>
          <a:lstStyle/>
          <a:p>
            <a:r>
              <a:rPr lang="en-US" dirty="0">
                <a:solidFill>
                  <a:srgbClr val="1A2533"/>
                </a:solidFill>
                <a:latin typeface="Arial" panose="020B0604020202020204" pitchFamily="34" charset="0"/>
                <a:ea typeface="Calibri" pitchFamily="34" charset="-122"/>
                <a:cs typeface="Arial" panose="020B0604020202020204" pitchFamily="34" charset="0"/>
              </a:rPr>
              <a:t>Machine learning debris classification, orthomosaic generation, and HEC-RAS flood modeling workflows integrated with DEQ field operations.</a:t>
            </a:r>
            <a:endParaRPr lang="en-US" dirty="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9FBF9CCC-1228-BE0C-E23C-5DB8F7A934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
        <p:nvSpPr>
          <p:cNvPr id="2" name="Rectangle 1">
            <a:extLst>
              <a:ext uri="{FF2B5EF4-FFF2-40B4-BE49-F238E27FC236}">
                <a16:creationId xmlns:a16="http://schemas.microsoft.com/office/drawing/2014/main" id="{D43DAC8D-C2BA-1089-B00E-32665C8ADB94}"/>
              </a:ext>
            </a:extLst>
          </p:cNvPr>
          <p:cNvSpPr/>
          <p:nvPr/>
        </p:nvSpPr>
        <p:spPr>
          <a:xfrm>
            <a:off x="11428423" y="6335416"/>
            <a:ext cx="694751" cy="502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22"/>
          <p:cNvSpPr/>
          <p:nvPr/>
        </p:nvSpPr>
        <p:spPr>
          <a:xfrm>
            <a:off x="512064" y="5114394"/>
            <a:ext cx="11216640" cy="1527864"/>
          </a:xfrm>
          <a:prstGeom prst="rect">
            <a:avLst/>
          </a:prstGeom>
          <a:solidFill>
            <a:srgbClr val="FFFFFF"/>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240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D6AE332-EFD1-5E05-943A-7A003A4AFF83}"/>
              </a:ext>
            </a:extLst>
          </p:cNvPr>
          <p:cNvGrpSpPr/>
          <p:nvPr/>
        </p:nvGrpSpPr>
        <p:grpSpPr>
          <a:xfrm>
            <a:off x="512064" y="5047488"/>
            <a:ext cx="11060504" cy="1594770"/>
            <a:chOff x="512064" y="5047488"/>
            <a:chExt cx="11060504" cy="1594770"/>
          </a:xfrm>
        </p:grpSpPr>
        <p:sp>
          <p:nvSpPr>
            <p:cNvPr id="25" name="Shape 23"/>
            <p:cNvSpPr/>
            <p:nvPr/>
          </p:nvSpPr>
          <p:spPr>
            <a:xfrm>
              <a:off x="512064" y="5114394"/>
              <a:ext cx="792480" cy="1527864"/>
            </a:xfrm>
            <a:prstGeom prst="rect">
              <a:avLst/>
            </a:prstGeom>
            <a:solidFill>
              <a:srgbClr val="1A3A5C"/>
            </a:solidFill>
            <a:ln w="12700">
              <a:solidFill>
                <a:srgbClr val="1A3A5C"/>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26" name="Text 24"/>
            <p:cNvSpPr/>
            <p:nvPr/>
          </p:nvSpPr>
          <p:spPr>
            <a:xfrm>
              <a:off x="512064" y="5047488"/>
              <a:ext cx="792480" cy="1438656"/>
            </a:xfrm>
            <a:prstGeom prst="rect">
              <a:avLst/>
            </a:prstGeom>
            <a:noFill/>
            <a:ln/>
          </p:spPr>
          <p:txBody>
            <a:bodyPr wrap="square" lIns="0" tIns="0" rIns="0" bIns="0" rtlCol="0" anchor="ctr"/>
            <a:lstStyle/>
            <a:p>
              <a:pPr algn="ctr"/>
              <a:r>
                <a:rPr lang="en-US" sz="2933" b="1" dirty="0">
                  <a:solidFill>
                    <a:srgbClr val="FFFFFF"/>
                  </a:solidFill>
                  <a:latin typeface="Arial" panose="020B0604020202020204" pitchFamily="34" charset="0"/>
                  <a:ea typeface="Calibri" pitchFamily="34" charset="-122"/>
                  <a:cs typeface="Arial" panose="020B0604020202020204" pitchFamily="34" charset="0"/>
                </a:rPr>
                <a:t>03</a:t>
              </a:r>
              <a:endParaRPr lang="en-US" sz="2933" dirty="0">
                <a:latin typeface="Arial" panose="020B0604020202020204" pitchFamily="34" charset="0"/>
                <a:cs typeface="Arial" panose="020B0604020202020204" pitchFamily="34" charset="0"/>
              </a:endParaRPr>
            </a:p>
          </p:txBody>
        </p:sp>
        <p:sp>
          <p:nvSpPr>
            <p:cNvPr id="27" name="Text 25"/>
            <p:cNvSpPr/>
            <p:nvPr/>
          </p:nvSpPr>
          <p:spPr>
            <a:xfrm>
              <a:off x="1426464" y="5211930"/>
              <a:ext cx="3901440" cy="365760"/>
            </a:xfrm>
            <a:prstGeom prst="rect">
              <a:avLst/>
            </a:prstGeom>
            <a:noFill/>
            <a:ln/>
          </p:spPr>
          <p:txBody>
            <a:bodyPr wrap="square" lIns="0" tIns="0" rIns="0" bIns="0" rtlCol="0" anchor="ctr"/>
            <a:lstStyle/>
            <a:p>
              <a:r>
                <a:rPr lang="en-US" sz="2300" b="1" dirty="0">
                  <a:solidFill>
                    <a:srgbClr val="1A3A5C"/>
                  </a:solidFill>
                  <a:latin typeface="Arial" panose="020B0604020202020204" pitchFamily="34" charset="0"/>
                  <a:ea typeface="Calibri" pitchFamily="34" charset="-122"/>
                  <a:cs typeface="Arial" panose="020B0604020202020204" pitchFamily="34" charset="0"/>
                </a:rPr>
                <a:t>No Standing Partnership</a:t>
              </a:r>
              <a:endParaRPr lang="en-US" sz="2300" dirty="0">
                <a:latin typeface="Arial" panose="020B0604020202020204" pitchFamily="34" charset="0"/>
                <a:cs typeface="Arial" panose="020B0604020202020204" pitchFamily="34" charset="0"/>
              </a:endParaRPr>
            </a:p>
          </p:txBody>
        </p:sp>
        <p:sp>
          <p:nvSpPr>
            <p:cNvPr id="28" name="Text 26"/>
            <p:cNvSpPr/>
            <p:nvPr/>
          </p:nvSpPr>
          <p:spPr>
            <a:xfrm>
              <a:off x="1310752" y="5577690"/>
              <a:ext cx="4302287" cy="877824"/>
            </a:xfrm>
            <a:prstGeom prst="rect">
              <a:avLst/>
            </a:prstGeom>
            <a:noFill/>
            <a:ln/>
          </p:spPr>
          <p:txBody>
            <a:bodyPr wrap="square" rtlCol="0" anchor="t"/>
            <a:lstStyle/>
            <a:p>
              <a:r>
                <a:rPr lang="en-US" sz="1600" dirty="0">
                  <a:solidFill>
                    <a:srgbClr val="64748B"/>
                  </a:solidFill>
                  <a:latin typeface="Arial" panose="020B0604020202020204" pitchFamily="34" charset="0"/>
                  <a:ea typeface="Calibri" pitchFamily="34" charset="-122"/>
                  <a:cs typeface="Arial" panose="020B0604020202020204" pitchFamily="34" charset="0"/>
                </a:rPr>
                <a:t>The Virginia Tech collaboration during Helene was ad hoc. There is no formal agreement, standing team, or guaranteed capability for future events.</a:t>
              </a:r>
              <a:endParaRPr lang="en-US" sz="1600" dirty="0">
                <a:latin typeface="Arial" panose="020B0604020202020204" pitchFamily="34" charset="0"/>
                <a:cs typeface="Arial" panose="020B0604020202020204" pitchFamily="34" charset="0"/>
              </a:endParaRPr>
            </a:p>
          </p:txBody>
        </p:sp>
        <p:sp>
          <p:nvSpPr>
            <p:cNvPr id="29" name="Shape 27"/>
            <p:cNvSpPr/>
            <p:nvPr/>
          </p:nvSpPr>
          <p:spPr>
            <a:xfrm>
              <a:off x="5881151" y="5559552"/>
              <a:ext cx="609600" cy="365760"/>
            </a:xfrm>
            <a:prstGeom prst="rect">
              <a:avLst/>
            </a:prstGeom>
            <a:solidFill>
              <a:srgbClr val="D97706"/>
            </a:solidFill>
            <a:ln w="12700">
              <a:solidFill>
                <a:srgbClr val="D97706"/>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30" name="Text 28"/>
            <p:cNvSpPr/>
            <p:nvPr/>
          </p:nvSpPr>
          <p:spPr>
            <a:xfrm>
              <a:off x="5881150" y="5559800"/>
              <a:ext cx="609600" cy="365760"/>
            </a:xfrm>
            <a:prstGeom prst="rect">
              <a:avLst/>
            </a:prstGeom>
            <a:noFill/>
            <a:ln/>
          </p:spPr>
          <p:txBody>
            <a:bodyPr wrap="square" lIns="0" tIns="0" rIns="0" bIns="0" rtlCol="0" anchor="ctr"/>
            <a:lstStyle/>
            <a:p>
              <a:pPr algn="ctr"/>
              <a:r>
                <a:rPr lang="en-US" sz="2133" b="1" dirty="0">
                  <a:solidFill>
                    <a:srgbClr val="FFFFFF"/>
                  </a:solidFill>
                  <a:latin typeface="Arial" panose="020B0604020202020204" pitchFamily="34" charset="0"/>
                  <a:ea typeface="Calibri" pitchFamily="34" charset="-122"/>
                  <a:cs typeface="Arial" panose="020B0604020202020204" pitchFamily="34" charset="0"/>
                </a:rPr>
                <a:t>▶</a:t>
              </a:r>
              <a:endParaRPr lang="en-US" sz="2133" dirty="0">
                <a:latin typeface="Arial" panose="020B0604020202020204" pitchFamily="34" charset="0"/>
                <a:cs typeface="Arial" panose="020B0604020202020204" pitchFamily="34" charset="0"/>
              </a:endParaRPr>
            </a:p>
          </p:txBody>
        </p:sp>
        <p:sp>
          <p:nvSpPr>
            <p:cNvPr id="32" name="Text 30"/>
            <p:cNvSpPr/>
            <p:nvPr/>
          </p:nvSpPr>
          <p:spPr>
            <a:xfrm>
              <a:off x="6643151" y="5193532"/>
              <a:ext cx="4929417" cy="1247448"/>
            </a:xfrm>
            <a:prstGeom prst="rect">
              <a:avLst/>
            </a:prstGeom>
            <a:noFill/>
            <a:ln/>
          </p:spPr>
          <p:txBody>
            <a:bodyPr wrap="square" rtlCol="0" anchor="t"/>
            <a:lstStyle/>
            <a:p>
              <a:r>
                <a:rPr lang="en-US" dirty="0">
                  <a:solidFill>
                    <a:srgbClr val="1A2533"/>
                  </a:solidFill>
                  <a:latin typeface="Arial" panose="020B0604020202020204" pitchFamily="34" charset="0"/>
                  <a:ea typeface="Calibri" pitchFamily="34" charset="-122"/>
                  <a:cs typeface="Arial" panose="020B0604020202020204" pitchFamily="34" charset="0"/>
                </a:rPr>
                <a:t>Formalizing Commonwealth – Virginia Tech partnership with a dedicated damage assessment team, licensed pilots, and on-call analytical capacity.</a:t>
              </a:r>
              <a:endParaRPr lang="en-US" dirty="0">
                <a:latin typeface="Arial" panose="020B0604020202020204" pitchFamily="34" charset="0"/>
                <a:cs typeface="Arial" panose="020B0604020202020204" pitchFamily="34" charset="0"/>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512064" y="243840"/>
            <a:ext cx="11338560" cy="633984"/>
          </a:xfrm>
          <a:prstGeom prst="rect">
            <a:avLst/>
          </a:prstGeom>
          <a:noFill/>
          <a:ln/>
        </p:spPr>
        <p:txBody>
          <a:bodyPr wrap="square" lIns="0" tIns="0" rIns="0" bIns="0" rtlCol="0" anchor="ctr"/>
          <a:lstStyle/>
          <a:p>
            <a:r>
              <a:rPr lang="en-US" sz="3600" b="1" dirty="0">
                <a:solidFill>
                  <a:srgbClr val="198569"/>
                </a:solidFill>
                <a:latin typeface="Arial" panose="020B0604020202020204" pitchFamily="34" charset="0"/>
                <a:ea typeface="Calibri" pitchFamily="34" charset="-122"/>
                <a:cs typeface="Arial" panose="020B0604020202020204" pitchFamily="34" charset="0"/>
              </a:rPr>
              <a:t>ARA Grant Awarded: Building the Capability</a:t>
            </a:r>
          </a:p>
        </p:txBody>
      </p:sp>
      <p:sp>
        <p:nvSpPr>
          <p:cNvPr id="5" name="Text 3"/>
          <p:cNvSpPr/>
          <p:nvPr/>
        </p:nvSpPr>
        <p:spPr>
          <a:xfrm>
            <a:off x="512064" y="1011936"/>
            <a:ext cx="11338560" cy="755904"/>
          </a:xfrm>
          <a:prstGeom prst="rect">
            <a:avLst/>
          </a:prstGeom>
          <a:noFill/>
          <a:ln/>
        </p:spPr>
        <p:txBody>
          <a:bodyPr wrap="square" rtlCol="0" anchor="ctr"/>
          <a:lstStyle/>
          <a:p>
            <a:r>
              <a:rPr lang="en-US" dirty="0">
                <a:solidFill>
                  <a:schemeClr val="tx1">
                    <a:lumMod val="85000"/>
                    <a:lumOff val="15000"/>
                  </a:schemeClr>
                </a:solidFill>
                <a:latin typeface="Arial" panose="020B0604020202020204" pitchFamily="34" charset="0"/>
                <a:ea typeface="Calibri" pitchFamily="34" charset="-122"/>
                <a:cs typeface="Arial" panose="020B0604020202020204" pitchFamily="34" charset="0"/>
              </a:rPr>
              <a:t>Virginia DEQ has been awarded a $13.5 million EPA State and Tribal Assistance Grant (STAG) under the American Relief Act 2025, addressing unmet needs from Tropical Storm Helene. Funds not yet deployed.</a:t>
            </a: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6" name="Shape 4"/>
          <p:cNvSpPr/>
          <p:nvPr/>
        </p:nvSpPr>
        <p:spPr>
          <a:xfrm>
            <a:off x="512064" y="1901952"/>
            <a:ext cx="2316480" cy="2218944"/>
          </a:xfrm>
          <a:prstGeom prst="rect">
            <a:avLst/>
          </a:prstGeom>
          <a:solidFill>
            <a:srgbClr val="0B7B8C"/>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2000">
              <a:latin typeface="Arial" panose="020B0604020202020204" pitchFamily="34" charset="0"/>
              <a:cs typeface="Arial" panose="020B0604020202020204" pitchFamily="34" charset="0"/>
            </a:endParaRPr>
          </a:p>
        </p:txBody>
      </p:sp>
      <p:sp>
        <p:nvSpPr>
          <p:cNvPr id="7" name="Text 5"/>
          <p:cNvSpPr/>
          <p:nvPr/>
        </p:nvSpPr>
        <p:spPr>
          <a:xfrm>
            <a:off x="512064" y="1901952"/>
            <a:ext cx="2316480" cy="1170432"/>
          </a:xfrm>
          <a:prstGeom prst="rect">
            <a:avLst/>
          </a:prstGeom>
          <a:noFill/>
          <a:ln/>
        </p:spPr>
        <p:txBody>
          <a:bodyPr wrap="square" lIns="0" tIns="0" rIns="0" bIns="0" rtlCol="0" anchor="b"/>
          <a:lstStyle/>
          <a:p>
            <a:pPr algn="ctr"/>
            <a:r>
              <a:rPr lang="en-US" sz="3600" b="1" dirty="0">
                <a:solidFill>
                  <a:srgbClr val="FFFFFF"/>
                </a:solidFill>
                <a:latin typeface="Arial" panose="020B0604020202020204" pitchFamily="34" charset="0"/>
                <a:ea typeface="Calibri" pitchFamily="34" charset="-122"/>
                <a:cs typeface="Arial" panose="020B0604020202020204" pitchFamily="34" charset="0"/>
              </a:rPr>
              <a:t>$13.5M</a:t>
            </a:r>
            <a:endParaRPr lang="en-US" sz="3600" dirty="0">
              <a:latin typeface="Arial" panose="020B0604020202020204" pitchFamily="34" charset="0"/>
              <a:cs typeface="Arial" panose="020B0604020202020204" pitchFamily="34" charset="0"/>
            </a:endParaRPr>
          </a:p>
        </p:txBody>
      </p:sp>
      <p:sp>
        <p:nvSpPr>
          <p:cNvPr id="8" name="Text 6"/>
          <p:cNvSpPr/>
          <p:nvPr/>
        </p:nvSpPr>
        <p:spPr>
          <a:xfrm>
            <a:off x="512064" y="3096768"/>
            <a:ext cx="2316480" cy="853440"/>
          </a:xfrm>
          <a:prstGeom prst="rect">
            <a:avLst/>
          </a:prstGeom>
          <a:noFill/>
          <a:ln/>
        </p:spPr>
        <p:txBody>
          <a:bodyPr wrap="square" lIns="0" tIns="0" rIns="0" bIns="0" rtlCol="0" anchor="t"/>
          <a:lstStyle/>
          <a:p>
            <a:pPr algn="ctr"/>
            <a:r>
              <a:rPr lang="en-US" sz="1400" dirty="0">
                <a:solidFill>
                  <a:srgbClr val="FFFFFF"/>
                </a:solidFill>
                <a:latin typeface="Arial" panose="020B0604020202020204" pitchFamily="34" charset="0"/>
                <a:ea typeface="Calibri" pitchFamily="34" charset="-122"/>
                <a:cs typeface="Arial" panose="020B0604020202020204" pitchFamily="34" charset="0"/>
              </a:rPr>
              <a:t>Total Grant</a:t>
            </a:r>
            <a:endParaRPr lang="en-US" sz="1400" dirty="0">
              <a:latin typeface="Arial" panose="020B0604020202020204" pitchFamily="34" charset="0"/>
              <a:cs typeface="Arial" panose="020B0604020202020204" pitchFamily="34" charset="0"/>
            </a:endParaRPr>
          </a:p>
          <a:p>
            <a:pPr algn="ctr"/>
            <a:r>
              <a:rPr lang="en-US" sz="1400" dirty="0">
                <a:solidFill>
                  <a:srgbClr val="FFFFFF"/>
                </a:solidFill>
                <a:latin typeface="Arial" panose="020B0604020202020204" pitchFamily="34" charset="0"/>
                <a:ea typeface="Calibri" pitchFamily="34" charset="-122"/>
                <a:cs typeface="Arial" panose="020B0604020202020204" pitchFamily="34" charset="0"/>
              </a:rPr>
              <a:t>Award</a:t>
            </a:r>
            <a:endParaRPr lang="en-US" sz="1400" dirty="0">
              <a:latin typeface="Arial" panose="020B0604020202020204" pitchFamily="34" charset="0"/>
              <a:cs typeface="Arial" panose="020B0604020202020204" pitchFamily="34" charset="0"/>
            </a:endParaRPr>
          </a:p>
        </p:txBody>
      </p:sp>
      <p:sp>
        <p:nvSpPr>
          <p:cNvPr id="9" name="Shape 7"/>
          <p:cNvSpPr/>
          <p:nvPr/>
        </p:nvSpPr>
        <p:spPr>
          <a:xfrm>
            <a:off x="3048000" y="1901952"/>
            <a:ext cx="8656320" cy="755904"/>
          </a:xfrm>
          <a:prstGeom prst="rect">
            <a:avLst/>
          </a:prstGeom>
          <a:solidFill>
            <a:srgbClr val="0D2A42"/>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3200">
              <a:latin typeface="Arial" panose="020B0604020202020204" pitchFamily="34" charset="0"/>
              <a:cs typeface="Arial" panose="020B0604020202020204" pitchFamily="34" charset="0"/>
            </a:endParaRPr>
          </a:p>
        </p:txBody>
      </p:sp>
      <p:sp>
        <p:nvSpPr>
          <p:cNvPr id="10" name="Text 8"/>
          <p:cNvSpPr/>
          <p:nvPr/>
        </p:nvSpPr>
        <p:spPr>
          <a:xfrm>
            <a:off x="3230880" y="1901952"/>
            <a:ext cx="1341120" cy="755904"/>
          </a:xfrm>
          <a:prstGeom prst="rect">
            <a:avLst/>
          </a:prstGeom>
          <a:noFill/>
          <a:ln/>
        </p:spPr>
        <p:txBody>
          <a:bodyPr wrap="square" lIns="0" tIns="0" rIns="0" bIns="0" rtlCol="0" anchor="ctr"/>
          <a:lstStyle/>
          <a:p>
            <a:pPr algn="ctr"/>
            <a:r>
              <a:rPr lang="en-US" sz="2400" b="1" dirty="0">
                <a:solidFill>
                  <a:srgbClr val="D97706"/>
                </a:solidFill>
                <a:latin typeface="Arial" panose="020B0604020202020204" pitchFamily="34" charset="0"/>
                <a:ea typeface="Calibri" pitchFamily="34" charset="-122"/>
                <a:cs typeface="Arial" panose="020B0604020202020204" pitchFamily="34" charset="0"/>
              </a:rPr>
              <a:t>$10.1M</a:t>
            </a:r>
            <a:endParaRPr lang="en-US" sz="2400" dirty="0">
              <a:latin typeface="Arial" panose="020B0604020202020204" pitchFamily="34" charset="0"/>
              <a:cs typeface="Arial" panose="020B0604020202020204" pitchFamily="34" charset="0"/>
            </a:endParaRPr>
          </a:p>
        </p:txBody>
      </p:sp>
      <p:sp>
        <p:nvSpPr>
          <p:cNvPr id="11" name="Text 9"/>
          <p:cNvSpPr/>
          <p:nvPr/>
        </p:nvSpPr>
        <p:spPr>
          <a:xfrm>
            <a:off x="4693920" y="1950720"/>
            <a:ext cx="3048000" cy="341376"/>
          </a:xfrm>
          <a:prstGeom prst="rect">
            <a:avLst/>
          </a:prstGeom>
          <a:noFill/>
          <a:ln/>
        </p:spPr>
        <p:txBody>
          <a:bodyPr wrap="square" lIns="0" tIns="0" rIns="0" bIns="0" rtlCol="0" anchor="ctr"/>
          <a:lstStyle/>
          <a:p>
            <a:r>
              <a:rPr lang="en-US" b="1" dirty="0">
                <a:solidFill>
                  <a:srgbClr val="FFFFFF"/>
                </a:solidFill>
                <a:latin typeface="Arial" panose="020B0604020202020204" pitchFamily="34" charset="0"/>
                <a:ea typeface="Calibri" pitchFamily="34" charset="-122"/>
                <a:cs typeface="Arial" panose="020B0604020202020204" pitchFamily="34" charset="0"/>
              </a:rPr>
              <a:t>Debris Removal</a:t>
            </a:r>
            <a:endParaRPr lang="en-US" dirty="0">
              <a:latin typeface="Arial" panose="020B0604020202020204" pitchFamily="34" charset="0"/>
              <a:cs typeface="Arial" panose="020B0604020202020204" pitchFamily="34" charset="0"/>
            </a:endParaRPr>
          </a:p>
        </p:txBody>
      </p:sp>
      <p:sp>
        <p:nvSpPr>
          <p:cNvPr id="12" name="Text 10"/>
          <p:cNvSpPr/>
          <p:nvPr/>
        </p:nvSpPr>
        <p:spPr>
          <a:xfrm>
            <a:off x="4693920" y="2292096"/>
            <a:ext cx="6827520" cy="316992"/>
          </a:xfrm>
          <a:prstGeom prst="rect">
            <a:avLst/>
          </a:prstGeom>
          <a:noFill/>
          <a:ln/>
        </p:spPr>
        <p:txBody>
          <a:bodyPr wrap="square" lIns="0" tIns="0" rIns="0" bIns="0" rtlCol="0" anchor="t"/>
          <a:lstStyle/>
          <a:p>
            <a:r>
              <a:rPr lang="en-US" sz="1600" dirty="0">
                <a:solidFill>
                  <a:srgbClr val="A8D4DA"/>
                </a:solidFill>
                <a:latin typeface="Arial" panose="020B0604020202020204" pitchFamily="34" charset="0"/>
                <a:ea typeface="Calibri" pitchFamily="34" charset="-122"/>
                <a:cs typeface="Arial" panose="020B0604020202020204" pitchFamily="34" charset="0"/>
              </a:rPr>
              <a:t>Removal of debris ineligible for FEMA PA from 37 declared localities</a:t>
            </a:r>
            <a:endParaRPr lang="en-US" sz="1600" dirty="0">
              <a:latin typeface="Arial" panose="020B0604020202020204" pitchFamily="34" charset="0"/>
              <a:cs typeface="Arial" panose="020B0604020202020204" pitchFamily="34" charset="0"/>
            </a:endParaRPr>
          </a:p>
        </p:txBody>
      </p:sp>
      <p:sp>
        <p:nvSpPr>
          <p:cNvPr id="13" name="Shape 11"/>
          <p:cNvSpPr/>
          <p:nvPr/>
        </p:nvSpPr>
        <p:spPr>
          <a:xfrm>
            <a:off x="3048000" y="2731008"/>
            <a:ext cx="8656320" cy="755904"/>
          </a:xfrm>
          <a:prstGeom prst="rect">
            <a:avLst/>
          </a:prstGeom>
          <a:solidFill>
            <a:srgbClr val="0D2A42"/>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3200">
              <a:latin typeface="Arial" panose="020B0604020202020204" pitchFamily="34" charset="0"/>
              <a:cs typeface="Arial" panose="020B0604020202020204" pitchFamily="34" charset="0"/>
            </a:endParaRPr>
          </a:p>
        </p:txBody>
      </p:sp>
      <p:sp>
        <p:nvSpPr>
          <p:cNvPr id="14" name="Text 12"/>
          <p:cNvSpPr/>
          <p:nvPr/>
        </p:nvSpPr>
        <p:spPr>
          <a:xfrm>
            <a:off x="3230880" y="2731008"/>
            <a:ext cx="1341120" cy="755904"/>
          </a:xfrm>
          <a:prstGeom prst="rect">
            <a:avLst/>
          </a:prstGeom>
          <a:noFill/>
          <a:ln/>
        </p:spPr>
        <p:txBody>
          <a:bodyPr wrap="square" lIns="0" tIns="0" rIns="0" bIns="0" rtlCol="0" anchor="ctr"/>
          <a:lstStyle/>
          <a:p>
            <a:pPr algn="ctr"/>
            <a:r>
              <a:rPr lang="en-US" sz="2400" b="1" dirty="0">
                <a:solidFill>
                  <a:srgbClr val="D97706"/>
                </a:solidFill>
                <a:latin typeface="Arial" panose="020B0604020202020204" pitchFamily="34" charset="0"/>
                <a:ea typeface="Calibri" pitchFamily="34" charset="-122"/>
                <a:cs typeface="Arial" panose="020B0604020202020204" pitchFamily="34" charset="0"/>
              </a:rPr>
              <a:t>$1.4M</a:t>
            </a:r>
            <a:endParaRPr lang="en-US" sz="2400" dirty="0">
              <a:latin typeface="Arial" panose="020B0604020202020204" pitchFamily="34" charset="0"/>
              <a:cs typeface="Arial" panose="020B0604020202020204" pitchFamily="34" charset="0"/>
            </a:endParaRPr>
          </a:p>
        </p:txBody>
      </p:sp>
      <p:sp>
        <p:nvSpPr>
          <p:cNvPr id="15" name="Text 13"/>
          <p:cNvSpPr/>
          <p:nvPr/>
        </p:nvSpPr>
        <p:spPr>
          <a:xfrm>
            <a:off x="4693920" y="2779776"/>
            <a:ext cx="3048000" cy="341376"/>
          </a:xfrm>
          <a:prstGeom prst="rect">
            <a:avLst/>
          </a:prstGeom>
          <a:noFill/>
          <a:ln/>
        </p:spPr>
        <p:txBody>
          <a:bodyPr wrap="square" lIns="0" tIns="0" rIns="0" bIns="0" rtlCol="0" anchor="ctr"/>
          <a:lstStyle/>
          <a:p>
            <a:r>
              <a:rPr lang="en-US" b="1" dirty="0">
                <a:solidFill>
                  <a:srgbClr val="FFFFFF"/>
                </a:solidFill>
                <a:latin typeface="Arial" panose="020B0604020202020204" pitchFamily="34" charset="0"/>
                <a:ea typeface="Calibri" pitchFamily="34" charset="-122"/>
                <a:cs typeface="Arial" panose="020B0604020202020204" pitchFamily="34" charset="0"/>
              </a:rPr>
              <a:t>Debris Mgmt Planning</a:t>
            </a:r>
            <a:endParaRPr lang="en-US" dirty="0">
              <a:latin typeface="Arial" panose="020B0604020202020204" pitchFamily="34" charset="0"/>
              <a:cs typeface="Arial" panose="020B0604020202020204" pitchFamily="34" charset="0"/>
            </a:endParaRPr>
          </a:p>
        </p:txBody>
      </p:sp>
      <p:sp>
        <p:nvSpPr>
          <p:cNvPr id="16" name="Text 14"/>
          <p:cNvSpPr/>
          <p:nvPr/>
        </p:nvSpPr>
        <p:spPr>
          <a:xfrm>
            <a:off x="4693920" y="3121152"/>
            <a:ext cx="6827520" cy="316992"/>
          </a:xfrm>
          <a:prstGeom prst="rect">
            <a:avLst/>
          </a:prstGeom>
          <a:noFill/>
          <a:ln/>
        </p:spPr>
        <p:txBody>
          <a:bodyPr wrap="square" lIns="0" tIns="0" rIns="0" bIns="0" rtlCol="0" anchor="t"/>
          <a:lstStyle/>
          <a:p>
            <a:r>
              <a:rPr lang="en-US" sz="1600" dirty="0">
                <a:solidFill>
                  <a:srgbClr val="A8D4DA"/>
                </a:solidFill>
                <a:latin typeface="Arial" panose="020B0604020202020204" pitchFamily="34" charset="0"/>
                <a:ea typeface="Calibri" pitchFamily="34" charset="-122"/>
                <a:cs typeface="Arial" panose="020B0604020202020204" pitchFamily="34" charset="0"/>
              </a:rPr>
              <a:t>Debris management plans for 9 PDCs and their localities</a:t>
            </a:r>
            <a:endParaRPr lang="en-US" sz="1600" dirty="0">
              <a:latin typeface="Arial" panose="020B0604020202020204" pitchFamily="34" charset="0"/>
              <a:cs typeface="Arial" panose="020B0604020202020204" pitchFamily="34" charset="0"/>
            </a:endParaRPr>
          </a:p>
        </p:txBody>
      </p:sp>
      <p:sp>
        <p:nvSpPr>
          <p:cNvPr id="17" name="Shape 15"/>
          <p:cNvSpPr/>
          <p:nvPr/>
        </p:nvSpPr>
        <p:spPr>
          <a:xfrm>
            <a:off x="3048000" y="3560064"/>
            <a:ext cx="8656320" cy="755904"/>
          </a:xfrm>
          <a:prstGeom prst="rect">
            <a:avLst/>
          </a:prstGeom>
          <a:solidFill>
            <a:srgbClr val="0D2A42"/>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3200">
              <a:latin typeface="Arial" panose="020B0604020202020204" pitchFamily="34" charset="0"/>
              <a:cs typeface="Arial" panose="020B0604020202020204" pitchFamily="34" charset="0"/>
            </a:endParaRPr>
          </a:p>
        </p:txBody>
      </p:sp>
      <p:sp>
        <p:nvSpPr>
          <p:cNvPr id="18" name="Text 16"/>
          <p:cNvSpPr/>
          <p:nvPr/>
        </p:nvSpPr>
        <p:spPr>
          <a:xfrm>
            <a:off x="3230880" y="3560064"/>
            <a:ext cx="1341120" cy="755904"/>
          </a:xfrm>
          <a:prstGeom prst="rect">
            <a:avLst/>
          </a:prstGeom>
          <a:noFill/>
          <a:ln/>
        </p:spPr>
        <p:txBody>
          <a:bodyPr wrap="square" lIns="0" tIns="0" rIns="0" bIns="0" rtlCol="0" anchor="ctr"/>
          <a:lstStyle/>
          <a:p>
            <a:pPr algn="ctr"/>
            <a:r>
              <a:rPr lang="en-US" sz="2400" b="1" dirty="0">
                <a:solidFill>
                  <a:srgbClr val="D97706"/>
                </a:solidFill>
                <a:latin typeface="Arial" panose="020B0604020202020204" pitchFamily="34" charset="0"/>
                <a:ea typeface="Calibri" pitchFamily="34" charset="-122"/>
                <a:cs typeface="Arial" panose="020B0604020202020204" pitchFamily="34" charset="0"/>
              </a:rPr>
              <a:t>Included</a:t>
            </a:r>
            <a:endParaRPr lang="en-US" sz="2400" dirty="0">
              <a:latin typeface="Arial" panose="020B0604020202020204" pitchFamily="34" charset="0"/>
              <a:cs typeface="Arial" panose="020B0604020202020204" pitchFamily="34" charset="0"/>
            </a:endParaRPr>
          </a:p>
        </p:txBody>
      </p:sp>
      <p:sp>
        <p:nvSpPr>
          <p:cNvPr id="19" name="Text 17"/>
          <p:cNvSpPr/>
          <p:nvPr/>
        </p:nvSpPr>
        <p:spPr>
          <a:xfrm>
            <a:off x="4693920" y="3608832"/>
            <a:ext cx="3048000" cy="341376"/>
          </a:xfrm>
          <a:prstGeom prst="rect">
            <a:avLst/>
          </a:prstGeom>
          <a:noFill/>
          <a:ln/>
        </p:spPr>
        <p:txBody>
          <a:bodyPr wrap="square" lIns="0" tIns="0" rIns="0" bIns="0" rtlCol="0" anchor="ctr"/>
          <a:lstStyle/>
          <a:p>
            <a:r>
              <a:rPr lang="en-US" b="1" dirty="0">
                <a:solidFill>
                  <a:srgbClr val="FFFFFF"/>
                </a:solidFill>
                <a:latin typeface="Arial" panose="020B0604020202020204" pitchFamily="34" charset="0"/>
                <a:ea typeface="Calibri" pitchFamily="34" charset="-122"/>
                <a:cs typeface="Arial" panose="020B0604020202020204" pitchFamily="34" charset="0"/>
              </a:rPr>
              <a:t>Tabletop Exercises</a:t>
            </a:r>
            <a:endParaRPr lang="en-US" dirty="0">
              <a:latin typeface="Arial" panose="020B0604020202020204" pitchFamily="34" charset="0"/>
              <a:cs typeface="Arial" panose="020B0604020202020204" pitchFamily="34" charset="0"/>
            </a:endParaRPr>
          </a:p>
        </p:txBody>
      </p:sp>
      <p:sp>
        <p:nvSpPr>
          <p:cNvPr id="20" name="Text 18"/>
          <p:cNvSpPr/>
          <p:nvPr/>
        </p:nvSpPr>
        <p:spPr>
          <a:xfrm>
            <a:off x="4693920" y="3950208"/>
            <a:ext cx="6827520" cy="316992"/>
          </a:xfrm>
          <a:prstGeom prst="rect">
            <a:avLst/>
          </a:prstGeom>
          <a:noFill/>
          <a:ln/>
        </p:spPr>
        <p:txBody>
          <a:bodyPr wrap="square" lIns="0" tIns="0" rIns="0" bIns="0" rtlCol="0" anchor="t"/>
          <a:lstStyle/>
          <a:p>
            <a:r>
              <a:rPr lang="en-US" sz="1600" dirty="0">
                <a:solidFill>
                  <a:srgbClr val="A8D4DA"/>
                </a:solidFill>
                <a:latin typeface="Arial" panose="020B0604020202020204" pitchFamily="34" charset="0"/>
                <a:ea typeface="Calibri" pitchFamily="34" charset="-122"/>
                <a:cs typeface="Arial" panose="020B0604020202020204" pitchFamily="34" charset="0"/>
              </a:rPr>
              <a:t>HSEEP-compliant TTXs to validate debris plans across affected regions</a:t>
            </a:r>
            <a:endParaRPr lang="en-US" sz="1600" dirty="0">
              <a:latin typeface="Arial" panose="020B0604020202020204" pitchFamily="34" charset="0"/>
              <a:cs typeface="Arial" panose="020B0604020202020204" pitchFamily="34" charset="0"/>
            </a:endParaRPr>
          </a:p>
        </p:txBody>
      </p:sp>
      <p:sp>
        <p:nvSpPr>
          <p:cNvPr id="21" name="Shape 19"/>
          <p:cNvSpPr/>
          <p:nvPr/>
        </p:nvSpPr>
        <p:spPr>
          <a:xfrm>
            <a:off x="3048000" y="4389120"/>
            <a:ext cx="8656320" cy="755904"/>
          </a:xfrm>
          <a:prstGeom prst="rect">
            <a:avLst/>
          </a:prstGeom>
          <a:solidFill>
            <a:srgbClr val="0D2A42"/>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3200">
              <a:latin typeface="Arial" panose="020B0604020202020204" pitchFamily="34" charset="0"/>
              <a:cs typeface="Arial" panose="020B0604020202020204" pitchFamily="34" charset="0"/>
            </a:endParaRPr>
          </a:p>
        </p:txBody>
      </p:sp>
      <p:sp>
        <p:nvSpPr>
          <p:cNvPr id="23" name="Text 21"/>
          <p:cNvSpPr/>
          <p:nvPr/>
        </p:nvSpPr>
        <p:spPr>
          <a:xfrm>
            <a:off x="3230880" y="4389120"/>
            <a:ext cx="1341120" cy="755904"/>
          </a:xfrm>
          <a:prstGeom prst="rect">
            <a:avLst/>
          </a:prstGeom>
          <a:noFill/>
          <a:ln/>
        </p:spPr>
        <p:txBody>
          <a:bodyPr wrap="square" lIns="0" tIns="0" rIns="0" bIns="0" rtlCol="0" anchor="ctr"/>
          <a:lstStyle/>
          <a:p>
            <a:pPr algn="ctr"/>
            <a:r>
              <a:rPr lang="en-US" sz="2800" b="1" dirty="0">
                <a:solidFill>
                  <a:srgbClr val="D97706"/>
                </a:solidFill>
                <a:latin typeface="Arial" panose="020B0604020202020204" pitchFamily="34" charset="0"/>
                <a:ea typeface="Calibri" pitchFamily="34" charset="-122"/>
                <a:cs typeface="Arial" panose="020B0604020202020204" pitchFamily="34" charset="0"/>
              </a:rPr>
              <a:t>$800K</a:t>
            </a:r>
            <a:endParaRPr lang="en-US" sz="2800" dirty="0">
              <a:latin typeface="Arial" panose="020B0604020202020204" pitchFamily="34" charset="0"/>
              <a:cs typeface="Arial" panose="020B0604020202020204" pitchFamily="34" charset="0"/>
            </a:endParaRPr>
          </a:p>
        </p:txBody>
      </p:sp>
      <p:sp>
        <p:nvSpPr>
          <p:cNvPr id="24" name="Text 22"/>
          <p:cNvSpPr/>
          <p:nvPr/>
        </p:nvSpPr>
        <p:spPr>
          <a:xfrm>
            <a:off x="4693920" y="4437888"/>
            <a:ext cx="3048000" cy="341376"/>
          </a:xfrm>
          <a:prstGeom prst="rect">
            <a:avLst/>
          </a:prstGeom>
          <a:noFill/>
          <a:ln/>
        </p:spPr>
        <p:txBody>
          <a:bodyPr wrap="square" lIns="0" tIns="0" rIns="0" bIns="0" rtlCol="0" anchor="ctr"/>
          <a:lstStyle/>
          <a:p>
            <a:r>
              <a:rPr lang="en-US" b="1" dirty="0">
                <a:solidFill>
                  <a:srgbClr val="FFFFFF"/>
                </a:solidFill>
                <a:latin typeface="Arial" panose="020B0604020202020204" pitchFamily="34" charset="0"/>
                <a:ea typeface="Calibri" pitchFamily="34" charset="-122"/>
                <a:cs typeface="Arial" panose="020B0604020202020204" pitchFamily="34" charset="0"/>
              </a:rPr>
              <a:t>Aerial Imagery &amp; LiDAR</a:t>
            </a:r>
            <a:endParaRPr lang="en-US" dirty="0">
              <a:latin typeface="Arial" panose="020B0604020202020204" pitchFamily="34" charset="0"/>
              <a:cs typeface="Arial" panose="020B0604020202020204" pitchFamily="34" charset="0"/>
            </a:endParaRPr>
          </a:p>
        </p:txBody>
      </p:sp>
      <p:sp>
        <p:nvSpPr>
          <p:cNvPr id="25" name="Text 23"/>
          <p:cNvSpPr/>
          <p:nvPr/>
        </p:nvSpPr>
        <p:spPr>
          <a:xfrm>
            <a:off x="4693920" y="4779264"/>
            <a:ext cx="6827520" cy="316992"/>
          </a:xfrm>
          <a:prstGeom prst="rect">
            <a:avLst/>
          </a:prstGeom>
          <a:noFill/>
          <a:ln/>
        </p:spPr>
        <p:txBody>
          <a:bodyPr wrap="square" lIns="0" tIns="0" rIns="0" bIns="0" rtlCol="0" anchor="t"/>
          <a:lstStyle/>
          <a:p>
            <a:r>
              <a:rPr lang="en-US" sz="1600" dirty="0">
                <a:solidFill>
                  <a:srgbClr val="A8D4DA"/>
                </a:solidFill>
                <a:latin typeface="Arial" panose="020B0604020202020204" pitchFamily="34" charset="0"/>
                <a:ea typeface="Calibri" pitchFamily="34" charset="-122"/>
                <a:cs typeface="Arial" panose="020B0604020202020204" pitchFamily="34" charset="0"/>
              </a:rPr>
              <a:t>Fixed-wing aircraft + LiDAR payload. Formal DEQ–Virginia Tech partnership</a:t>
            </a:r>
            <a:endParaRPr lang="en-US" sz="1600" dirty="0">
              <a:latin typeface="Arial" panose="020B0604020202020204" pitchFamily="34" charset="0"/>
              <a:cs typeface="Arial" panose="020B0604020202020204" pitchFamily="34" charset="0"/>
            </a:endParaRPr>
          </a:p>
        </p:txBody>
      </p:sp>
      <p:sp>
        <p:nvSpPr>
          <p:cNvPr id="26" name="Shape 24"/>
          <p:cNvSpPr/>
          <p:nvPr/>
        </p:nvSpPr>
        <p:spPr>
          <a:xfrm>
            <a:off x="3048000" y="5218176"/>
            <a:ext cx="8656320" cy="755904"/>
          </a:xfrm>
          <a:prstGeom prst="rect">
            <a:avLst/>
          </a:prstGeom>
          <a:solidFill>
            <a:srgbClr val="0D2A42"/>
          </a:solidFill>
          <a:ln w="6350">
            <a:solidFill>
              <a:srgbClr val="D0D8E4"/>
            </a:solidFill>
            <a:prstDash val="solid"/>
          </a:ln>
          <a:effectLst>
            <a:outerShdw blurRad="50800" dist="25400" dir="8100000" algn="bl" rotWithShape="0">
              <a:srgbClr val="000000">
                <a:alpha val="8000"/>
              </a:srgbClr>
            </a:outerShdw>
          </a:effectLst>
        </p:spPr>
        <p:txBody>
          <a:bodyPr/>
          <a:lstStyle/>
          <a:p>
            <a:endParaRPr lang="en-US" sz="3200">
              <a:latin typeface="Arial" panose="020B0604020202020204" pitchFamily="34" charset="0"/>
              <a:cs typeface="Arial" panose="020B0604020202020204" pitchFamily="34" charset="0"/>
            </a:endParaRPr>
          </a:p>
        </p:txBody>
      </p:sp>
      <p:sp>
        <p:nvSpPr>
          <p:cNvPr id="27" name="Text 25"/>
          <p:cNvSpPr/>
          <p:nvPr/>
        </p:nvSpPr>
        <p:spPr>
          <a:xfrm>
            <a:off x="3230880" y="5218176"/>
            <a:ext cx="1341120" cy="755904"/>
          </a:xfrm>
          <a:prstGeom prst="rect">
            <a:avLst/>
          </a:prstGeom>
          <a:noFill/>
          <a:ln/>
        </p:spPr>
        <p:txBody>
          <a:bodyPr wrap="square" lIns="0" tIns="0" rIns="0" bIns="0" rtlCol="0" anchor="ctr"/>
          <a:lstStyle/>
          <a:p>
            <a:pPr algn="ctr"/>
            <a:r>
              <a:rPr lang="en-US" sz="2400" b="1" dirty="0">
                <a:solidFill>
                  <a:srgbClr val="D97706"/>
                </a:solidFill>
                <a:latin typeface="Arial" panose="020B0604020202020204" pitchFamily="34" charset="0"/>
                <a:ea typeface="Calibri" pitchFamily="34" charset="-122"/>
                <a:cs typeface="Arial" panose="020B0604020202020204" pitchFamily="34" charset="0"/>
              </a:rPr>
              <a:t>$871K</a:t>
            </a:r>
            <a:endParaRPr lang="en-US" sz="2400" dirty="0">
              <a:latin typeface="Arial" panose="020B0604020202020204" pitchFamily="34" charset="0"/>
              <a:cs typeface="Arial" panose="020B0604020202020204" pitchFamily="34" charset="0"/>
            </a:endParaRPr>
          </a:p>
        </p:txBody>
      </p:sp>
      <p:sp>
        <p:nvSpPr>
          <p:cNvPr id="28" name="Text 26"/>
          <p:cNvSpPr/>
          <p:nvPr/>
        </p:nvSpPr>
        <p:spPr>
          <a:xfrm>
            <a:off x="4693920" y="5302804"/>
            <a:ext cx="4118386" cy="341376"/>
          </a:xfrm>
          <a:prstGeom prst="rect">
            <a:avLst/>
          </a:prstGeom>
          <a:noFill/>
          <a:ln/>
        </p:spPr>
        <p:txBody>
          <a:bodyPr wrap="square" lIns="0" tIns="0" rIns="0" bIns="0" rtlCol="0" anchor="ctr"/>
          <a:lstStyle/>
          <a:p>
            <a:r>
              <a:rPr lang="en-US" b="1" dirty="0">
                <a:solidFill>
                  <a:srgbClr val="FFFFFF"/>
                </a:solidFill>
                <a:latin typeface="Arial" panose="020B0604020202020204" pitchFamily="34" charset="0"/>
                <a:ea typeface="Calibri" pitchFamily="34" charset="-122"/>
                <a:cs typeface="Arial" panose="020B0604020202020204" pitchFamily="34" charset="0"/>
              </a:rPr>
              <a:t>Response Equipment Cache</a:t>
            </a:r>
            <a:endParaRPr lang="en-US" dirty="0">
              <a:latin typeface="Arial" panose="020B0604020202020204" pitchFamily="34" charset="0"/>
              <a:cs typeface="Arial" panose="020B0604020202020204" pitchFamily="34" charset="0"/>
            </a:endParaRPr>
          </a:p>
        </p:txBody>
      </p:sp>
      <p:sp>
        <p:nvSpPr>
          <p:cNvPr id="29" name="Text 27"/>
          <p:cNvSpPr/>
          <p:nvPr/>
        </p:nvSpPr>
        <p:spPr>
          <a:xfrm>
            <a:off x="4693920" y="5644180"/>
            <a:ext cx="6827520" cy="316992"/>
          </a:xfrm>
          <a:prstGeom prst="rect">
            <a:avLst/>
          </a:prstGeom>
          <a:noFill/>
          <a:ln/>
        </p:spPr>
        <p:txBody>
          <a:bodyPr wrap="square" lIns="0" tIns="0" rIns="0" bIns="0" rtlCol="0" anchor="t"/>
          <a:lstStyle/>
          <a:p>
            <a:r>
              <a:rPr lang="en-US" sz="1600" dirty="0">
                <a:solidFill>
                  <a:srgbClr val="A8D4DA"/>
                </a:solidFill>
                <a:latin typeface="Arial" panose="020B0604020202020204" pitchFamily="34" charset="0"/>
                <a:ea typeface="Calibri" pitchFamily="34" charset="-122"/>
                <a:cs typeface="Arial" panose="020B0604020202020204" pitchFamily="34" charset="0"/>
              </a:rPr>
              <a:t>3 HazMat response equipment caches for rapid deployment</a:t>
            </a:r>
            <a:endParaRPr lang="en-US" sz="1600" dirty="0">
              <a:latin typeface="Arial" panose="020B0604020202020204" pitchFamily="34" charset="0"/>
              <a:cs typeface="Arial" panose="020B0604020202020204" pitchFamily="34" charset="0"/>
            </a:endParaRPr>
          </a:p>
        </p:txBody>
      </p:sp>
      <p:sp>
        <p:nvSpPr>
          <p:cNvPr id="30" name="Text 28"/>
          <p:cNvSpPr/>
          <p:nvPr/>
        </p:nvSpPr>
        <p:spPr>
          <a:xfrm>
            <a:off x="512064" y="6242304"/>
            <a:ext cx="11338560" cy="365760"/>
          </a:xfrm>
          <a:prstGeom prst="rect">
            <a:avLst/>
          </a:prstGeom>
          <a:noFill/>
          <a:ln/>
        </p:spPr>
        <p:txBody>
          <a:bodyPr wrap="square" rtlCol="0" anchor="ctr"/>
          <a:lstStyle/>
          <a:p>
            <a:r>
              <a:rPr lang="en-US" dirty="0">
                <a:solidFill>
                  <a:srgbClr val="64748B"/>
                </a:solidFill>
                <a:latin typeface="Arial" panose="020B0604020202020204" pitchFamily="34" charset="0"/>
                <a:ea typeface="Calibri" pitchFamily="34" charset="-122"/>
                <a:cs typeface="Arial" panose="020B0604020202020204" pitchFamily="34" charset="0"/>
              </a:rPr>
              <a:t>FY2026–FY2028  ·  DEQ as primary grantee  ·  Sub-grants to localities, PDCs, VDEM &amp; Virginia Tech</a:t>
            </a:r>
            <a:endParaRPr lang="en-US" dirty="0">
              <a:latin typeface="Arial" panose="020B0604020202020204" pitchFamily="34" charset="0"/>
              <a:cs typeface="Arial" panose="020B0604020202020204" pitchFamily="34" charset="0"/>
            </a:endParaRPr>
          </a:p>
        </p:txBody>
      </p:sp>
      <p:sp>
        <p:nvSpPr>
          <p:cNvPr id="32" name="Shape 2">
            <a:extLst>
              <a:ext uri="{FF2B5EF4-FFF2-40B4-BE49-F238E27FC236}">
                <a16:creationId xmlns:a16="http://schemas.microsoft.com/office/drawing/2014/main" id="{BA96F899-4C3F-0759-F93F-C8E091057EE7}"/>
              </a:ext>
            </a:extLst>
          </p:cNvPr>
          <p:cNvSpPr/>
          <p:nvPr/>
        </p:nvSpPr>
        <p:spPr>
          <a:xfrm>
            <a:off x="512064" y="1021080"/>
            <a:ext cx="11338560" cy="30480"/>
          </a:xfrm>
          <a:prstGeom prst="rect">
            <a:avLst/>
          </a:prstGeom>
          <a:solidFill>
            <a:srgbClr val="0B7B8C"/>
          </a:solidFill>
          <a:ln w="12700">
            <a:solidFill>
              <a:srgbClr val="0B7B8C"/>
            </a:solidFill>
            <a:prstDash val="solid"/>
          </a:ln>
        </p:spPr>
        <p:txBody>
          <a:bodyPr/>
          <a:lstStyle/>
          <a:p>
            <a:endParaRPr lang="en-US" sz="200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D20A4863-2965-A827-B58D-A64B941F62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8423" y="6387922"/>
            <a:ext cx="568392" cy="307796"/>
          </a:xfrm>
          <a:prstGeom prst="rect">
            <a:avLst/>
          </a:prstGeom>
        </p:spPr>
      </p:pic>
      <p:sp>
        <p:nvSpPr>
          <p:cNvPr id="2" name="Rectangle 1">
            <a:extLst>
              <a:ext uri="{FF2B5EF4-FFF2-40B4-BE49-F238E27FC236}">
                <a16:creationId xmlns:a16="http://schemas.microsoft.com/office/drawing/2014/main" id="{61A472F5-90FA-8490-F2F7-CEFECCB92B3E}"/>
              </a:ext>
            </a:extLst>
          </p:cNvPr>
          <p:cNvSpPr/>
          <p:nvPr/>
        </p:nvSpPr>
        <p:spPr>
          <a:xfrm>
            <a:off x="11428423" y="6335416"/>
            <a:ext cx="694751" cy="502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D84B2F3-B487-4A0A-1FB0-2C1867B48EF5}"/>
              </a:ext>
            </a:extLst>
          </p:cNvPr>
          <p:cNvGrpSpPr/>
          <p:nvPr/>
        </p:nvGrpSpPr>
        <p:grpSpPr>
          <a:xfrm>
            <a:off x="638503" y="4511644"/>
            <a:ext cx="3906042" cy="1814566"/>
            <a:chOff x="672133" y="4116581"/>
            <a:chExt cx="3906042" cy="1814566"/>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3E5C9E9-A9EC-3F9E-B231-C850DD8F53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133" y="4116581"/>
              <a:ext cx="3906042" cy="1814566"/>
            </a:xfrm>
            <a:prstGeom prst="rect">
              <a:avLst/>
            </a:prstGeom>
          </p:spPr>
        </p:pic>
        <p:sp>
          <p:nvSpPr>
            <p:cNvPr id="8" name="Oval 7">
              <a:extLst>
                <a:ext uri="{FF2B5EF4-FFF2-40B4-BE49-F238E27FC236}">
                  <a16:creationId xmlns:a16="http://schemas.microsoft.com/office/drawing/2014/main" id="{A2DD6DB4-162D-42FE-4BB0-4C4CD036414E}"/>
                </a:ext>
              </a:extLst>
            </p:cNvPr>
            <p:cNvSpPr/>
            <p:nvPr/>
          </p:nvSpPr>
          <p:spPr>
            <a:xfrm>
              <a:off x="2258321" y="5280729"/>
              <a:ext cx="190005" cy="19000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2908C040-5FD4-D460-94D0-60E5589807E7}"/>
              </a:ext>
            </a:extLst>
          </p:cNvPr>
          <p:cNvGrpSpPr/>
          <p:nvPr/>
        </p:nvGrpSpPr>
        <p:grpSpPr>
          <a:xfrm>
            <a:off x="5171320" y="1118715"/>
            <a:ext cx="6148850" cy="5207495"/>
            <a:chOff x="5204950" y="723652"/>
            <a:chExt cx="6148850" cy="5207495"/>
          </a:xfrm>
        </p:grpSpPr>
        <p:pic>
          <p:nvPicPr>
            <p:cNvPr id="6" name="Picture 5">
              <a:extLst>
                <a:ext uri="{FF2B5EF4-FFF2-40B4-BE49-F238E27FC236}">
                  <a16:creationId xmlns:a16="http://schemas.microsoft.com/office/drawing/2014/main" id="{C833321F-0051-803F-F4CE-265028A368A8}"/>
                </a:ext>
              </a:extLst>
            </p:cNvPr>
            <p:cNvPicPr>
              <a:picLocks noChangeAspect="1"/>
            </p:cNvPicPr>
            <p:nvPr/>
          </p:nvPicPr>
          <p:blipFill>
            <a:blip r:embed="rId3"/>
            <a:stretch>
              <a:fillRect/>
            </a:stretch>
          </p:blipFill>
          <p:spPr>
            <a:xfrm>
              <a:off x="5204950" y="723652"/>
              <a:ext cx="6148850" cy="5207495"/>
            </a:xfrm>
            <a:prstGeom prst="rect">
              <a:avLst/>
            </a:prstGeom>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B0371C45-9F4A-23E2-EA2E-9B2068AA23F7}"/>
                </a:ext>
              </a:extLst>
            </p:cNvPr>
            <p:cNvSpPr/>
            <p:nvPr/>
          </p:nvSpPr>
          <p:spPr>
            <a:xfrm>
              <a:off x="6042864" y="3429000"/>
              <a:ext cx="190005" cy="19000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2">
            <a:extLst>
              <a:ext uri="{FF2B5EF4-FFF2-40B4-BE49-F238E27FC236}">
                <a16:creationId xmlns:a16="http://schemas.microsoft.com/office/drawing/2014/main" id="{F39032B3-26BB-0045-0BCA-308FF09EE77A}"/>
              </a:ext>
            </a:extLst>
          </p:cNvPr>
          <p:cNvSpPr txBox="1">
            <a:spLocks/>
          </p:cNvSpPr>
          <p:nvPr/>
        </p:nvSpPr>
        <p:spPr>
          <a:xfrm>
            <a:off x="754117" y="531790"/>
            <a:ext cx="10515600" cy="1249211"/>
          </a:xfrm>
          <a:prstGeom prst="rect">
            <a:avLst/>
          </a:prstGeom>
        </p:spPr>
        <p:txBody>
          <a:bodyP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600" dirty="0">
                <a:ea typeface="Calibri" pitchFamily="34" charset="-122"/>
              </a:rPr>
              <a:t>Damascus</a:t>
            </a:r>
            <a:r>
              <a:rPr lang="en-US" sz="3600" dirty="0"/>
              <a:t> </a:t>
            </a:r>
            <a:r>
              <a:rPr lang="en-US" sz="2000" dirty="0"/>
              <a:t>(Washington Co, Virginia)</a:t>
            </a:r>
            <a:endParaRPr lang="en-US" sz="3400" dirty="0"/>
          </a:p>
        </p:txBody>
      </p:sp>
      <p:sp>
        <p:nvSpPr>
          <p:cNvPr id="11" name="TextBox 10">
            <a:extLst>
              <a:ext uri="{FF2B5EF4-FFF2-40B4-BE49-F238E27FC236}">
                <a16:creationId xmlns:a16="http://schemas.microsoft.com/office/drawing/2014/main" id="{DECA99F5-AFC4-99CF-983B-CB5EDA10E4F9}"/>
              </a:ext>
            </a:extLst>
          </p:cNvPr>
          <p:cNvSpPr txBox="1"/>
          <p:nvPr/>
        </p:nvSpPr>
        <p:spPr>
          <a:xfrm>
            <a:off x="754117" y="1156395"/>
            <a:ext cx="4482364" cy="338554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56EAB"/>
                </a:solidFill>
              </a:rPr>
              <a:t>Trail Town USA</a:t>
            </a:r>
          </a:p>
          <a:p>
            <a:pPr marL="285750" indent="-285750">
              <a:buFont typeface="Arial" panose="020B0604020202020204" pitchFamily="34" charset="0"/>
              <a:buChar char="•"/>
            </a:pPr>
            <a:r>
              <a:rPr lang="en-US" sz="2000" dirty="0">
                <a:solidFill>
                  <a:srgbClr val="256EAB"/>
                </a:solidFill>
              </a:rPr>
              <a:t>778 (2020 Census)</a:t>
            </a:r>
          </a:p>
          <a:p>
            <a:pPr marL="285750" indent="-285750">
              <a:buFont typeface="Arial" panose="020B0604020202020204" pitchFamily="34" charset="0"/>
              <a:buChar char="•"/>
            </a:pPr>
            <a:r>
              <a:rPr lang="en-US" sz="2000" dirty="0">
                <a:solidFill>
                  <a:srgbClr val="256EAB"/>
                </a:solidFill>
              </a:rPr>
              <a:t>Hundreds of thousands of tourists annually</a:t>
            </a:r>
          </a:p>
          <a:p>
            <a:pPr marL="285750" indent="-285750">
              <a:buFont typeface="Arial" panose="020B0604020202020204" pitchFamily="34" charset="0"/>
              <a:buChar char="•"/>
            </a:pPr>
            <a:r>
              <a:rPr lang="en-US" sz="2000" dirty="0">
                <a:solidFill>
                  <a:srgbClr val="256EAB"/>
                </a:solidFill>
              </a:rPr>
              <a:t>Convergence of five major trails:  </a:t>
            </a:r>
            <a:r>
              <a:rPr lang="en-US" dirty="0">
                <a:solidFill>
                  <a:srgbClr val="256EAB"/>
                </a:solidFill>
              </a:rPr>
              <a:t>AT, Virginia Creeper Trail, Iron Mountain Trail, US Bicycle Route 76, and the Mid-Atlantic Backcountry Motorcycle Route</a:t>
            </a:r>
            <a:endParaRPr lang="en-US" sz="2000" dirty="0">
              <a:solidFill>
                <a:srgbClr val="256EAB"/>
              </a:solidFill>
            </a:endParaRPr>
          </a:p>
          <a:p>
            <a:pPr marL="285750" indent="-285750">
              <a:buFont typeface="Arial" panose="020B0604020202020204" pitchFamily="34" charset="0"/>
              <a:buChar char="•"/>
            </a:pPr>
            <a:r>
              <a:rPr lang="en-US" sz="2000" dirty="0">
                <a:solidFill>
                  <a:srgbClr val="256EAB"/>
                </a:solidFill>
              </a:rPr>
              <a:t>Laurel Creek runs through town and joins Holston River System. </a:t>
            </a:r>
          </a:p>
          <a:p>
            <a:pPr marL="285750" indent="-285750">
              <a:buFont typeface="Arial" panose="020B0604020202020204" pitchFamily="34" charset="0"/>
              <a:buChar char="•"/>
            </a:pPr>
            <a:endParaRPr lang="en-US" sz="2000" dirty="0">
              <a:solidFill>
                <a:srgbClr val="256EAB"/>
              </a:solidFill>
            </a:endParaRPr>
          </a:p>
        </p:txBody>
      </p:sp>
    </p:spTree>
    <p:extLst>
      <p:ext uri="{BB962C8B-B14F-4D97-AF65-F5344CB8AC3E}">
        <p14:creationId xmlns:p14="http://schemas.microsoft.com/office/powerpoint/2010/main" val="1900602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10DD77A-A195-17DF-47C3-6ED25170A426}"/>
              </a:ext>
            </a:extLst>
          </p:cNvPr>
          <p:cNvGrpSpPr/>
          <p:nvPr/>
        </p:nvGrpSpPr>
        <p:grpSpPr>
          <a:xfrm>
            <a:off x="407911" y="4502137"/>
            <a:ext cx="3906042" cy="1814566"/>
            <a:chOff x="407911" y="4190644"/>
            <a:chExt cx="3906042" cy="1814566"/>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E5FD9D25-4545-8909-FFC9-6CE41097AE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911" y="4190644"/>
              <a:ext cx="3906042" cy="1814566"/>
            </a:xfrm>
            <a:prstGeom prst="rect">
              <a:avLst/>
            </a:prstGeom>
          </p:spPr>
        </p:pic>
        <p:sp>
          <p:nvSpPr>
            <p:cNvPr id="8" name="Oval 7">
              <a:extLst>
                <a:ext uri="{FF2B5EF4-FFF2-40B4-BE49-F238E27FC236}">
                  <a16:creationId xmlns:a16="http://schemas.microsoft.com/office/drawing/2014/main" id="{B919EFD8-E2B2-8FAE-FFEE-B255A90DEF0E}"/>
                </a:ext>
              </a:extLst>
            </p:cNvPr>
            <p:cNvSpPr/>
            <p:nvPr/>
          </p:nvSpPr>
          <p:spPr>
            <a:xfrm>
              <a:off x="1867976" y="5428364"/>
              <a:ext cx="190005" cy="19000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2E16D61-44E1-8C6A-0D34-61B53B64D2CF}"/>
              </a:ext>
            </a:extLst>
          </p:cNvPr>
          <p:cNvGrpSpPr/>
          <p:nvPr/>
        </p:nvGrpSpPr>
        <p:grpSpPr>
          <a:xfrm>
            <a:off x="4800114" y="1488652"/>
            <a:ext cx="6826956" cy="4828051"/>
            <a:chOff x="4800114" y="1177159"/>
            <a:chExt cx="6826956" cy="4828051"/>
          </a:xfrm>
        </p:grpSpPr>
        <p:pic>
          <p:nvPicPr>
            <p:cNvPr id="6" name="Picture 5">
              <a:extLst>
                <a:ext uri="{FF2B5EF4-FFF2-40B4-BE49-F238E27FC236}">
                  <a16:creationId xmlns:a16="http://schemas.microsoft.com/office/drawing/2014/main" id="{EC2E86CE-A605-D39D-799D-4AD2E36B7C5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00114" y="1177159"/>
              <a:ext cx="6826956" cy="4828051"/>
            </a:xfrm>
            <a:prstGeom prst="rect">
              <a:avLst/>
            </a:prstGeom>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6ED3A978-ECD9-BE7E-B17A-081EE2AE53F6}"/>
                </a:ext>
              </a:extLst>
            </p:cNvPr>
            <p:cNvSpPr/>
            <p:nvPr/>
          </p:nvSpPr>
          <p:spPr>
            <a:xfrm>
              <a:off x="8118589" y="2735351"/>
              <a:ext cx="190005" cy="190005"/>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2">
            <a:extLst>
              <a:ext uri="{FF2B5EF4-FFF2-40B4-BE49-F238E27FC236}">
                <a16:creationId xmlns:a16="http://schemas.microsoft.com/office/drawing/2014/main" id="{F6438DB8-F162-EF9E-A5B4-4FF5E6D88DF3}"/>
              </a:ext>
            </a:extLst>
          </p:cNvPr>
          <p:cNvSpPr txBox="1">
            <a:spLocks/>
          </p:cNvSpPr>
          <p:nvPr/>
        </p:nvSpPr>
        <p:spPr>
          <a:xfrm>
            <a:off x="564930" y="399209"/>
            <a:ext cx="10515600" cy="1249211"/>
          </a:xfrm>
          <a:prstGeom prst="rect">
            <a:avLst/>
          </a:prstGeom>
        </p:spPr>
        <p:txBody>
          <a:bodyP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600" dirty="0">
                <a:ea typeface="Calibri" pitchFamily="34" charset="-122"/>
              </a:rPr>
              <a:t>South Holston Lake </a:t>
            </a:r>
          </a:p>
          <a:p>
            <a:r>
              <a:rPr lang="en-US" sz="2000" dirty="0"/>
              <a:t>(Washington Co, Virginia </a:t>
            </a:r>
          </a:p>
          <a:p>
            <a:r>
              <a:rPr lang="en-US" sz="2000" dirty="0"/>
              <a:t>and Sullivan County Tennessee)</a:t>
            </a:r>
            <a:endParaRPr lang="en-US" sz="3400" dirty="0"/>
          </a:p>
        </p:txBody>
      </p:sp>
      <p:sp>
        <p:nvSpPr>
          <p:cNvPr id="11" name="TextBox 10">
            <a:extLst>
              <a:ext uri="{FF2B5EF4-FFF2-40B4-BE49-F238E27FC236}">
                <a16:creationId xmlns:a16="http://schemas.microsoft.com/office/drawing/2014/main" id="{F36A8F13-27BB-91FB-BE5C-EDEE872DDC2E}"/>
              </a:ext>
            </a:extLst>
          </p:cNvPr>
          <p:cNvSpPr txBox="1"/>
          <p:nvPr/>
        </p:nvSpPr>
        <p:spPr>
          <a:xfrm>
            <a:off x="564930" y="1648420"/>
            <a:ext cx="4066447"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56EAB"/>
                </a:solidFill>
              </a:rPr>
              <a:t>Fed by the Holston River system </a:t>
            </a:r>
          </a:p>
          <a:p>
            <a:pPr marL="285750" indent="-285750">
              <a:buFont typeface="Arial" panose="020B0604020202020204" pitchFamily="34" charset="0"/>
              <a:buChar char="•"/>
            </a:pPr>
            <a:r>
              <a:rPr lang="en-US" dirty="0">
                <a:solidFill>
                  <a:srgbClr val="256EAB"/>
                </a:solidFill>
              </a:rPr>
              <a:t>7,580-acre impoundment (1,600 acres in Virginia)</a:t>
            </a:r>
          </a:p>
          <a:p>
            <a:pPr marL="285750" indent="-285750">
              <a:buFont typeface="Arial" panose="020B0604020202020204" pitchFamily="34" charset="0"/>
              <a:buChar char="•"/>
            </a:pPr>
            <a:r>
              <a:rPr lang="en-US" dirty="0">
                <a:solidFill>
                  <a:srgbClr val="256EAB"/>
                </a:solidFill>
              </a:rPr>
              <a:t>24 miles long</a:t>
            </a:r>
          </a:p>
          <a:p>
            <a:pPr marL="285750" indent="-285750">
              <a:buFont typeface="Arial" panose="020B0604020202020204" pitchFamily="34" charset="0"/>
              <a:buChar char="•"/>
            </a:pPr>
            <a:r>
              <a:rPr lang="en-US" dirty="0">
                <a:solidFill>
                  <a:srgbClr val="256EAB"/>
                </a:solidFill>
              </a:rPr>
              <a:t>Flood control, power production, recreation</a:t>
            </a:r>
          </a:p>
          <a:p>
            <a:pPr marL="285750" indent="-285750">
              <a:buFont typeface="Arial" panose="020B0604020202020204" pitchFamily="34" charset="0"/>
              <a:buChar char="•"/>
            </a:pPr>
            <a:r>
              <a:rPr lang="en-US" dirty="0">
                <a:solidFill>
                  <a:srgbClr val="256EAB"/>
                </a:solidFill>
              </a:rPr>
              <a:t>Tennessee Valley Authority (TVA) operates the reservoir and the hydroelectric generating unity</a:t>
            </a:r>
          </a:p>
        </p:txBody>
      </p:sp>
    </p:spTree>
    <p:extLst>
      <p:ext uri="{BB962C8B-B14F-4D97-AF65-F5344CB8AC3E}">
        <p14:creationId xmlns:p14="http://schemas.microsoft.com/office/powerpoint/2010/main" val="3749638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6D625A-6A42-AA78-5287-A13F7D4AF73E}"/>
              </a:ext>
            </a:extLst>
          </p:cNvPr>
          <p:cNvSpPr/>
          <p:nvPr/>
        </p:nvSpPr>
        <p:spPr>
          <a:xfrm>
            <a:off x="956050" y="3467177"/>
            <a:ext cx="1574616" cy="409575"/>
          </a:xfrm>
          <a:prstGeom prst="rect">
            <a:avLst/>
          </a:prstGeom>
          <a:solidFill>
            <a:schemeClr val="accent4">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4" name="Rectangle 3">
            <a:extLst>
              <a:ext uri="{FF2B5EF4-FFF2-40B4-BE49-F238E27FC236}">
                <a16:creationId xmlns:a16="http://schemas.microsoft.com/office/drawing/2014/main" id="{2E9CBE06-A19C-8F25-9E18-7331D4E84CFF}"/>
              </a:ext>
            </a:extLst>
          </p:cNvPr>
          <p:cNvSpPr/>
          <p:nvPr/>
        </p:nvSpPr>
        <p:spPr>
          <a:xfrm>
            <a:off x="2530528" y="3467177"/>
            <a:ext cx="2934852" cy="409575"/>
          </a:xfrm>
          <a:prstGeom prst="rect">
            <a:avLst/>
          </a:prstGeom>
          <a:solidFill>
            <a:schemeClr val="accent4">
              <a:lumMod val="40000"/>
              <a:lumOff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5" name="Rectangle 4">
            <a:extLst>
              <a:ext uri="{FF2B5EF4-FFF2-40B4-BE49-F238E27FC236}">
                <a16:creationId xmlns:a16="http://schemas.microsoft.com/office/drawing/2014/main" id="{151DF2E1-722A-8FB3-7138-3AF63EAC7481}"/>
              </a:ext>
            </a:extLst>
          </p:cNvPr>
          <p:cNvSpPr/>
          <p:nvPr/>
        </p:nvSpPr>
        <p:spPr>
          <a:xfrm>
            <a:off x="5465380" y="3466278"/>
            <a:ext cx="4009884" cy="409575"/>
          </a:xfrm>
          <a:prstGeom prst="rect">
            <a:avLst/>
          </a:prstGeom>
          <a:solidFill>
            <a:schemeClr val="accent4">
              <a:lumMod val="7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304D0F23-AC9B-1DA8-C116-10313781505C}"/>
              </a:ext>
            </a:extLst>
          </p:cNvPr>
          <p:cNvSpPr txBox="1"/>
          <p:nvPr/>
        </p:nvSpPr>
        <p:spPr>
          <a:xfrm>
            <a:off x="907835" y="3486981"/>
            <a:ext cx="833049" cy="338554"/>
          </a:xfrm>
          <a:prstGeom prst="rect">
            <a:avLst/>
          </a:prstGeom>
          <a:noFill/>
        </p:spPr>
        <p:txBody>
          <a:bodyPr wrap="none" rtlCol="0">
            <a:spAutoFit/>
          </a:bodyPr>
          <a:lstStyle/>
          <a:p>
            <a:pPr algn="ctr"/>
            <a:r>
              <a:rPr lang="en-US" sz="1600" dirty="0"/>
              <a:t>Landfall</a:t>
            </a:r>
          </a:p>
        </p:txBody>
      </p:sp>
      <p:sp>
        <p:nvSpPr>
          <p:cNvPr id="7" name="TextBox 6">
            <a:extLst>
              <a:ext uri="{FF2B5EF4-FFF2-40B4-BE49-F238E27FC236}">
                <a16:creationId xmlns:a16="http://schemas.microsoft.com/office/drawing/2014/main" id="{A2C44694-304A-369E-FA02-AC0D6424BBA7}"/>
              </a:ext>
            </a:extLst>
          </p:cNvPr>
          <p:cNvSpPr txBox="1"/>
          <p:nvPr/>
        </p:nvSpPr>
        <p:spPr>
          <a:xfrm>
            <a:off x="2528799" y="3475624"/>
            <a:ext cx="981176" cy="338554"/>
          </a:xfrm>
          <a:prstGeom prst="rect">
            <a:avLst/>
          </a:prstGeom>
          <a:noFill/>
          <a:ln>
            <a:noFill/>
          </a:ln>
        </p:spPr>
        <p:txBody>
          <a:bodyPr wrap="square" rtlCol="0">
            <a:spAutoFit/>
          </a:bodyPr>
          <a:lstStyle/>
          <a:p>
            <a:pPr algn="ctr"/>
            <a:r>
              <a:rPr lang="en-US" sz="1600" dirty="0"/>
              <a:t>Response</a:t>
            </a:r>
          </a:p>
        </p:txBody>
      </p:sp>
      <p:sp>
        <p:nvSpPr>
          <p:cNvPr id="10" name="Rectangle 9">
            <a:extLst>
              <a:ext uri="{FF2B5EF4-FFF2-40B4-BE49-F238E27FC236}">
                <a16:creationId xmlns:a16="http://schemas.microsoft.com/office/drawing/2014/main" id="{64DBF3C4-8B16-8B86-1081-24506A3CBEBD}"/>
              </a:ext>
            </a:extLst>
          </p:cNvPr>
          <p:cNvSpPr/>
          <p:nvPr/>
        </p:nvSpPr>
        <p:spPr>
          <a:xfrm>
            <a:off x="9475264" y="3467177"/>
            <a:ext cx="2107137" cy="409575"/>
          </a:xfrm>
          <a:prstGeom prst="rect">
            <a:avLst/>
          </a:prstGeom>
          <a:solidFill>
            <a:schemeClr val="accent4">
              <a:lumMod val="5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C2BFB00B-CF25-7345-71C7-123DB50B6ECE}"/>
              </a:ext>
            </a:extLst>
          </p:cNvPr>
          <p:cNvSpPr txBox="1"/>
          <p:nvPr/>
        </p:nvSpPr>
        <p:spPr>
          <a:xfrm>
            <a:off x="5538843" y="3497106"/>
            <a:ext cx="948528" cy="338554"/>
          </a:xfrm>
          <a:prstGeom prst="rect">
            <a:avLst/>
          </a:prstGeom>
          <a:noFill/>
        </p:spPr>
        <p:txBody>
          <a:bodyPr wrap="none" rtlCol="0">
            <a:spAutoFit/>
          </a:bodyPr>
          <a:lstStyle/>
          <a:p>
            <a:pPr algn="ctr"/>
            <a:r>
              <a:rPr lang="en-US" sz="1600" dirty="0">
                <a:solidFill>
                  <a:schemeClr val="bg1"/>
                </a:solidFill>
              </a:rPr>
              <a:t>Recovery</a:t>
            </a:r>
          </a:p>
        </p:txBody>
      </p:sp>
      <p:sp>
        <p:nvSpPr>
          <p:cNvPr id="9" name="TextBox 8">
            <a:extLst>
              <a:ext uri="{FF2B5EF4-FFF2-40B4-BE49-F238E27FC236}">
                <a16:creationId xmlns:a16="http://schemas.microsoft.com/office/drawing/2014/main" id="{CA9D5448-502B-8E4A-1D9E-1960E8C56273}"/>
              </a:ext>
            </a:extLst>
          </p:cNvPr>
          <p:cNvSpPr txBox="1"/>
          <p:nvPr/>
        </p:nvSpPr>
        <p:spPr>
          <a:xfrm>
            <a:off x="9447110" y="3515138"/>
            <a:ext cx="1041375" cy="338554"/>
          </a:xfrm>
          <a:prstGeom prst="rect">
            <a:avLst/>
          </a:prstGeom>
          <a:noFill/>
          <a:ln>
            <a:noFill/>
          </a:ln>
        </p:spPr>
        <p:txBody>
          <a:bodyPr wrap="none" rtlCol="0">
            <a:spAutoFit/>
          </a:bodyPr>
          <a:lstStyle/>
          <a:p>
            <a:pPr algn="ctr"/>
            <a:r>
              <a:rPr lang="en-US" sz="1600" dirty="0">
                <a:solidFill>
                  <a:schemeClr val="bg1"/>
                </a:solidFill>
              </a:rPr>
              <a:t>Mitigation</a:t>
            </a:r>
          </a:p>
        </p:txBody>
      </p:sp>
      <p:sp>
        <p:nvSpPr>
          <p:cNvPr id="12" name="Title 2">
            <a:extLst>
              <a:ext uri="{FF2B5EF4-FFF2-40B4-BE49-F238E27FC236}">
                <a16:creationId xmlns:a16="http://schemas.microsoft.com/office/drawing/2014/main" id="{5CB9C921-E2CF-CACC-5970-982889963A72}"/>
              </a:ext>
            </a:extLst>
          </p:cNvPr>
          <p:cNvSpPr txBox="1">
            <a:spLocks/>
          </p:cNvSpPr>
          <p:nvPr/>
        </p:nvSpPr>
        <p:spPr>
          <a:xfrm>
            <a:off x="754117" y="531790"/>
            <a:ext cx="10515600" cy="645369"/>
          </a:xfrm>
          <a:prstGeom prst="rect">
            <a:avLst/>
          </a:prstGeom>
        </p:spPr>
        <p:txBody>
          <a:bodyP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600" dirty="0">
                <a:ea typeface="Calibri" pitchFamily="34" charset="-122"/>
              </a:rPr>
              <a:t>Tropical Storm Helene Timeline</a:t>
            </a:r>
          </a:p>
        </p:txBody>
      </p:sp>
      <p:sp>
        <p:nvSpPr>
          <p:cNvPr id="14" name="TextBox 13">
            <a:extLst>
              <a:ext uri="{FF2B5EF4-FFF2-40B4-BE49-F238E27FC236}">
                <a16:creationId xmlns:a16="http://schemas.microsoft.com/office/drawing/2014/main" id="{51CF3303-66BC-7385-0A04-F7BFA74E657A}"/>
              </a:ext>
            </a:extLst>
          </p:cNvPr>
          <p:cNvSpPr txBox="1"/>
          <p:nvPr/>
        </p:nvSpPr>
        <p:spPr>
          <a:xfrm>
            <a:off x="1502037" y="1802381"/>
            <a:ext cx="1440376" cy="1015663"/>
          </a:xfrm>
          <a:prstGeom prst="rect">
            <a:avLst/>
          </a:prstGeom>
          <a:noFill/>
        </p:spPr>
        <p:txBody>
          <a:bodyPr wrap="square" rtlCol="0">
            <a:spAutoFit/>
          </a:bodyPr>
          <a:lstStyle/>
          <a:p>
            <a:r>
              <a:rPr lang="en-US" sz="1400" dirty="0">
                <a:solidFill>
                  <a:srgbClr val="198569"/>
                </a:solidFill>
              </a:rPr>
              <a:t>Hurricane Landfall</a:t>
            </a:r>
          </a:p>
          <a:p>
            <a:r>
              <a:rPr lang="en-US" sz="1400" dirty="0">
                <a:solidFill>
                  <a:srgbClr val="198569"/>
                </a:solidFill>
              </a:rPr>
              <a:t>Florida</a:t>
            </a:r>
          </a:p>
          <a:p>
            <a:r>
              <a:rPr lang="en-US" b="1" dirty="0">
                <a:solidFill>
                  <a:srgbClr val="198569"/>
                </a:solidFill>
              </a:rPr>
              <a:t>Sept 26</a:t>
            </a:r>
          </a:p>
        </p:txBody>
      </p:sp>
      <p:pic>
        <p:nvPicPr>
          <p:cNvPr id="1026" name="Picture 2" descr="Simple Hurricane Icon PNG Transparent Background, Free Download #42349 -  FreeIconsPNG">
            <a:extLst>
              <a:ext uri="{FF2B5EF4-FFF2-40B4-BE49-F238E27FC236}">
                <a16:creationId xmlns:a16="http://schemas.microsoft.com/office/drawing/2014/main" id="{C48381AE-61F6-3C5C-9272-0778A26B18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6788" y="2110157"/>
            <a:ext cx="433645" cy="40011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32D9F9D6-2881-EFAF-D5B8-951F209CD0A7}"/>
              </a:ext>
            </a:extLst>
          </p:cNvPr>
          <p:cNvCxnSpPr/>
          <p:nvPr/>
        </p:nvCxnSpPr>
        <p:spPr>
          <a:xfrm>
            <a:off x="2084369" y="2799389"/>
            <a:ext cx="0" cy="769887"/>
          </a:xfrm>
          <a:prstGeom prst="line">
            <a:avLst/>
          </a:prstGeom>
          <a:ln w="28575">
            <a:solidFill>
              <a:srgbClr val="198569"/>
            </a:solidFill>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51E27ECD-66CA-9FD3-0CAF-F86063403C68}"/>
              </a:ext>
            </a:extLst>
          </p:cNvPr>
          <p:cNvSpPr/>
          <p:nvPr/>
        </p:nvSpPr>
        <p:spPr>
          <a:xfrm>
            <a:off x="2015789" y="3569276"/>
            <a:ext cx="137160" cy="137160"/>
          </a:xfrm>
          <a:prstGeom prst="ellipse">
            <a:avLst/>
          </a:prstGeom>
          <a:solidFill>
            <a:schemeClr val="bg1"/>
          </a:solidFill>
          <a:ln>
            <a:solidFill>
              <a:srgbClr val="1985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10957F0-71B6-9FC0-F7C1-1335C66EAE9A}"/>
              </a:ext>
            </a:extLst>
          </p:cNvPr>
          <p:cNvSpPr txBox="1"/>
          <p:nvPr/>
        </p:nvSpPr>
        <p:spPr>
          <a:xfrm>
            <a:off x="1668010" y="4462184"/>
            <a:ext cx="1275093" cy="800219"/>
          </a:xfrm>
          <a:prstGeom prst="rect">
            <a:avLst/>
          </a:prstGeom>
          <a:noFill/>
        </p:spPr>
        <p:txBody>
          <a:bodyPr wrap="none" rtlCol="0">
            <a:spAutoFit/>
          </a:bodyPr>
          <a:lstStyle/>
          <a:p>
            <a:r>
              <a:rPr lang="en-US" sz="1400" dirty="0">
                <a:solidFill>
                  <a:srgbClr val="198569"/>
                </a:solidFill>
              </a:rPr>
              <a:t>Tropical Storm </a:t>
            </a:r>
          </a:p>
          <a:p>
            <a:r>
              <a:rPr lang="en-US" sz="1400" dirty="0">
                <a:solidFill>
                  <a:srgbClr val="198569"/>
                </a:solidFill>
              </a:rPr>
              <a:t>TN-NC-VA</a:t>
            </a:r>
          </a:p>
          <a:p>
            <a:r>
              <a:rPr lang="en-US" b="1" dirty="0">
                <a:solidFill>
                  <a:srgbClr val="198569"/>
                </a:solidFill>
              </a:rPr>
              <a:t>Sept 27</a:t>
            </a:r>
          </a:p>
        </p:txBody>
      </p:sp>
      <p:cxnSp>
        <p:nvCxnSpPr>
          <p:cNvPr id="18" name="Straight Connector 17">
            <a:extLst>
              <a:ext uri="{FF2B5EF4-FFF2-40B4-BE49-F238E27FC236}">
                <a16:creationId xmlns:a16="http://schemas.microsoft.com/office/drawing/2014/main" id="{768E0998-5916-DFF9-A20E-9DCE1C3EF31D}"/>
              </a:ext>
            </a:extLst>
          </p:cNvPr>
          <p:cNvCxnSpPr/>
          <p:nvPr/>
        </p:nvCxnSpPr>
        <p:spPr>
          <a:xfrm>
            <a:off x="2341738" y="3683390"/>
            <a:ext cx="0" cy="769887"/>
          </a:xfrm>
          <a:prstGeom prst="line">
            <a:avLst/>
          </a:prstGeom>
          <a:ln w="28575">
            <a:solidFill>
              <a:srgbClr val="198569"/>
            </a:solidFill>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62D65080-B124-711A-3E9C-CFE4BE74882D}"/>
              </a:ext>
            </a:extLst>
          </p:cNvPr>
          <p:cNvSpPr/>
          <p:nvPr/>
        </p:nvSpPr>
        <p:spPr>
          <a:xfrm>
            <a:off x="2273158" y="3582649"/>
            <a:ext cx="137160" cy="137160"/>
          </a:xfrm>
          <a:prstGeom prst="ellipse">
            <a:avLst/>
          </a:prstGeom>
          <a:solidFill>
            <a:schemeClr val="bg1"/>
          </a:solidFill>
          <a:ln>
            <a:solidFill>
              <a:srgbClr val="1985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2D9258C-B676-2946-9584-249595DF9295}"/>
              </a:ext>
            </a:extLst>
          </p:cNvPr>
          <p:cNvSpPr txBox="1"/>
          <p:nvPr/>
        </p:nvSpPr>
        <p:spPr>
          <a:xfrm>
            <a:off x="2528799" y="1371494"/>
            <a:ext cx="1531255" cy="1446550"/>
          </a:xfrm>
          <a:prstGeom prst="rect">
            <a:avLst/>
          </a:prstGeom>
          <a:noFill/>
        </p:spPr>
        <p:txBody>
          <a:bodyPr wrap="square" rtlCol="0">
            <a:spAutoFit/>
          </a:bodyPr>
          <a:lstStyle/>
          <a:p>
            <a:pPr algn="r"/>
            <a:r>
              <a:rPr lang="en-US" sz="1400" dirty="0">
                <a:solidFill>
                  <a:srgbClr val="7030A0"/>
                </a:solidFill>
              </a:rPr>
              <a:t>Field deployment: VDEM, Regional HazMat Teams, DEQ, and state contractors</a:t>
            </a:r>
          </a:p>
          <a:p>
            <a:pPr algn="r"/>
            <a:r>
              <a:rPr lang="en-US" b="1" dirty="0">
                <a:solidFill>
                  <a:srgbClr val="7030A0"/>
                </a:solidFill>
              </a:rPr>
              <a:t>Sept 28</a:t>
            </a:r>
          </a:p>
        </p:txBody>
      </p:sp>
      <p:cxnSp>
        <p:nvCxnSpPr>
          <p:cNvPr id="27" name="Straight Connector 26">
            <a:extLst>
              <a:ext uri="{FF2B5EF4-FFF2-40B4-BE49-F238E27FC236}">
                <a16:creationId xmlns:a16="http://schemas.microsoft.com/office/drawing/2014/main" id="{15FB9D2C-47DD-5AAE-ED55-87A758499849}"/>
              </a:ext>
            </a:extLst>
          </p:cNvPr>
          <p:cNvCxnSpPr/>
          <p:nvPr/>
        </p:nvCxnSpPr>
        <p:spPr>
          <a:xfrm>
            <a:off x="3602683" y="2799389"/>
            <a:ext cx="0" cy="769887"/>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84DAC9DC-332F-563C-4405-FF0FE055027B}"/>
              </a:ext>
            </a:extLst>
          </p:cNvPr>
          <p:cNvSpPr/>
          <p:nvPr/>
        </p:nvSpPr>
        <p:spPr>
          <a:xfrm>
            <a:off x="3534103" y="3569276"/>
            <a:ext cx="137160" cy="137160"/>
          </a:xfrm>
          <a:prstGeom prst="ellips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B7D2A2D-9FA4-6B93-0974-56C4AFD1CAA7}"/>
              </a:ext>
            </a:extLst>
          </p:cNvPr>
          <p:cNvSpPr txBox="1"/>
          <p:nvPr/>
        </p:nvSpPr>
        <p:spPr>
          <a:xfrm>
            <a:off x="2778639" y="4455802"/>
            <a:ext cx="1510927" cy="1231106"/>
          </a:xfrm>
          <a:prstGeom prst="rect">
            <a:avLst/>
          </a:prstGeom>
          <a:noFill/>
        </p:spPr>
        <p:txBody>
          <a:bodyPr wrap="square" rtlCol="0">
            <a:spAutoFit/>
          </a:bodyPr>
          <a:lstStyle/>
          <a:p>
            <a:pPr algn="r"/>
            <a:r>
              <a:rPr lang="en-US" sz="1400" dirty="0">
                <a:solidFill>
                  <a:srgbClr val="7030A0"/>
                </a:solidFill>
              </a:rPr>
              <a:t>EPA/Contractors deploy under CWA </a:t>
            </a:r>
            <a:r>
              <a:rPr lang="en-US" sz="1400">
                <a:solidFill>
                  <a:srgbClr val="7030A0"/>
                </a:solidFill>
              </a:rPr>
              <a:t>/ OPA90 </a:t>
            </a:r>
            <a:r>
              <a:rPr lang="en-US" sz="1400" dirty="0">
                <a:solidFill>
                  <a:srgbClr val="7030A0"/>
                </a:solidFill>
              </a:rPr>
              <a:t>authority</a:t>
            </a:r>
          </a:p>
          <a:p>
            <a:pPr algn="r"/>
            <a:r>
              <a:rPr lang="en-US" b="1" dirty="0">
                <a:solidFill>
                  <a:srgbClr val="7030A0"/>
                </a:solidFill>
              </a:rPr>
              <a:t>Sept 30</a:t>
            </a:r>
          </a:p>
        </p:txBody>
      </p:sp>
      <p:cxnSp>
        <p:nvCxnSpPr>
          <p:cNvPr id="33" name="Straight Connector 32">
            <a:extLst>
              <a:ext uri="{FF2B5EF4-FFF2-40B4-BE49-F238E27FC236}">
                <a16:creationId xmlns:a16="http://schemas.microsoft.com/office/drawing/2014/main" id="{25FAEED6-2E31-D24A-133F-06D5DFB4D228}"/>
              </a:ext>
            </a:extLst>
          </p:cNvPr>
          <p:cNvCxnSpPr/>
          <p:nvPr/>
        </p:nvCxnSpPr>
        <p:spPr>
          <a:xfrm>
            <a:off x="3919946" y="3683390"/>
            <a:ext cx="0" cy="769887"/>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sp>
        <p:nvSpPr>
          <p:cNvPr id="34" name="Oval 33">
            <a:extLst>
              <a:ext uri="{FF2B5EF4-FFF2-40B4-BE49-F238E27FC236}">
                <a16:creationId xmlns:a16="http://schemas.microsoft.com/office/drawing/2014/main" id="{05758C73-9210-4509-5D90-9EF91CF112EB}"/>
              </a:ext>
            </a:extLst>
          </p:cNvPr>
          <p:cNvSpPr/>
          <p:nvPr/>
        </p:nvSpPr>
        <p:spPr>
          <a:xfrm>
            <a:off x="3851366" y="3582649"/>
            <a:ext cx="137160" cy="137160"/>
          </a:xfrm>
          <a:prstGeom prst="ellips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C2296FC-094A-22BC-34B7-EED1A0134C03}"/>
              </a:ext>
            </a:extLst>
          </p:cNvPr>
          <p:cNvSpPr txBox="1"/>
          <p:nvPr/>
        </p:nvSpPr>
        <p:spPr>
          <a:xfrm>
            <a:off x="4074327" y="2017825"/>
            <a:ext cx="1031497" cy="800219"/>
          </a:xfrm>
          <a:prstGeom prst="rect">
            <a:avLst/>
          </a:prstGeom>
          <a:noFill/>
        </p:spPr>
        <p:txBody>
          <a:bodyPr wrap="square" rtlCol="0">
            <a:spAutoFit/>
          </a:bodyPr>
          <a:lstStyle/>
          <a:p>
            <a:r>
              <a:rPr lang="en-US" sz="1400" dirty="0">
                <a:solidFill>
                  <a:srgbClr val="256EAB"/>
                </a:solidFill>
              </a:rPr>
              <a:t>Debris Taskforce</a:t>
            </a:r>
          </a:p>
          <a:p>
            <a:r>
              <a:rPr lang="en-US" b="1" dirty="0">
                <a:solidFill>
                  <a:srgbClr val="256EAB"/>
                </a:solidFill>
              </a:rPr>
              <a:t>Oct 2</a:t>
            </a:r>
          </a:p>
        </p:txBody>
      </p:sp>
      <p:cxnSp>
        <p:nvCxnSpPr>
          <p:cNvPr id="41" name="Straight Connector 40">
            <a:extLst>
              <a:ext uri="{FF2B5EF4-FFF2-40B4-BE49-F238E27FC236}">
                <a16:creationId xmlns:a16="http://schemas.microsoft.com/office/drawing/2014/main" id="{3D1A4E40-D5C5-4C40-10D3-F0CCDA91F14D}"/>
              </a:ext>
            </a:extLst>
          </p:cNvPr>
          <p:cNvCxnSpPr/>
          <p:nvPr/>
        </p:nvCxnSpPr>
        <p:spPr>
          <a:xfrm>
            <a:off x="4358270" y="2830066"/>
            <a:ext cx="0" cy="769887"/>
          </a:xfrm>
          <a:prstGeom prst="line">
            <a:avLst/>
          </a:prstGeom>
          <a:ln w="28575">
            <a:solidFill>
              <a:srgbClr val="256EAB"/>
            </a:solidFill>
          </a:ln>
        </p:spPr>
        <p:style>
          <a:lnRef idx="1">
            <a:schemeClr val="dk1"/>
          </a:lnRef>
          <a:fillRef idx="0">
            <a:schemeClr val="dk1"/>
          </a:fillRef>
          <a:effectRef idx="0">
            <a:schemeClr val="dk1"/>
          </a:effectRef>
          <a:fontRef idx="minor">
            <a:schemeClr val="tx1"/>
          </a:fontRef>
        </p:style>
      </p:cxnSp>
      <p:sp>
        <p:nvSpPr>
          <p:cNvPr id="42" name="Oval 41">
            <a:extLst>
              <a:ext uri="{FF2B5EF4-FFF2-40B4-BE49-F238E27FC236}">
                <a16:creationId xmlns:a16="http://schemas.microsoft.com/office/drawing/2014/main" id="{35905264-B4FF-219F-CE3D-1425044850FE}"/>
              </a:ext>
            </a:extLst>
          </p:cNvPr>
          <p:cNvSpPr/>
          <p:nvPr/>
        </p:nvSpPr>
        <p:spPr>
          <a:xfrm>
            <a:off x="4295651" y="3569276"/>
            <a:ext cx="137160" cy="137160"/>
          </a:xfrm>
          <a:prstGeom prst="ellipse">
            <a:avLst/>
          </a:prstGeom>
          <a:solidFill>
            <a:schemeClr val="bg1"/>
          </a:solidFill>
          <a:ln>
            <a:solidFill>
              <a:srgbClr val="256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9C90782-4039-9383-1410-3646D00E32A6}"/>
              </a:ext>
            </a:extLst>
          </p:cNvPr>
          <p:cNvSpPr txBox="1"/>
          <p:nvPr/>
        </p:nvSpPr>
        <p:spPr>
          <a:xfrm>
            <a:off x="4345892" y="4455802"/>
            <a:ext cx="1312766" cy="1231106"/>
          </a:xfrm>
          <a:prstGeom prst="rect">
            <a:avLst/>
          </a:prstGeom>
          <a:noFill/>
        </p:spPr>
        <p:txBody>
          <a:bodyPr wrap="square" rtlCol="0">
            <a:spAutoFit/>
          </a:bodyPr>
          <a:lstStyle/>
          <a:p>
            <a:r>
              <a:rPr lang="en-US" sz="1400" dirty="0">
                <a:solidFill>
                  <a:srgbClr val="256EAB"/>
                </a:solidFill>
              </a:rPr>
              <a:t>Wastewater treatment plant damage assessments</a:t>
            </a:r>
          </a:p>
          <a:p>
            <a:r>
              <a:rPr lang="en-US" b="1" dirty="0">
                <a:solidFill>
                  <a:srgbClr val="256EAB"/>
                </a:solidFill>
              </a:rPr>
              <a:t>Oct 2</a:t>
            </a:r>
          </a:p>
        </p:txBody>
      </p:sp>
      <p:cxnSp>
        <p:nvCxnSpPr>
          <p:cNvPr id="45" name="Straight Connector 44">
            <a:extLst>
              <a:ext uri="{FF2B5EF4-FFF2-40B4-BE49-F238E27FC236}">
                <a16:creationId xmlns:a16="http://schemas.microsoft.com/office/drawing/2014/main" id="{C89A0C39-3E54-A327-087E-8E396B9DC7C7}"/>
              </a:ext>
            </a:extLst>
          </p:cNvPr>
          <p:cNvCxnSpPr/>
          <p:nvPr/>
        </p:nvCxnSpPr>
        <p:spPr>
          <a:xfrm>
            <a:off x="4709730" y="3683390"/>
            <a:ext cx="0" cy="769887"/>
          </a:xfrm>
          <a:prstGeom prst="line">
            <a:avLst/>
          </a:prstGeom>
          <a:ln w="28575">
            <a:solidFill>
              <a:srgbClr val="256EAB"/>
            </a:solidFill>
          </a:ln>
        </p:spPr>
        <p:style>
          <a:lnRef idx="1">
            <a:schemeClr val="dk1"/>
          </a:lnRef>
          <a:fillRef idx="0">
            <a:schemeClr val="dk1"/>
          </a:fillRef>
          <a:effectRef idx="0">
            <a:schemeClr val="dk1"/>
          </a:effectRef>
          <a:fontRef idx="minor">
            <a:schemeClr val="tx1"/>
          </a:fontRef>
        </p:style>
      </p:cxnSp>
      <p:sp>
        <p:nvSpPr>
          <p:cNvPr id="46" name="Oval 45">
            <a:extLst>
              <a:ext uri="{FF2B5EF4-FFF2-40B4-BE49-F238E27FC236}">
                <a16:creationId xmlns:a16="http://schemas.microsoft.com/office/drawing/2014/main" id="{65F26C2A-26ED-84AD-AE23-3C7846EDDBC6}"/>
              </a:ext>
            </a:extLst>
          </p:cNvPr>
          <p:cNvSpPr/>
          <p:nvPr/>
        </p:nvSpPr>
        <p:spPr>
          <a:xfrm>
            <a:off x="4641150" y="3582649"/>
            <a:ext cx="137160" cy="137160"/>
          </a:xfrm>
          <a:prstGeom prst="ellipse">
            <a:avLst/>
          </a:prstGeom>
          <a:solidFill>
            <a:schemeClr val="bg1"/>
          </a:solidFill>
          <a:ln>
            <a:solidFill>
              <a:srgbClr val="256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C219856-FDF6-9FFE-EFA7-67147A9F36B5}"/>
              </a:ext>
            </a:extLst>
          </p:cNvPr>
          <p:cNvSpPr txBox="1"/>
          <p:nvPr/>
        </p:nvSpPr>
        <p:spPr>
          <a:xfrm>
            <a:off x="4939214" y="1371494"/>
            <a:ext cx="1652128" cy="1446550"/>
          </a:xfrm>
          <a:prstGeom prst="rect">
            <a:avLst/>
          </a:prstGeom>
          <a:noFill/>
        </p:spPr>
        <p:txBody>
          <a:bodyPr wrap="square" rtlCol="0">
            <a:spAutoFit/>
          </a:bodyPr>
          <a:lstStyle/>
          <a:p>
            <a:r>
              <a:rPr lang="en-US" sz="1400" dirty="0">
                <a:solidFill>
                  <a:srgbClr val="7030A0"/>
                </a:solidFill>
              </a:rPr>
              <a:t>FEMA Mission Assignment to EPA for broader hazmat and special waste support</a:t>
            </a:r>
          </a:p>
          <a:p>
            <a:r>
              <a:rPr lang="en-US" b="1" dirty="0">
                <a:solidFill>
                  <a:srgbClr val="7030A0"/>
                </a:solidFill>
              </a:rPr>
              <a:t>Oct 5</a:t>
            </a:r>
          </a:p>
        </p:txBody>
      </p:sp>
      <p:cxnSp>
        <p:nvCxnSpPr>
          <p:cNvPr id="49" name="Straight Connector 48">
            <a:extLst>
              <a:ext uri="{FF2B5EF4-FFF2-40B4-BE49-F238E27FC236}">
                <a16:creationId xmlns:a16="http://schemas.microsoft.com/office/drawing/2014/main" id="{4303D05F-4220-7065-01CA-49ADF31F03BB}"/>
              </a:ext>
            </a:extLst>
          </p:cNvPr>
          <p:cNvCxnSpPr/>
          <p:nvPr/>
        </p:nvCxnSpPr>
        <p:spPr>
          <a:xfrm>
            <a:off x="5202264" y="2799389"/>
            <a:ext cx="0" cy="769887"/>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sp>
        <p:nvSpPr>
          <p:cNvPr id="50" name="Oval 49">
            <a:extLst>
              <a:ext uri="{FF2B5EF4-FFF2-40B4-BE49-F238E27FC236}">
                <a16:creationId xmlns:a16="http://schemas.microsoft.com/office/drawing/2014/main" id="{C775A858-8840-1090-2296-08C2201FF37A}"/>
              </a:ext>
            </a:extLst>
          </p:cNvPr>
          <p:cNvSpPr/>
          <p:nvPr/>
        </p:nvSpPr>
        <p:spPr>
          <a:xfrm>
            <a:off x="5133684" y="3569276"/>
            <a:ext cx="137160" cy="137160"/>
          </a:xfrm>
          <a:prstGeom prst="ellips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EF986AB3-BC77-2233-3D7D-96644BD06532}"/>
              </a:ext>
            </a:extLst>
          </p:cNvPr>
          <p:cNvSpPr txBox="1"/>
          <p:nvPr/>
        </p:nvSpPr>
        <p:spPr>
          <a:xfrm>
            <a:off x="7324107" y="4455802"/>
            <a:ext cx="1537963" cy="1723549"/>
          </a:xfrm>
          <a:prstGeom prst="rect">
            <a:avLst/>
          </a:prstGeom>
          <a:noFill/>
        </p:spPr>
        <p:txBody>
          <a:bodyPr wrap="square" rtlCol="0">
            <a:spAutoFit/>
          </a:bodyPr>
          <a:lstStyle/>
          <a:p>
            <a:r>
              <a:rPr lang="en-US" sz="1400" dirty="0">
                <a:solidFill>
                  <a:srgbClr val="7030A0"/>
                </a:solidFill>
              </a:rPr>
              <a:t>EPA / Contractor support hazmat recovery from waterways and communities</a:t>
            </a:r>
          </a:p>
          <a:p>
            <a:r>
              <a:rPr lang="en-US" b="1" dirty="0">
                <a:solidFill>
                  <a:srgbClr val="7030A0"/>
                </a:solidFill>
              </a:rPr>
              <a:t>Oct 2024 – Jan 2025</a:t>
            </a:r>
          </a:p>
        </p:txBody>
      </p:sp>
      <p:cxnSp>
        <p:nvCxnSpPr>
          <p:cNvPr id="53" name="Straight Connector 52">
            <a:extLst>
              <a:ext uri="{FF2B5EF4-FFF2-40B4-BE49-F238E27FC236}">
                <a16:creationId xmlns:a16="http://schemas.microsoft.com/office/drawing/2014/main" id="{A17944B3-1685-1B94-1F92-2279D7197FDD}"/>
              </a:ext>
            </a:extLst>
          </p:cNvPr>
          <p:cNvCxnSpPr/>
          <p:nvPr/>
        </p:nvCxnSpPr>
        <p:spPr>
          <a:xfrm>
            <a:off x="7878271" y="3683390"/>
            <a:ext cx="0" cy="769887"/>
          </a:xfrm>
          <a:prstGeom prst="line">
            <a:avLst/>
          </a:prstGeom>
          <a:ln w="28575">
            <a:solidFill>
              <a:srgbClr val="7030A0"/>
            </a:solidFill>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7A8629BE-4633-1CC9-25D7-1536052BD776}"/>
              </a:ext>
            </a:extLst>
          </p:cNvPr>
          <p:cNvSpPr/>
          <p:nvPr/>
        </p:nvSpPr>
        <p:spPr>
          <a:xfrm>
            <a:off x="7809691" y="3582649"/>
            <a:ext cx="137160" cy="137160"/>
          </a:xfrm>
          <a:prstGeom prst="ellips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4EB3E5E-587B-8ABA-9767-4C1604F98EA8}"/>
              </a:ext>
            </a:extLst>
          </p:cNvPr>
          <p:cNvSpPr txBox="1"/>
          <p:nvPr/>
        </p:nvSpPr>
        <p:spPr>
          <a:xfrm>
            <a:off x="7634935" y="1156051"/>
            <a:ext cx="2183198" cy="1661993"/>
          </a:xfrm>
          <a:prstGeom prst="rect">
            <a:avLst/>
          </a:prstGeom>
          <a:noFill/>
        </p:spPr>
        <p:txBody>
          <a:bodyPr wrap="square" rtlCol="0">
            <a:spAutoFit/>
          </a:bodyPr>
          <a:lstStyle/>
          <a:p>
            <a:r>
              <a:rPr lang="en-US" sz="1400" dirty="0">
                <a:solidFill>
                  <a:srgbClr val="256EAB"/>
                </a:solidFill>
              </a:rPr>
              <a:t>COV Debris Taskforce working with federal and state partners to support local governments with debris removal at ROW and waterway debris removal</a:t>
            </a:r>
          </a:p>
          <a:p>
            <a:r>
              <a:rPr lang="en-US" b="1" dirty="0">
                <a:solidFill>
                  <a:srgbClr val="256EAB"/>
                </a:solidFill>
              </a:rPr>
              <a:t>Oct 2024 – mid 2025</a:t>
            </a:r>
          </a:p>
        </p:txBody>
      </p:sp>
      <p:cxnSp>
        <p:nvCxnSpPr>
          <p:cNvPr id="57" name="Straight Connector 56">
            <a:extLst>
              <a:ext uri="{FF2B5EF4-FFF2-40B4-BE49-F238E27FC236}">
                <a16:creationId xmlns:a16="http://schemas.microsoft.com/office/drawing/2014/main" id="{DF83AB21-B09E-84BD-0E10-14FF1723C6C8}"/>
              </a:ext>
            </a:extLst>
          </p:cNvPr>
          <p:cNvCxnSpPr/>
          <p:nvPr/>
        </p:nvCxnSpPr>
        <p:spPr>
          <a:xfrm>
            <a:off x="8726534" y="2830066"/>
            <a:ext cx="0" cy="769887"/>
          </a:xfrm>
          <a:prstGeom prst="line">
            <a:avLst/>
          </a:prstGeom>
          <a:ln w="28575">
            <a:solidFill>
              <a:srgbClr val="256EAB"/>
            </a:solidFill>
          </a:ln>
        </p:spPr>
        <p:style>
          <a:lnRef idx="1">
            <a:schemeClr val="dk1"/>
          </a:lnRef>
          <a:fillRef idx="0">
            <a:schemeClr val="dk1"/>
          </a:fillRef>
          <a:effectRef idx="0">
            <a:schemeClr val="dk1"/>
          </a:effectRef>
          <a:fontRef idx="minor">
            <a:schemeClr val="tx1"/>
          </a:fontRef>
        </p:style>
      </p:cxnSp>
      <p:sp>
        <p:nvSpPr>
          <p:cNvPr id="58" name="Oval 57">
            <a:extLst>
              <a:ext uri="{FF2B5EF4-FFF2-40B4-BE49-F238E27FC236}">
                <a16:creationId xmlns:a16="http://schemas.microsoft.com/office/drawing/2014/main" id="{81045A24-554E-96CB-C927-F9D949E74727}"/>
              </a:ext>
            </a:extLst>
          </p:cNvPr>
          <p:cNvSpPr/>
          <p:nvPr/>
        </p:nvSpPr>
        <p:spPr>
          <a:xfrm>
            <a:off x="8663915" y="3569276"/>
            <a:ext cx="137160" cy="137160"/>
          </a:xfrm>
          <a:prstGeom prst="ellipse">
            <a:avLst/>
          </a:prstGeom>
          <a:solidFill>
            <a:schemeClr val="bg1"/>
          </a:solidFill>
          <a:ln>
            <a:solidFill>
              <a:srgbClr val="256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2E9D4C3-F7F3-1574-9143-86FA1188E923}"/>
              </a:ext>
            </a:extLst>
          </p:cNvPr>
          <p:cNvSpPr/>
          <p:nvPr/>
        </p:nvSpPr>
        <p:spPr>
          <a:xfrm>
            <a:off x="10958282" y="3462696"/>
            <a:ext cx="45719" cy="409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3C283E2-2390-F430-5853-DACA98195FE6}"/>
              </a:ext>
            </a:extLst>
          </p:cNvPr>
          <p:cNvSpPr/>
          <p:nvPr/>
        </p:nvSpPr>
        <p:spPr>
          <a:xfrm>
            <a:off x="11160299" y="3460447"/>
            <a:ext cx="45719" cy="409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a:extLst>
              <a:ext uri="{FF2B5EF4-FFF2-40B4-BE49-F238E27FC236}">
                <a16:creationId xmlns:a16="http://schemas.microsoft.com/office/drawing/2014/main" id="{495DF8A0-1B5C-41B2-D2EC-C0D3BEB0A6BC}"/>
              </a:ext>
            </a:extLst>
          </p:cNvPr>
          <p:cNvSpPr/>
          <p:nvPr/>
        </p:nvSpPr>
        <p:spPr>
          <a:xfrm>
            <a:off x="11357367" y="3466277"/>
            <a:ext cx="45719" cy="409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2E004394-BCF0-C892-0FEA-0ED4F811FCED}"/>
              </a:ext>
            </a:extLst>
          </p:cNvPr>
          <p:cNvSpPr txBox="1"/>
          <p:nvPr/>
        </p:nvSpPr>
        <p:spPr>
          <a:xfrm>
            <a:off x="8950524" y="4455802"/>
            <a:ext cx="1537961" cy="1723549"/>
          </a:xfrm>
          <a:prstGeom prst="rect">
            <a:avLst/>
          </a:prstGeom>
          <a:noFill/>
        </p:spPr>
        <p:txBody>
          <a:bodyPr wrap="square" rtlCol="0">
            <a:spAutoFit/>
          </a:bodyPr>
          <a:lstStyle/>
          <a:p>
            <a:r>
              <a:rPr lang="en-US" sz="1400" dirty="0">
                <a:solidFill>
                  <a:srgbClr val="256EAB"/>
                </a:solidFill>
              </a:rPr>
              <a:t>FEMA Mission Assignment to USACE – Claytor Lake Debris Removal </a:t>
            </a:r>
          </a:p>
          <a:p>
            <a:r>
              <a:rPr lang="en-US" b="1" dirty="0">
                <a:solidFill>
                  <a:srgbClr val="256EAB"/>
                </a:solidFill>
              </a:rPr>
              <a:t>Nov 2024 – Jan 2025</a:t>
            </a:r>
          </a:p>
        </p:txBody>
      </p:sp>
      <p:cxnSp>
        <p:nvCxnSpPr>
          <p:cNvPr id="1028" name="Straight Connector 1027">
            <a:extLst>
              <a:ext uri="{FF2B5EF4-FFF2-40B4-BE49-F238E27FC236}">
                <a16:creationId xmlns:a16="http://schemas.microsoft.com/office/drawing/2014/main" id="{5AF9458B-E966-58E0-07C4-954A3BC18A3E}"/>
              </a:ext>
            </a:extLst>
          </p:cNvPr>
          <p:cNvCxnSpPr/>
          <p:nvPr/>
        </p:nvCxnSpPr>
        <p:spPr>
          <a:xfrm>
            <a:off x="9329385" y="3683390"/>
            <a:ext cx="0" cy="769887"/>
          </a:xfrm>
          <a:prstGeom prst="line">
            <a:avLst/>
          </a:prstGeom>
          <a:ln w="28575">
            <a:solidFill>
              <a:srgbClr val="256EAB"/>
            </a:solidFill>
          </a:ln>
        </p:spPr>
        <p:style>
          <a:lnRef idx="1">
            <a:schemeClr val="dk1"/>
          </a:lnRef>
          <a:fillRef idx="0">
            <a:schemeClr val="dk1"/>
          </a:fillRef>
          <a:effectRef idx="0">
            <a:schemeClr val="dk1"/>
          </a:effectRef>
          <a:fontRef idx="minor">
            <a:schemeClr val="tx1"/>
          </a:fontRef>
        </p:style>
      </p:cxnSp>
      <p:sp>
        <p:nvSpPr>
          <p:cNvPr id="1029" name="Oval 1028">
            <a:extLst>
              <a:ext uri="{FF2B5EF4-FFF2-40B4-BE49-F238E27FC236}">
                <a16:creationId xmlns:a16="http://schemas.microsoft.com/office/drawing/2014/main" id="{337166EB-ABBC-EAF2-E79C-9994F894B30E}"/>
              </a:ext>
            </a:extLst>
          </p:cNvPr>
          <p:cNvSpPr/>
          <p:nvPr/>
        </p:nvSpPr>
        <p:spPr>
          <a:xfrm>
            <a:off x="9260805" y="3582649"/>
            <a:ext cx="137160" cy="137160"/>
          </a:xfrm>
          <a:prstGeom prst="ellipse">
            <a:avLst/>
          </a:prstGeom>
          <a:solidFill>
            <a:schemeClr val="bg1"/>
          </a:solidFill>
          <a:ln>
            <a:solidFill>
              <a:srgbClr val="256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a:extLst>
              <a:ext uri="{FF2B5EF4-FFF2-40B4-BE49-F238E27FC236}">
                <a16:creationId xmlns:a16="http://schemas.microsoft.com/office/drawing/2014/main" id="{924CF306-6B84-4CB5-2EC7-40AA85C5A54E}"/>
              </a:ext>
            </a:extLst>
          </p:cNvPr>
          <p:cNvSpPr txBox="1"/>
          <p:nvPr/>
        </p:nvSpPr>
        <p:spPr>
          <a:xfrm>
            <a:off x="6023719" y="4455802"/>
            <a:ext cx="1312766" cy="1231106"/>
          </a:xfrm>
          <a:prstGeom prst="rect">
            <a:avLst/>
          </a:prstGeom>
          <a:noFill/>
        </p:spPr>
        <p:txBody>
          <a:bodyPr wrap="square" rtlCol="0">
            <a:spAutoFit/>
          </a:bodyPr>
          <a:lstStyle/>
          <a:p>
            <a:r>
              <a:rPr lang="en-US" sz="1400" dirty="0">
                <a:solidFill>
                  <a:srgbClr val="256EAB"/>
                </a:solidFill>
              </a:rPr>
              <a:t>Virginia Tech provides aerial image / data analysis to </a:t>
            </a:r>
          </a:p>
          <a:p>
            <a:r>
              <a:rPr lang="en-US" b="1" dirty="0">
                <a:solidFill>
                  <a:srgbClr val="256EAB"/>
                </a:solidFill>
              </a:rPr>
              <a:t>Oct 2</a:t>
            </a:r>
          </a:p>
        </p:txBody>
      </p:sp>
      <p:cxnSp>
        <p:nvCxnSpPr>
          <p:cNvPr id="1036" name="Straight Connector 1035">
            <a:extLst>
              <a:ext uri="{FF2B5EF4-FFF2-40B4-BE49-F238E27FC236}">
                <a16:creationId xmlns:a16="http://schemas.microsoft.com/office/drawing/2014/main" id="{A5B3B880-95BD-B2E0-30A8-25A864649B07}"/>
              </a:ext>
            </a:extLst>
          </p:cNvPr>
          <p:cNvCxnSpPr/>
          <p:nvPr/>
        </p:nvCxnSpPr>
        <p:spPr>
          <a:xfrm>
            <a:off x="6592432" y="3677364"/>
            <a:ext cx="0" cy="769887"/>
          </a:xfrm>
          <a:prstGeom prst="line">
            <a:avLst/>
          </a:prstGeom>
          <a:ln w="28575">
            <a:solidFill>
              <a:srgbClr val="256EAB"/>
            </a:solidFill>
          </a:ln>
        </p:spPr>
        <p:style>
          <a:lnRef idx="1">
            <a:schemeClr val="dk1"/>
          </a:lnRef>
          <a:fillRef idx="0">
            <a:schemeClr val="dk1"/>
          </a:fillRef>
          <a:effectRef idx="0">
            <a:schemeClr val="dk1"/>
          </a:effectRef>
          <a:fontRef idx="minor">
            <a:schemeClr val="tx1"/>
          </a:fontRef>
        </p:style>
      </p:cxnSp>
      <p:sp>
        <p:nvSpPr>
          <p:cNvPr id="1037" name="Oval 1036">
            <a:extLst>
              <a:ext uri="{FF2B5EF4-FFF2-40B4-BE49-F238E27FC236}">
                <a16:creationId xmlns:a16="http://schemas.microsoft.com/office/drawing/2014/main" id="{593368F0-E56C-49EA-2E0B-567B18B94659}"/>
              </a:ext>
            </a:extLst>
          </p:cNvPr>
          <p:cNvSpPr/>
          <p:nvPr/>
        </p:nvSpPr>
        <p:spPr>
          <a:xfrm>
            <a:off x="6523852" y="3576623"/>
            <a:ext cx="137160" cy="137160"/>
          </a:xfrm>
          <a:prstGeom prst="ellipse">
            <a:avLst/>
          </a:prstGeom>
          <a:solidFill>
            <a:schemeClr val="bg1"/>
          </a:solidFill>
          <a:ln>
            <a:solidFill>
              <a:srgbClr val="256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TextBox 1039">
            <a:extLst>
              <a:ext uri="{FF2B5EF4-FFF2-40B4-BE49-F238E27FC236}">
                <a16:creationId xmlns:a16="http://schemas.microsoft.com/office/drawing/2014/main" id="{1D2D262E-BAAE-D3DD-9AC5-8FC68270F008}"/>
              </a:ext>
            </a:extLst>
          </p:cNvPr>
          <p:cNvSpPr txBox="1"/>
          <p:nvPr/>
        </p:nvSpPr>
        <p:spPr>
          <a:xfrm>
            <a:off x="10013377" y="1156051"/>
            <a:ext cx="1904641" cy="1661993"/>
          </a:xfrm>
          <a:prstGeom prst="rect">
            <a:avLst/>
          </a:prstGeom>
          <a:noFill/>
        </p:spPr>
        <p:txBody>
          <a:bodyPr wrap="square" rtlCol="0">
            <a:spAutoFit/>
          </a:bodyPr>
          <a:lstStyle/>
          <a:p>
            <a:r>
              <a:rPr lang="en-US" sz="1400" dirty="0">
                <a:solidFill>
                  <a:srgbClr val="198569"/>
                </a:solidFill>
              </a:rPr>
              <a:t>American Relief Act – Grant funds for water/wastewater infrastructure and debris recovery and capacity building</a:t>
            </a:r>
          </a:p>
          <a:p>
            <a:r>
              <a:rPr lang="en-US" b="1" dirty="0">
                <a:solidFill>
                  <a:srgbClr val="198569"/>
                </a:solidFill>
              </a:rPr>
              <a:t>2025</a:t>
            </a:r>
          </a:p>
        </p:txBody>
      </p:sp>
      <p:cxnSp>
        <p:nvCxnSpPr>
          <p:cNvPr id="1041" name="Straight Connector 1040">
            <a:extLst>
              <a:ext uri="{FF2B5EF4-FFF2-40B4-BE49-F238E27FC236}">
                <a16:creationId xmlns:a16="http://schemas.microsoft.com/office/drawing/2014/main" id="{F91B8388-8BB3-70E9-5699-C332170DE914}"/>
              </a:ext>
            </a:extLst>
          </p:cNvPr>
          <p:cNvCxnSpPr/>
          <p:nvPr/>
        </p:nvCxnSpPr>
        <p:spPr>
          <a:xfrm>
            <a:off x="10761632" y="2812762"/>
            <a:ext cx="0" cy="769887"/>
          </a:xfrm>
          <a:prstGeom prst="line">
            <a:avLst/>
          </a:prstGeom>
          <a:ln w="28575">
            <a:solidFill>
              <a:srgbClr val="198569"/>
            </a:solidFill>
          </a:ln>
        </p:spPr>
        <p:style>
          <a:lnRef idx="1">
            <a:schemeClr val="dk1"/>
          </a:lnRef>
          <a:fillRef idx="0">
            <a:schemeClr val="dk1"/>
          </a:fillRef>
          <a:effectRef idx="0">
            <a:schemeClr val="dk1"/>
          </a:effectRef>
          <a:fontRef idx="minor">
            <a:schemeClr val="tx1"/>
          </a:fontRef>
        </p:style>
      </p:cxnSp>
      <p:sp>
        <p:nvSpPr>
          <p:cNvPr id="1042" name="Oval 1041">
            <a:extLst>
              <a:ext uri="{FF2B5EF4-FFF2-40B4-BE49-F238E27FC236}">
                <a16:creationId xmlns:a16="http://schemas.microsoft.com/office/drawing/2014/main" id="{60891125-773E-C47F-B654-35720B1DEE7C}"/>
              </a:ext>
            </a:extLst>
          </p:cNvPr>
          <p:cNvSpPr/>
          <p:nvPr/>
        </p:nvSpPr>
        <p:spPr>
          <a:xfrm>
            <a:off x="10693052" y="3582649"/>
            <a:ext cx="137160" cy="137160"/>
          </a:xfrm>
          <a:prstGeom prst="ellipse">
            <a:avLst/>
          </a:prstGeom>
          <a:solidFill>
            <a:schemeClr val="bg1"/>
          </a:solidFill>
          <a:ln>
            <a:solidFill>
              <a:srgbClr val="1985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255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D8A7-D99F-EE0E-00A6-3A7B965E64C9}"/>
              </a:ext>
            </a:extLst>
          </p:cNvPr>
          <p:cNvSpPr>
            <a:spLocks noGrp="1"/>
          </p:cNvSpPr>
          <p:nvPr>
            <p:ph type="ctrTitle"/>
          </p:nvPr>
        </p:nvSpPr>
        <p:spPr>
          <a:xfrm>
            <a:off x="1524000" y="3127308"/>
            <a:ext cx="9144000" cy="964883"/>
          </a:xfrm>
        </p:spPr>
        <p:txBody>
          <a:bodyPr>
            <a:normAutofit fontScale="90000"/>
          </a:bodyPr>
          <a:lstStyle/>
          <a:p>
            <a:pPr algn="ctr"/>
            <a:r>
              <a:rPr lang="en-US" dirty="0"/>
              <a:t>Emergency Support Function (ESF) 10 </a:t>
            </a:r>
            <a:br>
              <a:rPr lang="en-US" dirty="0"/>
            </a:br>
            <a:r>
              <a:rPr lang="en-US" dirty="0"/>
              <a:t>Oil and HazMat</a:t>
            </a:r>
          </a:p>
        </p:txBody>
      </p:sp>
      <p:pic>
        <p:nvPicPr>
          <p:cNvPr id="9" name="Picture 8">
            <a:extLst>
              <a:ext uri="{FF2B5EF4-FFF2-40B4-BE49-F238E27FC236}">
                <a16:creationId xmlns:a16="http://schemas.microsoft.com/office/drawing/2014/main" id="{725C605B-D67E-A24E-D06C-9CB183C8A2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651" y="1554930"/>
            <a:ext cx="2597130" cy="1062802"/>
          </a:xfrm>
          <a:prstGeom prst="rect">
            <a:avLst/>
          </a:prstGeom>
        </p:spPr>
      </p:pic>
      <p:sp>
        <p:nvSpPr>
          <p:cNvPr id="10" name="Rectangle 9">
            <a:extLst>
              <a:ext uri="{FF2B5EF4-FFF2-40B4-BE49-F238E27FC236}">
                <a16:creationId xmlns:a16="http://schemas.microsoft.com/office/drawing/2014/main" id="{9E3D32F4-8DCC-D69C-F912-BFF2833A5DF3}"/>
              </a:ext>
            </a:extLst>
          </p:cNvPr>
          <p:cNvSpPr/>
          <p:nvPr/>
        </p:nvSpPr>
        <p:spPr>
          <a:xfrm>
            <a:off x="251210" y="351693"/>
            <a:ext cx="1838848" cy="9010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ile:Seal of the United States Environmental Protection ...">
            <a:extLst>
              <a:ext uri="{FF2B5EF4-FFF2-40B4-BE49-F238E27FC236}">
                <a16:creationId xmlns:a16="http://schemas.microsoft.com/office/drawing/2014/main" id="{B65BAA2A-2F94-7AA3-DEE9-BCE415C9D9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817" y="1252770"/>
            <a:ext cx="1472615" cy="14726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ited States Coast Guard">
            <a:extLst>
              <a:ext uri="{FF2B5EF4-FFF2-40B4-BE49-F238E27FC236}">
                <a16:creationId xmlns:a16="http://schemas.microsoft.com/office/drawing/2014/main" id="{ED9FCADA-FB02-4A96-7CEB-47FE288D36A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8975252" y="1252857"/>
            <a:ext cx="1674131" cy="1480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vdem logo">
            <a:extLst>
              <a:ext uri="{FF2B5EF4-FFF2-40B4-BE49-F238E27FC236}">
                <a16:creationId xmlns:a16="http://schemas.microsoft.com/office/drawing/2014/main" id="{2A8C935C-34DE-6B86-1788-928F9C5213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1252770"/>
            <a:ext cx="1472615" cy="1472615"/>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79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laytor Lake swamped with debris from Hurricane Helene, clean-up in progress">
            <a:extLst>
              <a:ext uri="{FF2B5EF4-FFF2-40B4-BE49-F238E27FC236}">
                <a16:creationId xmlns:a16="http://schemas.microsoft.com/office/drawing/2014/main" id="{0B142F19-D603-B628-CBBB-8B5A44E462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3007" y="1228550"/>
            <a:ext cx="8165675" cy="459949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EEE0DB8-597D-42C4-234A-444C4CCA2396}"/>
              </a:ext>
            </a:extLst>
          </p:cNvPr>
          <p:cNvSpPr>
            <a:spLocks noGrp="1"/>
          </p:cNvSpPr>
          <p:nvPr>
            <p:ph type="title"/>
          </p:nvPr>
        </p:nvSpPr>
        <p:spPr>
          <a:xfrm>
            <a:off x="643007" y="271305"/>
            <a:ext cx="10515600" cy="1054258"/>
          </a:xfrm>
        </p:spPr>
        <p:txBody>
          <a:bodyPr>
            <a:normAutofit/>
          </a:bodyPr>
          <a:lstStyle/>
          <a:p>
            <a:r>
              <a:rPr lang="en-US" sz="3600" dirty="0">
                <a:ea typeface="Calibri" pitchFamily="34" charset="-122"/>
              </a:rPr>
              <a:t>Claytor and South Holston Lakes</a:t>
            </a:r>
          </a:p>
        </p:txBody>
      </p:sp>
      <p:sp>
        <p:nvSpPr>
          <p:cNvPr id="4" name="Content Placeholder 3">
            <a:extLst>
              <a:ext uri="{FF2B5EF4-FFF2-40B4-BE49-F238E27FC236}">
                <a16:creationId xmlns:a16="http://schemas.microsoft.com/office/drawing/2014/main" id="{4ABB4B61-A0C9-9CC9-E64B-D376064FE20F}"/>
              </a:ext>
            </a:extLst>
          </p:cNvPr>
          <p:cNvSpPr>
            <a:spLocks noGrp="1"/>
          </p:cNvSpPr>
          <p:nvPr>
            <p:ph idx="1"/>
          </p:nvPr>
        </p:nvSpPr>
        <p:spPr>
          <a:xfrm>
            <a:off x="8993276" y="1809497"/>
            <a:ext cx="2932024" cy="3534613"/>
          </a:xfrm>
        </p:spPr>
        <p:txBody>
          <a:bodyPr>
            <a:normAutofit/>
          </a:bodyPr>
          <a:lstStyle/>
          <a:p>
            <a:pPr marL="0" indent="0">
              <a:buNone/>
            </a:pPr>
            <a:r>
              <a:rPr lang="en-US" sz="2400" dirty="0"/>
              <a:t>The lakes contained large masses of woody debris, oil and hazmat tanks and containers, propane tanks, white goods, demolition debris, and other solid waste. </a:t>
            </a:r>
          </a:p>
        </p:txBody>
      </p:sp>
      <p:sp>
        <p:nvSpPr>
          <p:cNvPr id="6" name="Rectangle 5">
            <a:extLst>
              <a:ext uri="{FF2B5EF4-FFF2-40B4-BE49-F238E27FC236}">
                <a16:creationId xmlns:a16="http://schemas.microsoft.com/office/drawing/2014/main" id="{33E519E0-8A62-9B7F-287A-100EEE44727B}"/>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93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328A-D5C7-2BDF-7067-E6CBC5C079A4}"/>
              </a:ext>
            </a:extLst>
          </p:cNvPr>
          <p:cNvSpPr>
            <a:spLocks noGrp="1"/>
          </p:cNvSpPr>
          <p:nvPr>
            <p:ph type="title"/>
          </p:nvPr>
        </p:nvSpPr>
        <p:spPr>
          <a:xfrm>
            <a:off x="607088" y="397821"/>
            <a:ext cx="10515600" cy="655892"/>
          </a:xfrm>
        </p:spPr>
        <p:txBody>
          <a:bodyPr>
            <a:normAutofit/>
          </a:bodyPr>
          <a:lstStyle/>
          <a:p>
            <a:r>
              <a:rPr lang="en-US" sz="3600" dirty="0">
                <a:ea typeface="Calibri" pitchFamily="34" charset="-122"/>
              </a:rPr>
              <a:t>Resources</a:t>
            </a:r>
          </a:p>
        </p:txBody>
      </p:sp>
      <p:sp>
        <p:nvSpPr>
          <p:cNvPr id="3" name="Content Placeholder 2">
            <a:extLst>
              <a:ext uri="{FF2B5EF4-FFF2-40B4-BE49-F238E27FC236}">
                <a16:creationId xmlns:a16="http://schemas.microsoft.com/office/drawing/2014/main" id="{F8B50BCD-E826-B646-CBB5-9245069D6BAA}"/>
              </a:ext>
            </a:extLst>
          </p:cNvPr>
          <p:cNvSpPr>
            <a:spLocks noGrp="1"/>
          </p:cNvSpPr>
          <p:nvPr>
            <p:ph idx="1"/>
          </p:nvPr>
        </p:nvSpPr>
        <p:spPr>
          <a:xfrm>
            <a:off x="607088" y="1372755"/>
            <a:ext cx="5773615" cy="5180445"/>
          </a:xfrm>
        </p:spPr>
        <p:txBody>
          <a:bodyPr>
            <a:normAutofit fontScale="85000" lnSpcReduction="10000"/>
          </a:bodyPr>
          <a:lstStyle/>
          <a:p>
            <a:pPr marL="0" indent="0">
              <a:lnSpc>
                <a:spcPct val="120000"/>
              </a:lnSpc>
              <a:spcBef>
                <a:spcPts val="0"/>
              </a:spcBef>
              <a:buNone/>
            </a:pPr>
            <a:r>
              <a:rPr lang="en-US" sz="2400" b="1" kern="0" spc="300" dirty="0">
                <a:ea typeface="Calibri" pitchFamily="34" charset="-122"/>
              </a:rPr>
              <a:t>REGIONAL HAZMAT TEAMS</a:t>
            </a:r>
          </a:p>
          <a:p>
            <a:pPr marL="0" indent="0">
              <a:lnSpc>
                <a:spcPct val="120000"/>
              </a:lnSpc>
              <a:spcBef>
                <a:spcPts val="0"/>
              </a:spcBef>
              <a:buNone/>
            </a:pPr>
            <a:r>
              <a:rPr lang="en-US" sz="2400" dirty="0">
                <a:solidFill>
                  <a:srgbClr val="1A2B22"/>
                </a:solidFill>
                <a:ea typeface="Calibri" pitchFamily="34" charset="-122"/>
              </a:rPr>
              <a:t>Teams assisted with recovery of hazmat on water and with initial categorization and segregation</a:t>
            </a:r>
          </a:p>
          <a:p>
            <a:pPr marL="0" indent="0">
              <a:lnSpc>
                <a:spcPct val="120000"/>
              </a:lnSpc>
              <a:spcBef>
                <a:spcPts val="0"/>
              </a:spcBef>
              <a:buNone/>
            </a:pPr>
            <a:endParaRPr lang="en-US" sz="2400" b="1" dirty="0"/>
          </a:p>
          <a:p>
            <a:pPr marL="0" indent="0">
              <a:lnSpc>
                <a:spcPct val="120000"/>
              </a:lnSpc>
              <a:spcBef>
                <a:spcPts val="0"/>
              </a:spcBef>
              <a:buNone/>
            </a:pPr>
            <a:r>
              <a:rPr lang="en-US" sz="2400" b="1" kern="0" spc="300" dirty="0">
                <a:ea typeface="Calibri" pitchFamily="34" charset="-122"/>
              </a:rPr>
              <a:t>CONTRACTING</a:t>
            </a:r>
          </a:p>
          <a:p>
            <a:pPr marL="0" indent="0">
              <a:lnSpc>
                <a:spcPct val="120000"/>
              </a:lnSpc>
              <a:spcBef>
                <a:spcPts val="0"/>
              </a:spcBef>
              <a:buNone/>
            </a:pPr>
            <a:r>
              <a:rPr lang="en-US" sz="2400" dirty="0">
                <a:solidFill>
                  <a:srgbClr val="1A2B22"/>
                </a:solidFill>
                <a:ea typeface="Calibri" pitchFamily="34" charset="-122"/>
              </a:rPr>
              <a:t>Two funding mechanisms:</a:t>
            </a:r>
          </a:p>
          <a:p>
            <a:pPr>
              <a:lnSpc>
                <a:spcPct val="120000"/>
              </a:lnSpc>
              <a:spcBef>
                <a:spcPts val="0"/>
              </a:spcBef>
            </a:pPr>
            <a:r>
              <a:rPr lang="en-US" sz="2400" dirty="0">
                <a:solidFill>
                  <a:srgbClr val="1A2B22"/>
                </a:solidFill>
                <a:ea typeface="Calibri" pitchFamily="34" charset="-122"/>
              </a:rPr>
              <a:t>DEQ State-Lead Contract</a:t>
            </a:r>
          </a:p>
          <a:p>
            <a:pPr>
              <a:lnSpc>
                <a:spcPct val="120000"/>
              </a:lnSpc>
              <a:spcBef>
                <a:spcPts val="0"/>
              </a:spcBef>
            </a:pPr>
            <a:r>
              <a:rPr lang="en-US" sz="2400" dirty="0">
                <a:solidFill>
                  <a:srgbClr val="1A2B22"/>
                </a:solidFill>
                <a:ea typeface="Calibri" pitchFamily="34" charset="-122"/>
              </a:rPr>
              <a:t>DEQ emergency  procurement procedures</a:t>
            </a:r>
          </a:p>
          <a:p>
            <a:pPr marL="0" indent="0">
              <a:lnSpc>
                <a:spcPct val="120000"/>
              </a:lnSpc>
              <a:spcBef>
                <a:spcPts val="0"/>
              </a:spcBef>
              <a:buNone/>
            </a:pPr>
            <a:endParaRPr lang="en-US" sz="2400" b="1" dirty="0"/>
          </a:p>
          <a:p>
            <a:pPr marL="0" indent="0">
              <a:lnSpc>
                <a:spcPct val="120000"/>
              </a:lnSpc>
              <a:spcBef>
                <a:spcPts val="0"/>
              </a:spcBef>
              <a:buNone/>
            </a:pPr>
            <a:r>
              <a:rPr lang="en-US" sz="2400" b="1" kern="0" spc="300" dirty="0">
                <a:ea typeface="Calibri" pitchFamily="34" charset="-122"/>
              </a:rPr>
              <a:t>FUNDING MECHANISM</a:t>
            </a:r>
          </a:p>
          <a:p>
            <a:pPr marL="0" indent="0">
              <a:lnSpc>
                <a:spcPct val="120000"/>
              </a:lnSpc>
              <a:spcBef>
                <a:spcPts val="0"/>
              </a:spcBef>
              <a:buNone/>
            </a:pPr>
            <a:r>
              <a:rPr lang="en-US" sz="2400" dirty="0">
                <a:solidFill>
                  <a:srgbClr val="1A2B22"/>
                </a:solidFill>
                <a:ea typeface="Calibri" pitchFamily="34" charset="-122"/>
              </a:rPr>
              <a:t>Two funding mechanisms depending on material:</a:t>
            </a:r>
          </a:p>
          <a:p>
            <a:pPr>
              <a:lnSpc>
                <a:spcPct val="120000"/>
              </a:lnSpc>
              <a:spcBef>
                <a:spcPts val="0"/>
              </a:spcBef>
            </a:pPr>
            <a:r>
              <a:rPr lang="en-US" sz="2400" dirty="0">
                <a:solidFill>
                  <a:srgbClr val="1A2B22"/>
                </a:solidFill>
                <a:ea typeface="Calibri" pitchFamily="34" charset="-122"/>
              </a:rPr>
              <a:t>Virginia Petroleum Storage Tank Fund (VPSTF)</a:t>
            </a:r>
          </a:p>
          <a:p>
            <a:pPr>
              <a:lnSpc>
                <a:spcPct val="120000"/>
              </a:lnSpc>
              <a:spcBef>
                <a:spcPts val="0"/>
              </a:spcBef>
            </a:pPr>
            <a:r>
              <a:rPr lang="en-US" sz="2400" dirty="0">
                <a:solidFill>
                  <a:srgbClr val="1A2B22"/>
                </a:solidFill>
                <a:ea typeface="Calibri" pitchFamily="34" charset="-122"/>
              </a:rPr>
              <a:t>Virginia Environmental Emergency Response Fund (VEERF)</a:t>
            </a:r>
            <a:endParaRPr lang="en-US" sz="2400" b="1" dirty="0"/>
          </a:p>
        </p:txBody>
      </p:sp>
      <p:grpSp>
        <p:nvGrpSpPr>
          <p:cNvPr id="11" name="Group 10">
            <a:extLst>
              <a:ext uri="{FF2B5EF4-FFF2-40B4-BE49-F238E27FC236}">
                <a16:creationId xmlns:a16="http://schemas.microsoft.com/office/drawing/2014/main" id="{489B9E7C-7052-4F20-8A29-6B3081C64299}"/>
              </a:ext>
            </a:extLst>
          </p:cNvPr>
          <p:cNvGrpSpPr/>
          <p:nvPr/>
        </p:nvGrpSpPr>
        <p:grpSpPr>
          <a:xfrm>
            <a:off x="6534747" y="725767"/>
            <a:ext cx="5424433" cy="5406465"/>
            <a:chOff x="6418206" y="236934"/>
            <a:chExt cx="6188714" cy="6074966"/>
          </a:xfrm>
          <a:effectLst/>
        </p:grpSpPr>
        <p:pic>
          <p:nvPicPr>
            <p:cNvPr id="6" name="Picture 5">
              <a:extLst>
                <a:ext uri="{FF2B5EF4-FFF2-40B4-BE49-F238E27FC236}">
                  <a16:creationId xmlns:a16="http://schemas.microsoft.com/office/drawing/2014/main" id="{27D4EB46-6E51-8774-C1F6-886DE297148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rot="5400000">
              <a:off x="7854455" y="1559435"/>
              <a:ext cx="3316216" cy="6188714"/>
            </a:xfrm>
            <a:prstGeom prst="rect">
              <a:avLst/>
            </a:prstGeom>
            <a:ln>
              <a:noFill/>
            </a:ln>
            <a:effectLst/>
          </p:spPr>
        </p:pic>
        <p:pic>
          <p:nvPicPr>
            <p:cNvPr id="8" name="Picture 7" descr="A picture containing grass, outdoor, sky, tree&#10;&#10;AI-generated content may be incorrect.">
              <a:extLst>
                <a:ext uri="{FF2B5EF4-FFF2-40B4-BE49-F238E27FC236}">
                  <a16:creationId xmlns:a16="http://schemas.microsoft.com/office/drawing/2014/main" id="{D6F9999B-2FA8-7C01-E295-34E43521D59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35606" y="236934"/>
              <a:ext cx="3371314" cy="2751008"/>
            </a:xfrm>
            <a:prstGeom prst="rect">
              <a:avLst/>
            </a:prstGeom>
            <a:ln>
              <a:noFill/>
            </a:ln>
            <a:effectLst/>
          </p:spPr>
        </p:pic>
        <p:pic>
          <p:nvPicPr>
            <p:cNvPr id="10" name="Picture 9" descr="A picture containing outdoor, sky, grass&#10;&#10;AI-generated content may be incorrect.">
              <a:extLst>
                <a:ext uri="{FF2B5EF4-FFF2-40B4-BE49-F238E27FC236}">
                  <a16:creationId xmlns:a16="http://schemas.microsoft.com/office/drawing/2014/main" id="{EAF24DB6-970D-D030-80C2-B9D4E398097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418206" y="236934"/>
              <a:ext cx="2817400" cy="2751008"/>
            </a:xfrm>
            <a:prstGeom prst="rect">
              <a:avLst/>
            </a:prstGeom>
            <a:ln>
              <a:noFill/>
            </a:ln>
            <a:effectLst/>
          </p:spPr>
        </p:pic>
      </p:grpSp>
      <p:sp>
        <p:nvSpPr>
          <p:cNvPr id="4" name="Rectangle 3">
            <a:extLst>
              <a:ext uri="{FF2B5EF4-FFF2-40B4-BE49-F238E27FC236}">
                <a16:creationId xmlns:a16="http://schemas.microsoft.com/office/drawing/2014/main" id="{087919F2-7B6D-603D-9A23-89773ADCF0AD}"/>
              </a:ext>
            </a:extLst>
          </p:cNvPr>
          <p:cNvSpPr/>
          <p:nvPr/>
        </p:nvSpPr>
        <p:spPr>
          <a:xfrm>
            <a:off x="11334541" y="6250075"/>
            <a:ext cx="713433" cy="512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9414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PPTTemplate2020.potx" id="{1664F02D-C499-414F-8DEE-323EB17C958E}" vid="{356B561B-97DE-44DF-ACC5-F878F0208B5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6e3fbe-d978-4f48-931a-61d7935b8221">
      <Terms xmlns="http://schemas.microsoft.com/office/infopath/2007/PartnerControls"/>
    </lcf76f155ced4ddcb4097134ff3c332f>
    <TaxCatchAll xmlns="465a23b2-135f-454d-be52-f07bbef8c8f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835BDD00D75044A4172866564795B9" ma:contentTypeVersion="17" ma:contentTypeDescription="Create a new document." ma:contentTypeScope="" ma:versionID="5e502d74e737c4c37823df5a56488559">
  <xsd:schema xmlns:xsd="http://www.w3.org/2001/XMLSchema" xmlns:xs="http://www.w3.org/2001/XMLSchema" xmlns:p="http://schemas.microsoft.com/office/2006/metadata/properties" xmlns:ns2="aa6e3fbe-d978-4f48-931a-61d7935b8221" xmlns:ns3="465a23b2-135f-454d-be52-f07bbef8c8fe" targetNamespace="http://schemas.microsoft.com/office/2006/metadata/properties" ma:root="true" ma:fieldsID="d202ab219f0c3f6291f916143b9ed0df" ns2:_="" ns3:_="">
    <xsd:import namespace="aa6e3fbe-d978-4f48-931a-61d7935b8221"/>
    <xsd:import namespace="465a23b2-135f-454d-be52-f07bbef8c8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e3fbe-d978-4f48-931a-61d7935b82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5a23b2-135f-454d-be52-f07bbef8c8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b1ab391-bfa7-4953-9f10-91a3d97333fd}" ma:internalName="TaxCatchAll" ma:showField="CatchAllData" ma:web="465a23b2-135f-454d-be52-f07bbef8c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18CDAB-690D-4F7E-BD52-DCDAD86E9AD0}">
  <ds:schemaRefs>
    <ds:schemaRef ds:uri="http://purl.org/dc/terms/"/>
    <ds:schemaRef ds:uri="http://purl.org/dc/dcmitype/"/>
    <ds:schemaRef ds:uri="http://schemas.microsoft.com/office/2006/documentManagement/types"/>
    <ds:schemaRef ds:uri="465a23b2-135f-454d-be52-f07bbef8c8fe"/>
    <ds:schemaRef ds:uri="http://www.w3.org/XML/1998/namespace"/>
    <ds:schemaRef ds:uri="aa6e3fbe-d978-4f48-931a-61d7935b8221"/>
    <ds:schemaRef ds:uri="http://schemas.microsoft.com/office/2006/metadata/properties"/>
    <ds:schemaRef ds:uri="http://schemas.openxmlformats.org/package/2006/metadata/core-properti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E57F3CEA-92CE-4B7D-A4DA-3E8833E4F38A}">
  <ds:schemaRefs>
    <ds:schemaRef ds:uri="http://schemas.microsoft.com/sharepoint/v3/contenttype/forms"/>
  </ds:schemaRefs>
</ds:datastoreItem>
</file>

<file path=customXml/itemProps3.xml><?xml version="1.0" encoding="utf-8"?>
<ds:datastoreItem xmlns:ds="http://schemas.openxmlformats.org/officeDocument/2006/customXml" ds:itemID="{F5668103-41F5-45F9-8423-FEBDE3AF19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e3fbe-d978-4f48-931a-61d7935b8221"/>
    <ds:schemaRef ds:uri="465a23b2-135f-454d-be52-f07bbef8c8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emplate>DEQ PPT Template (1)</Template>
  <TotalTime>11119</TotalTime>
  <Words>2415</Words>
  <Application>Microsoft Office PowerPoint</Application>
  <PresentationFormat>Widescreen</PresentationFormat>
  <Paragraphs>320</Paragraphs>
  <Slides>35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Aptos</vt:lpstr>
      <vt:lpstr>Aptos Display</vt:lpstr>
      <vt:lpstr>Arial</vt:lpstr>
      <vt:lpstr>Calibri</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Emergency Support Function (ESF) 10  Oil and HazMat</vt:lpstr>
      <vt:lpstr>Claytor and South Holston Lakes</vt:lpstr>
      <vt:lpstr>Resources</vt:lpstr>
      <vt:lpstr>Challenges</vt:lpstr>
      <vt:lpstr>HazMat Recovery  </vt:lpstr>
      <vt:lpstr>PowerPoint Presentation</vt:lpstr>
      <vt:lpstr>Staging and Security</vt:lpstr>
      <vt:lpstr>PowerPoint Presentation</vt:lpstr>
      <vt:lpstr>Helene Response</vt:lpstr>
      <vt:lpstr>Emergency Support Function (ESF) 3  Wastewater Infrastructure and Debris</vt:lpstr>
      <vt:lpstr>Claytor Lake Imagery – Good For Perspective  But Not For Analysis</vt:lpstr>
      <vt:lpstr>Aerial Images of Claytor Lake and Damascus </vt:lpstr>
      <vt:lpstr>Claytor Lake Imagery Used For Analysis</vt:lpstr>
      <vt:lpstr>Debris Detection in Claytor Lake</vt:lpstr>
      <vt:lpstr>Debris Classification &amp; Area Estimation</vt:lpstr>
      <vt:lpstr>Tropical Storm Helene 4831DR-VA-COE-NAD-03 response brief</vt:lpstr>
      <vt:lpstr>PowerPoint Presentation</vt:lpstr>
      <vt:lpstr>PowerPoint Presentation</vt:lpstr>
      <vt:lpstr>PowerPoint Presentation</vt:lpstr>
      <vt:lpstr>PowerPoint Presentation</vt:lpstr>
      <vt:lpstr>PowerPoint Presentation</vt:lpstr>
      <vt:lpstr>ESF 3 – Public Works &amp;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Lohman, Elizabeth (DEQ)</dc:creator>
  <cp:lastModifiedBy>Smith, Jessie</cp:lastModifiedBy>
  <cp:revision>35</cp:revision>
  <dcterms:created xsi:type="dcterms:W3CDTF">2025-03-20T15:08:08Z</dcterms:created>
  <dcterms:modified xsi:type="dcterms:W3CDTF">2026-05-06T12:59:28Z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0x010100F9835BDD00D75044A4172866564795B9</vt:lpwstr>
  </property>
  <property fmtid="{D5CDD505-2E9C-101B-9397-08002B2CF9AE}" pid="3" name="MediaServiceImageTags">
    <vt:lpwstr/>
  </property>
</Properties>
</file>