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86" r:id="rId7"/>
    <p:sldMasterId id="2147483693" r:id="rId8"/>
    <p:sldMasterId id="2147483705" r:id="rId9"/>
  </p:sldMasterIdLst>
  <p:notesMasterIdLst>
    <p:notesMasterId r:id="rId53"/>
  </p:notesMasterIdLst>
  <p:sldIdLst>
    <p:sldId id="1111" r:id="rId10"/>
    <p:sldId id="1013" r:id="rId11"/>
    <p:sldId id="294" r:id="rId12"/>
    <p:sldId id="298" r:id="rId13"/>
    <p:sldId id="346" r:id="rId14"/>
    <p:sldId id="1001" r:id="rId15"/>
    <p:sldId id="800" r:id="rId16"/>
    <p:sldId id="1057" r:id="rId17"/>
    <p:sldId id="352" r:id="rId18"/>
    <p:sldId id="803" r:id="rId19"/>
    <p:sldId id="1051" r:id="rId20"/>
    <p:sldId id="1016" r:id="rId21"/>
    <p:sldId id="1055" r:id="rId22"/>
    <p:sldId id="1063" r:id="rId23"/>
    <p:sldId id="1072" r:id="rId24"/>
    <p:sldId id="1073" r:id="rId25"/>
    <p:sldId id="1067" r:id="rId26"/>
    <p:sldId id="1018" r:id="rId27"/>
    <p:sldId id="964" r:id="rId28"/>
    <p:sldId id="1021" r:id="rId29"/>
    <p:sldId id="875" r:id="rId30"/>
    <p:sldId id="1074" r:id="rId31"/>
    <p:sldId id="1065" r:id="rId32"/>
    <p:sldId id="1098" r:id="rId33"/>
    <p:sldId id="966" r:id="rId34"/>
    <p:sldId id="664" r:id="rId35"/>
    <p:sldId id="1000" r:id="rId36"/>
    <p:sldId id="396" r:id="rId37"/>
    <p:sldId id="1099" r:id="rId38"/>
    <p:sldId id="371" r:id="rId39"/>
    <p:sldId id="945" r:id="rId40"/>
    <p:sldId id="925" r:id="rId41"/>
    <p:sldId id="1107" r:id="rId42"/>
    <p:sldId id="1106" r:id="rId43"/>
    <p:sldId id="1059" r:id="rId44"/>
    <p:sldId id="272" r:id="rId45"/>
    <p:sldId id="1109" r:id="rId46"/>
    <p:sldId id="266" r:id="rId47"/>
    <p:sldId id="257" r:id="rId48"/>
    <p:sldId id="1100" r:id="rId49"/>
    <p:sldId id="933" r:id="rId50"/>
    <p:sldId id="779" r:id="rId51"/>
    <p:sldId id="365" r:id="rId5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10D"/>
    <a:srgbClr val="38342F"/>
    <a:srgbClr val="BDB6B0"/>
    <a:srgbClr val="5C5857"/>
    <a:srgbClr val="3F4424"/>
    <a:srgbClr val="413D2C"/>
    <a:srgbClr val="4A482D"/>
    <a:srgbClr val="393936"/>
    <a:srgbClr val="C9DCED"/>
    <a:srgbClr val="0382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5226" autoAdjust="0"/>
  </p:normalViewPr>
  <p:slideViewPr>
    <p:cSldViewPr snapToGrid="0">
      <p:cViewPr varScale="1">
        <p:scale>
          <a:sx n="113" d="100"/>
          <a:sy n="113" d="100"/>
        </p:scale>
        <p:origin x="198" y="324"/>
      </p:cViewPr>
      <p:guideLst/>
    </p:cSldViewPr>
  </p:slideViewPr>
  <p:notesTextViewPr>
    <p:cViewPr>
      <p:scale>
        <a:sx n="1" d="1"/>
        <a:sy n="1" d="1"/>
      </p:scale>
      <p:origin x="0" y="0"/>
    </p:cViewPr>
  </p:notesTextViewPr>
  <p:sorterViewPr>
    <p:cViewPr>
      <p:scale>
        <a:sx n="60" d="100"/>
        <a:sy n="60" d="100"/>
      </p:scale>
      <p:origin x="0" y="-26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C3109DBC-9951-4298-872F-DBC311421F42}" type="datetimeFigureOut">
              <a:rPr lang="en-US" smtClean="0"/>
              <a:t>5/5/2026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4D67A1F8-BB25-4B83-8055-E779ECDD5E9E}" type="slidenum">
              <a:rPr lang="en-US" smtClean="0"/>
              <a:t>‹#›</a:t>
            </a:fld>
            <a:endParaRPr lang="en-US" dirty="0"/>
          </a:p>
        </p:txBody>
      </p:sp>
    </p:spTree>
    <p:extLst>
      <p:ext uri="{BB962C8B-B14F-4D97-AF65-F5344CB8AC3E}">
        <p14:creationId xmlns:p14="http://schemas.microsoft.com/office/powerpoint/2010/main" val="61990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95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14</a:t>
            </a:fld>
            <a:endParaRPr lang="en-US" dirty="0"/>
          </a:p>
        </p:txBody>
      </p:sp>
    </p:spTree>
    <p:extLst>
      <p:ext uri="{BB962C8B-B14F-4D97-AF65-F5344CB8AC3E}">
        <p14:creationId xmlns:p14="http://schemas.microsoft.com/office/powerpoint/2010/main" val="21645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15</a:t>
            </a:fld>
            <a:endParaRPr lang="en-US" dirty="0"/>
          </a:p>
        </p:txBody>
      </p:sp>
    </p:spTree>
    <p:extLst>
      <p:ext uri="{BB962C8B-B14F-4D97-AF65-F5344CB8AC3E}">
        <p14:creationId xmlns:p14="http://schemas.microsoft.com/office/powerpoint/2010/main" val="237257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28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576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7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53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30</a:t>
            </a:fld>
            <a:endParaRPr lang="en-US" dirty="0"/>
          </a:p>
        </p:txBody>
      </p:sp>
    </p:spTree>
    <p:extLst>
      <p:ext uri="{BB962C8B-B14F-4D97-AF65-F5344CB8AC3E}">
        <p14:creationId xmlns:p14="http://schemas.microsoft.com/office/powerpoint/2010/main" val="39801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623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3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11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3</a:t>
            </a:fld>
            <a:endParaRPr lang="en-US" dirty="0"/>
          </a:p>
        </p:txBody>
      </p:sp>
    </p:spTree>
    <p:extLst>
      <p:ext uri="{BB962C8B-B14F-4D97-AF65-F5344CB8AC3E}">
        <p14:creationId xmlns:p14="http://schemas.microsoft.com/office/powerpoint/2010/main" val="1258597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1bd262a7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1bd262a7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1bd262a7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1bd262a7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574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close</a:t>
            </a:r>
            <a:r>
              <a:rPr lang="en-US" baseline="0" dirty="0"/>
              <a:t> by thanking you for the opportunity to showcase the complex.  And, I want to thank all of the great staff here for all of the work they do, day in and day out.  Just in the few weeks I’ve been here, I can already tell this is a super group of dedicated people.</a:t>
            </a:r>
          </a:p>
          <a:p>
            <a:endParaRPr lang="en-US" baseline="0" dirty="0"/>
          </a:p>
          <a:p>
            <a:r>
              <a:rPr lang="en-US" baseline="0" dirty="0"/>
              <a:t>With that, if there’s time, we can take any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4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5</a:t>
            </a:fld>
            <a:endParaRPr lang="en-US" dirty="0"/>
          </a:p>
        </p:txBody>
      </p:sp>
    </p:spTree>
    <p:extLst>
      <p:ext uri="{BB962C8B-B14F-4D97-AF65-F5344CB8AC3E}">
        <p14:creationId xmlns:p14="http://schemas.microsoft.com/office/powerpoint/2010/main" val="217785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7A1F8-BB25-4B83-8055-E779ECDD5E9E}" type="slidenum">
              <a:rPr lang="en-US" smtClean="0"/>
              <a:t>7</a:t>
            </a:fld>
            <a:endParaRPr lang="en-US" dirty="0"/>
          </a:p>
        </p:txBody>
      </p:sp>
    </p:spTree>
    <p:extLst>
      <p:ext uri="{BB962C8B-B14F-4D97-AF65-F5344CB8AC3E}">
        <p14:creationId xmlns:p14="http://schemas.microsoft.com/office/powerpoint/2010/main" val="10565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7A1F8-BB25-4B83-8055-E779ECDD5E9E}" type="slidenum">
              <a:rPr lang="en-US" smtClean="0"/>
              <a:t>8</a:t>
            </a:fld>
            <a:endParaRPr lang="en-US" dirty="0"/>
          </a:p>
        </p:txBody>
      </p:sp>
    </p:spTree>
    <p:extLst>
      <p:ext uri="{BB962C8B-B14F-4D97-AF65-F5344CB8AC3E}">
        <p14:creationId xmlns:p14="http://schemas.microsoft.com/office/powerpoint/2010/main" val="101932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7A1F8-BB25-4B83-8055-E779ECDD5E9E}" type="slidenum">
              <a:rPr lang="en-US" smtClean="0"/>
              <a:t>11</a:t>
            </a:fld>
            <a:endParaRPr lang="en-US" dirty="0"/>
          </a:p>
        </p:txBody>
      </p:sp>
    </p:spTree>
    <p:extLst>
      <p:ext uri="{BB962C8B-B14F-4D97-AF65-F5344CB8AC3E}">
        <p14:creationId xmlns:p14="http://schemas.microsoft.com/office/powerpoint/2010/main" val="387718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A1F8-BB25-4B83-8055-E779ECDD5E9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93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7A1F8-BB25-4B83-8055-E779ECDD5E9E}" type="slidenum">
              <a:rPr lang="en-US" smtClean="0"/>
              <a:t>13</a:t>
            </a:fld>
            <a:endParaRPr lang="en-US" dirty="0"/>
          </a:p>
        </p:txBody>
      </p:sp>
    </p:spTree>
    <p:extLst>
      <p:ext uri="{BB962C8B-B14F-4D97-AF65-F5344CB8AC3E}">
        <p14:creationId xmlns:p14="http://schemas.microsoft.com/office/powerpoint/2010/main" val="38103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212779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329020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120325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982664"/>
            <a:ext cx="12192000" cy="5875337"/>
          </a:xfrm>
          <a:prstGeom prst="rect">
            <a:avLst/>
          </a:prstGeom>
          <a:gradFill rotWithShape="0">
            <a:gsLst>
              <a:gs pos="0">
                <a:srgbClr val="DEE6E3"/>
              </a:gs>
              <a:gs pos="100000">
                <a:srgbClr val="FFFFFF"/>
              </a:gs>
            </a:gsLst>
            <a:lin ang="5400000" scaled="1"/>
          </a:gradFill>
          <a:ln w="9525">
            <a:noFill/>
            <a:miter lim="800000"/>
            <a:headEnd/>
            <a:tailEnd/>
          </a:ln>
          <a:effectLst/>
        </p:spPr>
        <p:txBody>
          <a:bodyPr wrap="none"/>
          <a:lstStyle/>
          <a:p>
            <a:pPr algn="ctr" eaLnBrk="0" hangingPunct="0">
              <a:defRPr/>
            </a:pPr>
            <a:endParaRPr lang="en-US" altLang="en-US" sz="1200" b="1" dirty="0">
              <a:solidFill>
                <a:srgbClr val="000000"/>
              </a:solidFill>
              <a:latin typeface="Verdana" pitchFamily="34" charset="0"/>
            </a:endParaRPr>
          </a:p>
        </p:txBody>
      </p:sp>
      <p:sp>
        <p:nvSpPr>
          <p:cNvPr id="5" name="Rectangle 2"/>
          <p:cNvSpPr>
            <a:spLocks noChangeArrowheads="1"/>
          </p:cNvSpPr>
          <p:nvPr userDrawn="1"/>
        </p:nvSpPr>
        <p:spPr bwMode="auto">
          <a:xfrm>
            <a:off x="0" y="1"/>
            <a:ext cx="12192000" cy="1825625"/>
          </a:xfrm>
          <a:prstGeom prst="rect">
            <a:avLst/>
          </a:prstGeom>
          <a:solidFill>
            <a:schemeClr val="tx2"/>
          </a:solidFill>
          <a:ln w="9525">
            <a:noFill/>
            <a:miter lim="800000"/>
            <a:headEnd/>
            <a:tailEnd/>
          </a:ln>
          <a:effectLst/>
        </p:spPr>
        <p:txBody>
          <a:bodyPr wrap="none" anchor="ctr"/>
          <a:lstStyle/>
          <a:p>
            <a:pPr algn="ctr" eaLnBrk="0" hangingPunct="0">
              <a:defRPr/>
            </a:pPr>
            <a:endParaRPr lang="en-US" sz="2400" dirty="0">
              <a:solidFill>
                <a:srgbClr val="000000"/>
              </a:solidFill>
              <a:latin typeface="Arial"/>
            </a:endParaRPr>
          </a:p>
        </p:txBody>
      </p:sp>
      <p:pic>
        <p:nvPicPr>
          <p:cNvPr id="6" name="Picture 9" descr="23"/>
          <p:cNvPicPr>
            <a:picLocks noChangeAspect="1" noChangeArrowheads="1"/>
          </p:cNvPicPr>
          <p:nvPr userDrawn="1"/>
        </p:nvPicPr>
        <p:blipFill>
          <a:blip r:embed="rId2" cstate="print"/>
          <a:srcRect/>
          <a:stretch>
            <a:fillRect/>
          </a:stretch>
        </p:blipFill>
        <p:spPr bwMode="auto">
          <a:xfrm>
            <a:off x="10983384" y="100013"/>
            <a:ext cx="1151467" cy="835025"/>
          </a:xfrm>
          <a:prstGeom prst="rect">
            <a:avLst/>
          </a:prstGeom>
          <a:noFill/>
          <a:ln w="9525">
            <a:noFill/>
            <a:miter lim="800000"/>
            <a:headEnd/>
            <a:tailEnd/>
          </a:ln>
        </p:spPr>
      </p:pic>
      <p:sp>
        <p:nvSpPr>
          <p:cNvPr id="270340" name="Rectangle 4"/>
          <p:cNvSpPr>
            <a:spLocks noGrp="1" noChangeArrowheads="1"/>
          </p:cNvSpPr>
          <p:nvPr>
            <p:ph type="subTitle" idx="1"/>
          </p:nvPr>
        </p:nvSpPr>
        <p:spPr>
          <a:xfrm>
            <a:off x="1852084" y="4460875"/>
            <a:ext cx="8534400" cy="1752600"/>
          </a:xfrm>
        </p:spPr>
        <p:txBody>
          <a:bodyPr/>
          <a:lstStyle>
            <a:lvl1pPr marL="0" indent="0" algn="ctr">
              <a:buFontTx/>
              <a:buNone/>
              <a:defRPr/>
            </a:lvl1pPr>
          </a:lstStyle>
          <a:p>
            <a:r>
              <a:rPr lang="en-US"/>
              <a:t>Click to edit Master subtitle style</a:t>
            </a:r>
          </a:p>
        </p:txBody>
      </p:sp>
      <p:sp>
        <p:nvSpPr>
          <p:cNvPr id="270343" name="Rectangle 7"/>
          <p:cNvSpPr>
            <a:spLocks noGrp="1" noChangeArrowheads="1"/>
          </p:cNvSpPr>
          <p:nvPr>
            <p:ph type="ctrTitle"/>
          </p:nvPr>
        </p:nvSpPr>
        <p:spPr>
          <a:xfrm>
            <a:off x="0" y="0"/>
            <a:ext cx="10991851" cy="178435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9964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3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140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9401" y="1222375"/>
            <a:ext cx="5693833"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6434" y="1222375"/>
            <a:ext cx="5693833"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21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15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029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964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81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215020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5726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8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2701" y="1"/>
            <a:ext cx="2967567" cy="6665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1"/>
            <a:ext cx="8699500" cy="6665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98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082867" cy="936625"/>
          </a:xfrm>
        </p:spPr>
        <p:txBody>
          <a:bodyPr/>
          <a:lstStyle/>
          <a:p>
            <a:r>
              <a:rPr lang="en-US"/>
              <a:t>Click to edit Master title style</a:t>
            </a:r>
          </a:p>
        </p:txBody>
      </p:sp>
      <p:sp>
        <p:nvSpPr>
          <p:cNvPr id="3" name="Content Placeholder 2"/>
          <p:cNvSpPr>
            <a:spLocks noGrp="1"/>
          </p:cNvSpPr>
          <p:nvPr>
            <p:ph sz="quarter" idx="1"/>
          </p:nvPr>
        </p:nvSpPr>
        <p:spPr>
          <a:xfrm>
            <a:off x="279401" y="1222376"/>
            <a:ext cx="5693833" cy="264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79401" y="4019551"/>
            <a:ext cx="5693833" cy="2646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76434" y="1222375"/>
            <a:ext cx="5693833" cy="544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097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082867" cy="936625"/>
          </a:xfrm>
        </p:spPr>
        <p:txBody>
          <a:bodyPr/>
          <a:lstStyle/>
          <a:p>
            <a:r>
              <a:rPr lang="en-US"/>
              <a:t>Click to edit Master title style</a:t>
            </a:r>
          </a:p>
        </p:txBody>
      </p:sp>
      <p:sp>
        <p:nvSpPr>
          <p:cNvPr id="3" name="Text Placeholder 2"/>
          <p:cNvSpPr>
            <a:spLocks noGrp="1"/>
          </p:cNvSpPr>
          <p:nvPr>
            <p:ph type="body" sz="half" idx="1"/>
          </p:nvPr>
        </p:nvSpPr>
        <p:spPr>
          <a:xfrm>
            <a:off x="279401" y="1222375"/>
            <a:ext cx="5693833" cy="544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6434" y="1222376"/>
            <a:ext cx="5693833" cy="264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76434" y="4019551"/>
            <a:ext cx="5693833" cy="2646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17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B514-2317-47BB-A886-6CD70B17A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7EB03B-EA30-4DE7-8298-4DF17B2E2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11D125-7961-4CFE-B6BC-49875328D797}"/>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209DAC4C-55D5-4668-9573-90ED80D2D7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002E4D-3585-41A6-8BEB-FC49255C9F58}"/>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209450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9A39-9B2C-4D95-983B-FEA5D270B6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DCDBE-ED0E-4AB7-B756-9F1C16C91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41E1A-8AB6-43F1-BCC1-FA9FBEE5C9D4}"/>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9E70D028-2646-428B-9E84-76CABB02FE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24E6E5-EF4E-445F-8044-5C8EE5D3745F}"/>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54937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1C5A-D2FA-43B6-BAED-FFABD99EA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6BCAD4-CEC6-4527-A3D0-1F989AB6A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9C72B-E0AC-48BD-B294-D1AFD9520EDA}"/>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5B2A2659-DC71-4575-9372-7122728E47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AA90FB-D4CA-41E1-8A04-C761FA8F6AB2}"/>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1095008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E648-CC85-4483-8F1A-B0AA3F5115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47215-05CE-4CA4-997A-834FD58EE3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D2948-9566-4A5B-8630-15A92CD07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2B34F1-3260-47EB-ACFE-EE8448BB635E}"/>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6" name="Footer Placeholder 5">
            <a:extLst>
              <a:ext uri="{FF2B5EF4-FFF2-40B4-BE49-F238E27FC236}">
                <a16:creationId xmlns:a16="http://schemas.microsoft.com/office/drawing/2014/main" id="{D8763794-28D4-4F06-B75F-34D6024FB2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064A12-004D-4DDF-96E9-9D45DDD700A6}"/>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4256262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2B9D-D0E0-40BF-80CB-D0A46A39D0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E1516C-DEEE-424D-81F9-502677B94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B4440-85C7-453D-9FD5-F42A97F12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2A97-67B2-4879-9E7B-8CB380B5B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36C6E-9A6E-4161-83B7-39989F99D9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6CAF1-EA53-469F-A750-8D0D16E764F2}"/>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8" name="Footer Placeholder 7">
            <a:extLst>
              <a:ext uri="{FF2B5EF4-FFF2-40B4-BE49-F238E27FC236}">
                <a16:creationId xmlns:a16="http://schemas.microsoft.com/office/drawing/2014/main" id="{70312937-F1A8-43B2-98FA-35CB6C82CA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81BE71-8A8B-4101-8882-A4B5DAC28AB9}"/>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73270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436477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74AF-A1FB-465D-B22C-DF6DDDF64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20067-47B4-4856-BE9E-0904E30C291F}"/>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4" name="Footer Placeholder 3">
            <a:extLst>
              <a:ext uri="{FF2B5EF4-FFF2-40B4-BE49-F238E27FC236}">
                <a16:creationId xmlns:a16="http://schemas.microsoft.com/office/drawing/2014/main" id="{9F2394D1-8DDD-492E-857A-E53D50AB8BF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3B942E-47E3-419E-9B07-896CCD13FE00}"/>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307108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A2DE7-827E-42EF-A68F-1B3BB237FF50}"/>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3" name="Footer Placeholder 2">
            <a:extLst>
              <a:ext uri="{FF2B5EF4-FFF2-40B4-BE49-F238E27FC236}">
                <a16:creationId xmlns:a16="http://schemas.microsoft.com/office/drawing/2014/main" id="{BDF7EBBB-B58F-47E8-9A10-58EF864BA82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2C79EB-FF9E-4AEB-831D-B02193C36FD9}"/>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985247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71BB-23FA-4963-A78A-FF41EB75D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A9E6F2-B4BE-4C83-A70B-B4B386E76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78E1B-C916-4027-9EBF-6FAAF4AA8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FB65D-09D3-4B9E-A6B5-8594857165F7}"/>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6" name="Footer Placeholder 5">
            <a:extLst>
              <a:ext uri="{FF2B5EF4-FFF2-40B4-BE49-F238E27FC236}">
                <a16:creationId xmlns:a16="http://schemas.microsoft.com/office/drawing/2014/main" id="{2A862E69-DC56-404E-8966-443EC8342E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F29EBA-5475-404E-B1BE-205F076C6F5E}"/>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2390627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37EA-7F11-40D6-86E4-14484DBCC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6FD69C-A49D-4D31-93E3-C37323E46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2A43B7-D348-482D-95EF-C017CB4B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EAD25-1895-45BC-B7D0-F7EDD1B183A0}"/>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6" name="Footer Placeholder 5">
            <a:extLst>
              <a:ext uri="{FF2B5EF4-FFF2-40B4-BE49-F238E27FC236}">
                <a16:creationId xmlns:a16="http://schemas.microsoft.com/office/drawing/2014/main" id="{C7E82668-1BA3-469A-A757-19EF73EFA2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D84228-A8E2-41DE-A95F-B381A1CF292E}"/>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4066924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FF02-22C8-4484-80B1-5790DB8EE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731B7-90EA-43C0-9092-2E4081883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C9B67-1B77-406E-A8BF-0D95C897EBDB}"/>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FC00C69F-9ECF-437D-AA93-AF7ED78AEB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4E45D1-AC6E-4A9D-8B17-83C4550B1144}"/>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3771414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CAF25-152E-4DC0-A909-808D98D01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A9F6AE-588E-407A-8EEE-90AE020392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738AF-4C13-49C5-98D5-EE4B19EEB1D9}"/>
              </a:ext>
            </a:extLst>
          </p:cNvPr>
          <p:cNvSpPr>
            <a:spLocks noGrp="1"/>
          </p:cNvSpPr>
          <p:nvPr>
            <p:ph type="dt" sz="half" idx="10"/>
          </p:nvPr>
        </p:nvSpPr>
        <p:spPr/>
        <p:txBody>
          <a:body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B1045312-71C2-423B-8E70-DE8B2947C5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5C17E8-DDBD-40A1-9FB6-2717385D94B8}"/>
              </a:ext>
            </a:extLst>
          </p:cNvPr>
          <p:cNvSpPr>
            <a:spLocks noGrp="1"/>
          </p:cNvSpPr>
          <p:nvPr>
            <p:ph type="sldNum" sz="quarter" idx="12"/>
          </p:nvPr>
        </p:nvSpPr>
        <p:spPr/>
        <p:txBody>
          <a:bodyPr/>
          <a:lstStyle/>
          <a:p>
            <a:fld id="{F67116A7-49CA-4821-AFAC-1D40CCF5EE5B}" type="slidenum">
              <a:rPr lang="en-US" smtClean="0"/>
              <a:t>‹#›</a:t>
            </a:fld>
            <a:endParaRPr lang="en-US" dirty="0"/>
          </a:p>
        </p:txBody>
      </p:sp>
    </p:spTree>
    <p:extLst>
      <p:ext uri="{BB962C8B-B14F-4D97-AF65-F5344CB8AC3E}">
        <p14:creationId xmlns:p14="http://schemas.microsoft.com/office/powerpoint/2010/main" val="2796362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467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688167"/>
            <a:ext cx="11360800" cy="10584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3"/>
          <p:cNvSpPr txBox="1">
            <a:spLocks noGrp="1"/>
          </p:cNvSpPr>
          <p:nvPr>
            <p:ph type="body" idx="1"/>
          </p:nvPr>
        </p:nvSpPr>
        <p:spPr>
          <a:xfrm>
            <a:off x="289600" y="1815100"/>
            <a:ext cx="11612800" cy="4927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6192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792900"/>
            <a:ext cx="11360800" cy="8848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677700"/>
            <a:ext cx="5333200" cy="4824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1" name="Google Shape;21;p4"/>
          <p:cNvSpPr txBox="1">
            <a:spLocks noGrp="1"/>
          </p:cNvSpPr>
          <p:nvPr>
            <p:ph type="body" idx="2"/>
          </p:nvPr>
        </p:nvSpPr>
        <p:spPr>
          <a:xfrm>
            <a:off x="6443200" y="1677700"/>
            <a:ext cx="5333200" cy="4824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2545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688167"/>
            <a:ext cx="11360800" cy="9896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570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408659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8" name="Google Shape;28;p6"/>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496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7724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6134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0569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15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3148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312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909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8259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103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2161520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5991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3759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7810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2486-681C-39C4-27C6-CF54759E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7F1A05-84C9-C290-100D-52F1C9359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32B83-08DF-076A-53F7-4EBF50F3D189}"/>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621FA6B9-FF85-647E-28C2-2F6B78E02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C3BB-EEA6-61E8-EBAF-7AC4A2C6C216}"/>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3025554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04D7-BBAB-B77E-2C6A-56FE159E70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77779-72B5-CE70-C3B3-7BD6563A6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34784-639B-1E3C-4BF3-2B4502763464}"/>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E4B4D2C4-C780-765A-F036-3EE870028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512CC-350B-A1B8-1E8C-6A935FA65EFA}"/>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2094404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D56D-F306-C5F1-F985-307FCAC9D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F0BDAB-E417-E8DF-60CA-AD45AF422B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E575A-1906-3A06-78CE-8BDEFB9E433C}"/>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4DCD0F78-E59C-CFB7-C940-6278951D3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281FB-D6D3-71D5-F4D7-3AF4C163DE5A}"/>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3380493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6F0B-DC66-91D3-DCBD-5926AB39F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5AD3F-41E8-89E9-5B4F-D7820DCAB1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B0592-F6CB-D26D-EDFA-BF4BF3864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1FE14-0268-3960-FEC2-6732F38EEFB6}"/>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6" name="Footer Placeholder 5">
            <a:extLst>
              <a:ext uri="{FF2B5EF4-FFF2-40B4-BE49-F238E27FC236}">
                <a16:creationId xmlns:a16="http://schemas.microsoft.com/office/drawing/2014/main" id="{4BBAF119-F886-89EE-E1AF-FBC8620E5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7EA73-9922-3943-C4A5-262559D61A98}"/>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3419738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342B-5CA2-09D6-41BC-5C5C081FE7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933734-D617-AFFE-BDBA-459BC8EDA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1C3164-A0B6-E870-4DE3-4ED333D864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FCC420-072E-39C8-B7D4-244088F2E6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B86FA0-FBBE-FA57-E024-F6BAE7ED4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FC559E-672A-7B4A-A245-5C2B7D3E3DE8}"/>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8" name="Footer Placeholder 7">
            <a:extLst>
              <a:ext uri="{FF2B5EF4-FFF2-40B4-BE49-F238E27FC236}">
                <a16:creationId xmlns:a16="http://schemas.microsoft.com/office/drawing/2014/main" id="{43EDB84F-DB8F-9EB8-55ED-738D032205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DC8BD9-A754-0FDB-C892-74CFE25E33C8}"/>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74947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AB47-BEF3-DD74-294F-64B4F73FBB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D1A61-EDC2-6933-EABF-ACDACDBE2014}"/>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4" name="Footer Placeholder 3">
            <a:extLst>
              <a:ext uri="{FF2B5EF4-FFF2-40B4-BE49-F238E27FC236}">
                <a16:creationId xmlns:a16="http://schemas.microsoft.com/office/drawing/2014/main" id="{8F99F9E5-B875-1A07-6149-DE7FE0CB1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17B3A-4B12-3426-E939-30875ECAF6F8}"/>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540367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5BECA-69CF-0E80-56C7-35D2308B9677}"/>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3" name="Footer Placeholder 2">
            <a:extLst>
              <a:ext uri="{FF2B5EF4-FFF2-40B4-BE49-F238E27FC236}">
                <a16:creationId xmlns:a16="http://schemas.microsoft.com/office/drawing/2014/main" id="{BA039E04-2497-68F5-0039-1F91DB39B0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93A9D-1B3D-424E-FE96-51B3386F9EA2}"/>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142940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2724114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D355-523B-3F86-0B25-1ECDFD1B3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8C682-1ADC-7CED-53C6-E79D0DDB6D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66D5F-0AF7-0AD0-D60C-A740DCEC9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26788-00B7-1285-DD0C-9A8179B8BAB6}"/>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6" name="Footer Placeholder 5">
            <a:extLst>
              <a:ext uri="{FF2B5EF4-FFF2-40B4-BE49-F238E27FC236}">
                <a16:creationId xmlns:a16="http://schemas.microsoft.com/office/drawing/2014/main" id="{F9BDDD84-DAC8-5E6F-EF91-99C77CB1F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13C62-3703-DD76-32E1-1D5CC9F84983}"/>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1792286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51E1-3399-8B14-92EA-3BDC9EF84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8CCF1-026D-5FDF-9C36-690541924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7885C6-AB10-28C4-FC6F-C304ED825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90E10-1E5C-20A2-BA51-49DA7C6F414C}"/>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6" name="Footer Placeholder 5">
            <a:extLst>
              <a:ext uri="{FF2B5EF4-FFF2-40B4-BE49-F238E27FC236}">
                <a16:creationId xmlns:a16="http://schemas.microsoft.com/office/drawing/2014/main" id="{20FEFA1D-2521-F35B-CFDE-BCF8422E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EC655-0156-B067-4E87-DA0EE6E9600A}"/>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2976302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27C-5262-D0DE-8277-8C87483D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D31C8-8D91-7CC7-2A45-A53628F13C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C309E-C555-CE3D-68D2-6ADFC79CF38F}"/>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8EDAF650-F6B0-A826-803E-CEC097D5E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E0246-4A9D-8D1C-9955-04E85C3AD55E}"/>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4248283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09A5A4-D6C5-9D78-6BC0-F6425E5C3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3AA7A-5A9B-35F7-FD3A-43E8513F5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5EB11-525B-20DC-E59E-C6E64CE96F3E}"/>
              </a:ext>
            </a:extLst>
          </p:cNvPr>
          <p:cNvSpPr>
            <a:spLocks noGrp="1"/>
          </p:cNvSpPr>
          <p:nvPr>
            <p:ph type="dt" sz="half" idx="10"/>
          </p:nvPr>
        </p:nvSpPr>
        <p:spPr/>
        <p:txBody>
          <a:body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DD91D8BF-8839-3E52-0467-2A27395FE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4DB31-F2B2-E8E5-1EE8-9AD1DE9DF2C4}"/>
              </a:ext>
            </a:extLst>
          </p:cNvPr>
          <p:cNvSpPr>
            <a:spLocks noGrp="1"/>
          </p:cNvSpPr>
          <p:nvPr>
            <p:ph type="sldNum" sz="quarter" idx="12"/>
          </p:nvPr>
        </p:nvSpPr>
        <p:spPr/>
        <p:txBody>
          <a:bodyPr/>
          <a:lstStyle/>
          <a:p>
            <a:fld id="{CFC3752E-0A38-467C-A9BA-A4F286328FC2}" type="slidenum">
              <a:rPr lang="en-US" smtClean="0"/>
              <a:t>‹#›</a:t>
            </a:fld>
            <a:endParaRPr lang="en-US"/>
          </a:p>
        </p:txBody>
      </p:sp>
    </p:spTree>
    <p:extLst>
      <p:ext uri="{BB962C8B-B14F-4D97-AF65-F5344CB8AC3E}">
        <p14:creationId xmlns:p14="http://schemas.microsoft.com/office/powerpoint/2010/main" val="215965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308811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4229481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8D09C-5B1F-443D-AD25-DD0578FB3B91}" type="datetimeFigureOut">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6ABCE-B401-4D1F-BAC1-9C1C9964227B}" type="slidenum">
              <a:rPr lang="en-US" smtClean="0"/>
              <a:t>‹#›</a:t>
            </a:fld>
            <a:endParaRPr lang="en-US" dirty="0"/>
          </a:p>
        </p:txBody>
      </p:sp>
    </p:spTree>
    <p:extLst>
      <p:ext uri="{BB962C8B-B14F-4D97-AF65-F5344CB8AC3E}">
        <p14:creationId xmlns:p14="http://schemas.microsoft.com/office/powerpoint/2010/main" val="218273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8D09C-5B1F-443D-AD25-DD0578FB3B91}" type="datetimeFigureOut">
              <a:rPr lang="en-US" smtClean="0"/>
              <a:t>5/5/2026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6ABCE-B401-4D1F-BAC1-9C1C9964227B}" type="slidenum">
              <a:rPr lang="en-US" smtClean="0"/>
              <a:t>‹#›</a:t>
            </a:fld>
            <a:endParaRPr lang="en-US" dirty="0"/>
          </a:p>
        </p:txBody>
      </p:sp>
    </p:spTree>
    <p:extLst>
      <p:ext uri="{BB962C8B-B14F-4D97-AF65-F5344CB8AC3E}">
        <p14:creationId xmlns:p14="http://schemas.microsoft.com/office/powerpoint/2010/main" val="163807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12192000" cy="979488"/>
          </a:xfrm>
          <a:prstGeom prst="rect">
            <a:avLst/>
          </a:prstGeom>
          <a:solidFill>
            <a:schemeClr val="tx1"/>
          </a:solidFill>
          <a:ln w="9525">
            <a:noFill/>
            <a:miter lim="800000"/>
            <a:headEnd/>
            <a:tailEnd/>
          </a:ln>
          <a:effectLst/>
        </p:spPr>
        <p:txBody>
          <a:bodyPr wrap="none" anchor="ctr"/>
          <a:lstStyle/>
          <a:p>
            <a:pPr algn="ctr" eaLnBrk="0" hangingPunct="0">
              <a:defRPr/>
            </a:pPr>
            <a:endParaRPr lang="en-US" sz="2400" dirty="0">
              <a:solidFill>
                <a:srgbClr val="000000"/>
              </a:solidFill>
              <a:latin typeface="Arial"/>
            </a:endParaRPr>
          </a:p>
        </p:txBody>
      </p:sp>
      <p:sp>
        <p:nvSpPr>
          <p:cNvPr id="1032" name="Rectangle 8"/>
          <p:cNvSpPr>
            <a:spLocks noChangeArrowheads="1"/>
          </p:cNvSpPr>
          <p:nvPr/>
        </p:nvSpPr>
        <p:spPr bwMode="auto">
          <a:xfrm>
            <a:off x="0" y="982664"/>
            <a:ext cx="12192000" cy="5875337"/>
          </a:xfrm>
          <a:prstGeom prst="rect">
            <a:avLst/>
          </a:prstGeom>
          <a:gradFill rotWithShape="0">
            <a:gsLst>
              <a:gs pos="0">
                <a:srgbClr val="DEE6E3"/>
              </a:gs>
              <a:gs pos="100000">
                <a:srgbClr val="FFFFFF"/>
              </a:gs>
            </a:gsLst>
            <a:lin ang="5400000" scaled="1"/>
          </a:gradFill>
          <a:ln w="9525">
            <a:noFill/>
            <a:miter lim="800000"/>
            <a:headEnd/>
            <a:tailEnd/>
          </a:ln>
          <a:effectLst/>
        </p:spPr>
        <p:txBody>
          <a:bodyPr wrap="none"/>
          <a:lstStyle/>
          <a:p>
            <a:pPr algn="ctr" eaLnBrk="0" hangingPunct="0">
              <a:defRPr/>
            </a:pPr>
            <a:endParaRPr lang="en-US" altLang="en-US" sz="1200" b="1" dirty="0">
              <a:solidFill>
                <a:srgbClr val="000000"/>
              </a:solidFill>
              <a:latin typeface="Verdana" pitchFamily="34" charset="0"/>
            </a:endParaRPr>
          </a:p>
        </p:txBody>
      </p:sp>
      <p:sp>
        <p:nvSpPr>
          <p:cNvPr id="2052" name="Rectangle 3"/>
          <p:cNvSpPr>
            <a:spLocks noGrp="1" noChangeArrowheads="1"/>
          </p:cNvSpPr>
          <p:nvPr>
            <p:ph type="body" idx="1"/>
          </p:nvPr>
        </p:nvSpPr>
        <p:spPr bwMode="auto">
          <a:xfrm>
            <a:off x="279400" y="1222375"/>
            <a:ext cx="11590867" cy="5443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3" name="Picture 24" descr="23"/>
          <p:cNvPicPr>
            <a:picLocks noChangeAspect="1" noChangeArrowheads="1"/>
          </p:cNvPicPr>
          <p:nvPr userDrawn="1"/>
        </p:nvPicPr>
        <p:blipFill>
          <a:blip r:embed="rId15" cstate="print"/>
          <a:srcRect/>
          <a:stretch>
            <a:fillRect/>
          </a:stretch>
        </p:blipFill>
        <p:spPr bwMode="auto">
          <a:xfrm>
            <a:off x="10991851" y="95251"/>
            <a:ext cx="1151467" cy="835025"/>
          </a:xfrm>
          <a:prstGeom prst="rect">
            <a:avLst/>
          </a:prstGeom>
          <a:noFill/>
          <a:ln w="9525">
            <a:noFill/>
            <a:miter lim="800000"/>
            <a:headEnd/>
            <a:tailEnd/>
          </a:ln>
        </p:spPr>
      </p:pic>
      <p:sp>
        <p:nvSpPr>
          <p:cNvPr id="1049" name="Text Box 25"/>
          <p:cNvSpPr txBox="1">
            <a:spLocks noChangeArrowheads="1"/>
          </p:cNvSpPr>
          <p:nvPr userDrawn="1"/>
        </p:nvSpPr>
        <p:spPr bwMode="auto">
          <a:xfrm>
            <a:off x="0" y="220663"/>
            <a:ext cx="10509251" cy="519112"/>
          </a:xfrm>
          <a:prstGeom prst="rect">
            <a:avLst/>
          </a:prstGeom>
          <a:noFill/>
          <a:ln w="9525" algn="ctr">
            <a:noFill/>
            <a:miter lim="800000"/>
            <a:headEnd/>
            <a:tailEnd/>
          </a:ln>
          <a:effectLst/>
        </p:spPr>
        <p:txBody>
          <a:bodyPr>
            <a:spAutoFit/>
          </a:bodyPr>
          <a:lstStyle/>
          <a:p>
            <a:pPr algn="ctr" eaLnBrk="0" hangingPunct="0">
              <a:spcBef>
                <a:spcPct val="50000"/>
              </a:spcBef>
              <a:defRPr/>
            </a:pPr>
            <a:endParaRPr lang="en-US" sz="2800" dirty="0">
              <a:solidFill>
                <a:srgbClr val="000000"/>
              </a:solidFill>
              <a:latin typeface="Gill Sans" pitchFamily="34" charset="0"/>
            </a:endParaRPr>
          </a:p>
        </p:txBody>
      </p:sp>
      <p:sp>
        <p:nvSpPr>
          <p:cNvPr id="2055" name="Rectangle 26"/>
          <p:cNvSpPr>
            <a:spLocks noGrp="1" noChangeArrowheads="1"/>
          </p:cNvSpPr>
          <p:nvPr>
            <p:ph type="title"/>
          </p:nvPr>
        </p:nvSpPr>
        <p:spPr bwMode="auto">
          <a:xfrm>
            <a:off x="0" y="1"/>
            <a:ext cx="11082867"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2263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eaLnBrk="0" fontAlgn="base" hangingPunct="0">
        <a:spcBef>
          <a:spcPct val="0"/>
        </a:spcBef>
        <a:spcAft>
          <a:spcPct val="0"/>
        </a:spcAft>
        <a:defRPr sz="2800" b="1">
          <a:solidFill>
            <a:schemeClr val="bg1"/>
          </a:solidFill>
          <a:latin typeface="Arial" pitchFamily="34" charset="0"/>
        </a:defRPr>
      </a:lvl6pPr>
      <a:lvl7pPr marL="914400" algn="l" rtl="0" eaLnBrk="0" fontAlgn="base" hangingPunct="0">
        <a:spcBef>
          <a:spcPct val="0"/>
        </a:spcBef>
        <a:spcAft>
          <a:spcPct val="0"/>
        </a:spcAft>
        <a:defRPr sz="2800" b="1">
          <a:solidFill>
            <a:schemeClr val="bg1"/>
          </a:solidFill>
          <a:latin typeface="Arial" pitchFamily="34" charset="0"/>
        </a:defRPr>
      </a:lvl7pPr>
      <a:lvl8pPr marL="1371600" algn="l" rtl="0" eaLnBrk="0" fontAlgn="base" hangingPunct="0">
        <a:spcBef>
          <a:spcPct val="0"/>
        </a:spcBef>
        <a:spcAft>
          <a:spcPct val="0"/>
        </a:spcAft>
        <a:defRPr sz="2800" b="1">
          <a:solidFill>
            <a:schemeClr val="bg1"/>
          </a:solidFill>
          <a:latin typeface="Arial" pitchFamily="34" charset="0"/>
        </a:defRPr>
      </a:lvl8pPr>
      <a:lvl9pPr marL="1828800" algn="l" rtl="0" eaLnBrk="0" fontAlgn="base" hangingPunct="0">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600">
          <a:solidFill>
            <a:schemeClr val="tx1"/>
          </a:solidFill>
          <a:latin typeface="+mn-lt"/>
        </a:defRPr>
      </a:lvl5pPr>
      <a:lvl6pPr marL="2228850" indent="-228600" algn="l" rtl="0" eaLnBrk="0" fontAlgn="base" hangingPunct="0">
        <a:spcBef>
          <a:spcPct val="20000"/>
        </a:spcBef>
        <a:spcAft>
          <a:spcPct val="0"/>
        </a:spcAft>
        <a:buChar char="»"/>
        <a:defRPr sz="1600">
          <a:solidFill>
            <a:schemeClr val="tx1"/>
          </a:solidFill>
          <a:latin typeface="+mn-lt"/>
        </a:defRPr>
      </a:lvl6pPr>
      <a:lvl7pPr marL="2686050" indent="-228600" algn="l" rtl="0" eaLnBrk="0" fontAlgn="base" hangingPunct="0">
        <a:spcBef>
          <a:spcPct val="20000"/>
        </a:spcBef>
        <a:spcAft>
          <a:spcPct val="0"/>
        </a:spcAft>
        <a:buChar char="»"/>
        <a:defRPr sz="1600">
          <a:solidFill>
            <a:schemeClr val="tx1"/>
          </a:solidFill>
          <a:latin typeface="+mn-lt"/>
        </a:defRPr>
      </a:lvl7pPr>
      <a:lvl8pPr marL="3143250" indent="-228600" algn="l" rtl="0" eaLnBrk="0" fontAlgn="base" hangingPunct="0">
        <a:spcBef>
          <a:spcPct val="20000"/>
        </a:spcBef>
        <a:spcAft>
          <a:spcPct val="0"/>
        </a:spcAft>
        <a:buChar char="»"/>
        <a:defRPr sz="1600">
          <a:solidFill>
            <a:schemeClr val="tx1"/>
          </a:solidFill>
          <a:latin typeface="+mn-lt"/>
        </a:defRPr>
      </a:lvl8pPr>
      <a:lvl9pPr marL="360045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1546F-1CE7-4F93-9E84-5CE0FFC6A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AFCC60-87FD-46EB-A3A1-8DCA5DC47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20A41-4F20-4EA6-A687-2F362EDDF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B5DF3-8FC1-4B79-8C20-F342EE0248D1}" type="datetimeFigureOut">
              <a:rPr lang="en-US" smtClean="0"/>
              <a:t>5/5/2026</a:t>
            </a:fld>
            <a:endParaRPr lang="en-US" dirty="0"/>
          </a:p>
        </p:txBody>
      </p:sp>
      <p:sp>
        <p:nvSpPr>
          <p:cNvPr id="5" name="Footer Placeholder 4">
            <a:extLst>
              <a:ext uri="{FF2B5EF4-FFF2-40B4-BE49-F238E27FC236}">
                <a16:creationId xmlns:a16="http://schemas.microsoft.com/office/drawing/2014/main" id="{BBF31380-C32F-4289-A053-90263E847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93B5A0-6CA1-432C-A806-53D1BBF25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116A7-49CA-4821-AFAC-1D40CCF5EE5B}" type="slidenum">
              <a:rPr lang="en-US" smtClean="0"/>
              <a:t>‹#›</a:t>
            </a:fld>
            <a:endParaRPr lang="en-US" dirty="0"/>
          </a:p>
        </p:txBody>
      </p:sp>
    </p:spTree>
    <p:extLst>
      <p:ext uri="{BB962C8B-B14F-4D97-AF65-F5344CB8AC3E}">
        <p14:creationId xmlns:p14="http://schemas.microsoft.com/office/powerpoint/2010/main" val="39463273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E9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792900"/>
            <a:ext cx="11360800" cy="8848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rgbClr val="1DB3CD"/>
              </a:buClr>
              <a:buSzPts val="3200"/>
              <a:buNone/>
              <a:defRPr sz="3200">
                <a:solidFill>
                  <a:srgbClr val="1DB3CD"/>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048767"/>
            <a:ext cx="11360800" cy="4483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Georgia"/>
              <a:buChar char="●"/>
              <a:defRPr sz="1800">
                <a:solidFill>
                  <a:schemeClr val="dk2"/>
                </a:solidFill>
                <a:latin typeface="Georgia"/>
                <a:ea typeface="Georgia"/>
                <a:cs typeface="Georgia"/>
                <a:sym typeface="Georgia"/>
              </a:defRPr>
            </a:lvl1pPr>
            <a:lvl2pPr marL="914400" lvl="1"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2pPr>
            <a:lvl3pPr marL="1371600" lvl="2"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3pPr>
            <a:lvl4pPr marL="1828800" lvl="3"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4pPr>
            <a:lvl5pPr marL="2286000" lvl="4"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5pPr>
            <a:lvl6pPr marL="2743200" lvl="5"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6pPr>
            <a:lvl7pPr marL="3200400" lvl="6"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7pPr>
            <a:lvl8pPr marL="3657600" lvl="7"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8pPr>
            <a:lvl9pPr marL="4114800" lvl="8" indent="-317500">
              <a:lnSpc>
                <a:spcPct val="115000"/>
              </a:lnSpc>
              <a:spcBef>
                <a:spcPts val="0"/>
              </a:spcBef>
              <a:spcAft>
                <a:spcPts val="0"/>
              </a:spcAft>
              <a:buClr>
                <a:schemeClr val="dk2"/>
              </a:buClr>
              <a:buSzPts val="1400"/>
              <a:buFont typeface="Georgia"/>
              <a:buChar char="■"/>
              <a:defRPr>
                <a:solidFill>
                  <a:schemeClr val="dk2"/>
                </a:solidFill>
                <a:latin typeface="Georgia"/>
                <a:ea typeface="Georgia"/>
                <a:cs typeface="Georgia"/>
                <a:sym typeface="Georgi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Google Shape;9;p1"/>
          <p:cNvPicPr preferRelativeResize="0"/>
          <p:nvPr/>
        </p:nvPicPr>
        <p:blipFill rotWithShape="1">
          <a:blip r:embed="rId8">
            <a:alphaModFix/>
          </a:blip>
          <a:srcRect/>
          <a:stretch/>
        </p:blipFill>
        <p:spPr>
          <a:xfrm>
            <a:off x="0" y="-9533"/>
            <a:ext cx="12192000" cy="719673"/>
          </a:xfrm>
          <a:prstGeom prst="rect">
            <a:avLst/>
          </a:prstGeom>
          <a:noFill/>
          <a:ln>
            <a:noFill/>
          </a:ln>
        </p:spPr>
      </p:pic>
    </p:spTree>
    <p:extLst>
      <p:ext uri="{BB962C8B-B14F-4D97-AF65-F5344CB8AC3E}">
        <p14:creationId xmlns:p14="http://schemas.microsoft.com/office/powerpoint/2010/main" val="188878394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E0AE1-5089-4703-B3E6-7B3656CC9D64}" type="datetimeFigureOut">
              <a:rPr lang="en-US" smtClean="0">
                <a:solidFill>
                  <a:prstClr val="black">
                    <a:tint val="75000"/>
                  </a:prstClr>
                </a:solidFill>
              </a:rPr>
              <a:pPr/>
              <a:t>5/5/2026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13C4D-305A-46E5-91FD-B5A4D38940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444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67DF3-FECB-BFB3-E049-7610F234F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C0B57-A345-F41A-5BD7-5FE2BFEE8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0C7B2-BA35-DE0B-804B-CB39BF94E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D83C5A-9204-4163-AFCB-CEF2F47DFB52}" type="datetimeFigureOut">
              <a:rPr lang="en-US" smtClean="0"/>
              <a:t>5/5/2026</a:t>
            </a:fld>
            <a:endParaRPr lang="en-US"/>
          </a:p>
        </p:txBody>
      </p:sp>
      <p:sp>
        <p:nvSpPr>
          <p:cNvPr id="5" name="Footer Placeholder 4">
            <a:extLst>
              <a:ext uri="{FF2B5EF4-FFF2-40B4-BE49-F238E27FC236}">
                <a16:creationId xmlns:a16="http://schemas.microsoft.com/office/drawing/2014/main" id="{CA9AE9D0-F3E9-3AAE-5CFB-19D5F022E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FF945E-4872-7C1E-20CB-DF91426D1F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C3752E-0A38-467C-A9BA-A4F286328FC2}" type="slidenum">
              <a:rPr lang="en-US" smtClean="0"/>
              <a:t>‹#›</a:t>
            </a:fld>
            <a:endParaRPr lang="en-US"/>
          </a:p>
        </p:txBody>
      </p:sp>
    </p:spTree>
    <p:extLst>
      <p:ext uri="{BB962C8B-B14F-4D97-AF65-F5344CB8AC3E}">
        <p14:creationId xmlns:p14="http://schemas.microsoft.com/office/powerpoint/2010/main" val="400197476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gif"/><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g"/><Relationship Id="rId3" Type="http://schemas.openxmlformats.org/officeDocument/2006/relationships/image" Target="../media/image19.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gif"/><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7.jpe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18" Type="http://schemas.openxmlformats.org/officeDocument/2006/relationships/image" Target="../media/image79.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8.jpeg"/><Relationship Id="rId2" Type="http://schemas.openxmlformats.org/officeDocument/2006/relationships/notesSlide" Target="../notesSlides/notesSlide10.xml"/><Relationship Id="rId16"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68.jpeg"/><Relationship Id="rId10" Type="http://schemas.openxmlformats.org/officeDocument/2006/relationships/image" Target="../media/image72.jpeg"/><Relationship Id="rId4" Type="http://schemas.openxmlformats.org/officeDocument/2006/relationships/image" Target="../media/image66.jpg"/><Relationship Id="rId9" Type="http://schemas.openxmlformats.org/officeDocument/2006/relationships/image" Target="../media/image71.png"/><Relationship Id="rId14"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6.jpg"/><Relationship Id="rId7"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4.png"/><Relationship Id="rId5" Type="http://schemas.openxmlformats.org/officeDocument/2006/relationships/image" Target="../media/image75.jpeg"/><Relationship Id="rId10" Type="http://schemas.openxmlformats.org/officeDocument/2006/relationships/image" Target="../media/image83.png"/><Relationship Id="rId4" Type="http://schemas.openxmlformats.org/officeDocument/2006/relationships/image" Target="../media/image74.png"/><Relationship Id="rId9" Type="http://schemas.openxmlformats.org/officeDocument/2006/relationships/image" Target="../media/image82.jpeg"/></Relationships>
</file>

<file path=ppt/slides/_rels/slide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svg"/></Relationships>
</file>

<file path=ppt/slides/_rels/slide1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jfif"/><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jp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hyperlink" Target="https://earth.app.goo.gl/XKNJB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13.gif"/><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png"/><Relationship Id="rId1" Type="http://schemas.openxmlformats.org/officeDocument/2006/relationships/slideLayout" Target="../slideLayouts/slideLayout4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117.jpeg"/><Relationship Id="rId7"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65.jpeg"/><Relationship Id="rId7" Type="http://schemas.openxmlformats.org/officeDocument/2006/relationships/image" Target="../media/image1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73.jpeg"/><Relationship Id="rId10" Type="http://schemas.openxmlformats.org/officeDocument/2006/relationships/image" Target="../media/image122.jpeg"/><Relationship Id="rId4" Type="http://schemas.openxmlformats.org/officeDocument/2006/relationships/image" Target="../media/image72.jpeg"/><Relationship Id="rId9"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5.png"/><Relationship Id="rId7"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5.png"/><Relationship Id="rId3" Type="http://schemas.openxmlformats.org/officeDocument/2006/relationships/image" Target="../media/image135.png"/><Relationship Id="rId7" Type="http://schemas.openxmlformats.org/officeDocument/2006/relationships/image" Target="../media/image138.png"/><Relationship Id="rId12"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41.jpeg"/><Relationship Id="rId5" Type="http://schemas.openxmlformats.org/officeDocument/2006/relationships/image" Target="../media/image137.png"/><Relationship Id="rId10" Type="http://schemas.openxmlformats.org/officeDocument/2006/relationships/image" Target="../media/image140.jpeg"/><Relationship Id="rId4" Type="http://schemas.openxmlformats.org/officeDocument/2006/relationships/image" Target="../media/image136.png"/><Relationship Id="rId9" Type="http://schemas.openxmlformats.org/officeDocument/2006/relationships/image" Target="../media/image139.gif"/><Relationship Id="rId14" Type="http://schemas.openxmlformats.org/officeDocument/2006/relationships/image" Target="../media/image143.png"/></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5.png"/><Relationship Id="rId7"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gif"/></Relationships>
</file>

<file path=ppt/slides/_rels/slide35.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3" Type="http://schemas.openxmlformats.org/officeDocument/2006/relationships/image" Target="../media/image167.png"/><Relationship Id="rId18" Type="http://schemas.openxmlformats.org/officeDocument/2006/relationships/image" Target="../media/image170.png"/><Relationship Id="rId26" Type="http://schemas.openxmlformats.org/officeDocument/2006/relationships/image" Target="../media/image178.jpeg"/><Relationship Id="rId3" Type="http://schemas.openxmlformats.org/officeDocument/2006/relationships/image" Target="../media/image13.gif"/><Relationship Id="rId21" Type="http://schemas.openxmlformats.org/officeDocument/2006/relationships/image" Target="../media/image173.jpg"/><Relationship Id="rId34" Type="http://schemas.openxmlformats.org/officeDocument/2006/relationships/image" Target="../media/image186.png"/><Relationship Id="rId7" Type="http://schemas.openxmlformats.org/officeDocument/2006/relationships/image" Target="../media/image161.jpeg"/><Relationship Id="rId12" Type="http://schemas.openxmlformats.org/officeDocument/2006/relationships/image" Target="../media/image166.png"/><Relationship Id="rId17" Type="http://schemas.openxmlformats.org/officeDocument/2006/relationships/image" Target="../media/image107.jpg"/><Relationship Id="rId25" Type="http://schemas.openxmlformats.org/officeDocument/2006/relationships/image" Target="../media/image177.jpeg"/><Relationship Id="rId33" Type="http://schemas.openxmlformats.org/officeDocument/2006/relationships/image" Target="../media/image185.png"/><Relationship Id="rId2" Type="http://schemas.openxmlformats.org/officeDocument/2006/relationships/image" Target="../media/image157.jpeg"/><Relationship Id="rId16" Type="http://schemas.microsoft.com/office/2007/relationships/hdphoto" Target="../media/hdphoto2.wdp"/><Relationship Id="rId20" Type="http://schemas.openxmlformats.org/officeDocument/2006/relationships/image" Target="../media/image172.jpeg"/><Relationship Id="rId29" Type="http://schemas.openxmlformats.org/officeDocument/2006/relationships/image" Target="../media/image181.png"/><Relationship Id="rId1" Type="http://schemas.openxmlformats.org/officeDocument/2006/relationships/slideLayout" Target="../slideLayouts/slideLayout13.xml"/><Relationship Id="rId6" Type="http://schemas.openxmlformats.org/officeDocument/2006/relationships/image" Target="../media/image160.jpeg"/><Relationship Id="rId11" Type="http://schemas.openxmlformats.org/officeDocument/2006/relationships/image" Target="../media/image165.gif"/><Relationship Id="rId24" Type="http://schemas.openxmlformats.org/officeDocument/2006/relationships/image" Target="../media/image176.png"/><Relationship Id="rId32" Type="http://schemas.openxmlformats.org/officeDocument/2006/relationships/image" Target="../media/image184.png"/><Relationship Id="rId5" Type="http://schemas.openxmlformats.org/officeDocument/2006/relationships/image" Target="../media/image159.jpg"/><Relationship Id="rId15" Type="http://schemas.openxmlformats.org/officeDocument/2006/relationships/image" Target="../media/image169.png"/><Relationship Id="rId23" Type="http://schemas.openxmlformats.org/officeDocument/2006/relationships/image" Target="../media/image175.jpeg"/><Relationship Id="rId28" Type="http://schemas.openxmlformats.org/officeDocument/2006/relationships/image" Target="../media/image180.png"/><Relationship Id="rId10" Type="http://schemas.openxmlformats.org/officeDocument/2006/relationships/image" Target="../media/image164.gif"/><Relationship Id="rId19" Type="http://schemas.openxmlformats.org/officeDocument/2006/relationships/image" Target="../media/image171.gif"/><Relationship Id="rId31" Type="http://schemas.openxmlformats.org/officeDocument/2006/relationships/image" Target="../media/image183.png"/><Relationship Id="rId4" Type="http://schemas.openxmlformats.org/officeDocument/2006/relationships/image" Target="../media/image158.png"/><Relationship Id="rId9" Type="http://schemas.openxmlformats.org/officeDocument/2006/relationships/image" Target="../media/image163.gif"/><Relationship Id="rId14" Type="http://schemas.openxmlformats.org/officeDocument/2006/relationships/image" Target="../media/image168.jpg"/><Relationship Id="rId22" Type="http://schemas.openxmlformats.org/officeDocument/2006/relationships/image" Target="../media/image174.jpg"/><Relationship Id="rId27" Type="http://schemas.openxmlformats.org/officeDocument/2006/relationships/image" Target="../media/image179.jpg"/><Relationship Id="rId30" Type="http://schemas.openxmlformats.org/officeDocument/2006/relationships/image" Target="../media/image182.png"/><Relationship Id="rId35" Type="http://schemas.openxmlformats.org/officeDocument/2006/relationships/image" Target="../media/image187.png"/><Relationship Id="rId8" Type="http://schemas.openxmlformats.org/officeDocument/2006/relationships/image" Target="../media/image162.tif"/></Relationships>
</file>

<file path=ppt/slides/_rels/slide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5.png"/><Relationship Id="rId4" Type="http://schemas.openxmlformats.org/officeDocument/2006/relationships/image" Target="../media/image25.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pn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B29008-9B11-5197-4A9F-48E48F0D6E80}"/>
              </a:ext>
            </a:extLst>
          </p:cNvPr>
          <p:cNvSpPr/>
          <p:nvPr/>
        </p:nvSpPr>
        <p:spPr>
          <a:xfrm>
            <a:off x="-142875" y="-1"/>
            <a:ext cx="5229225" cy="6858001"/>
          </a:xfrm>
          <a:prstGeom prst="rect">
            <a:avLst/>
          </a:prstGeom>
          <a:solidFill>
            <a:srgbClr val="C9D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a:grpSpLocks noChangeAspect="1"/>
          </p:cNvGrpSpPr>
          <p:nvPr/>
        </p:nvGrpSpPr>
        <p:grpSpPr>
          <a:xfrm>
            <a:off x="0" y="-1"/>
            <a:ext cx="4845331" cy="6652669"/>
            <a:chOff x="-25966" y="142183"/>
            <a:chExt cx="3994117" cy="5538237"/>
          </a:xfrm>
        </p:grpSpPr>
        <p:grpSp>
          <p:nvGrpSpPr>
            <p:cNvPr id="8" name="Group 7"/>
            <p:cNvGrpSpPr/>
            <p:nvPr/>
          </p:nvGrpSpPr>
          <p:grpSpPr>
            <a:xfrm>
              <a:off x="-25966" y="142183"/>
              <a:ext cx="3994117" cy="5473613"/>
              <a:chOff x="-25966" y="142183"/>
              <a:chExt cx="3994117" cy="5473613"/>
            </a:xfrm>
          </p:grpSpPr>
          <p:grpSp>
            <p:nvGrpSpPr>
              <p:cNvPr id="3" name="Group 2"/>
              <p:cNvGrpSpPr/>
              <p:nvPr/>
            </p:nvGrpSpPr>
            <p:grpSpPr>
              <a:xfrm>
                <a:off x="-25966" y="142183"/>
                <a:ext cx="3939531" cy="5395975"/>
                <a:chOff x="-25966" y="142183"/>
                <a:chExt cx="3939531" cy="5395975"/>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23" t="2893" b="19245"/>
                <a:stretch/>
              </p:blipFill>
              <p:spPr>
                <a:xfrm>
                  <a:off x="103516" y="198408"/>
                  <a:ext cx="3810049" cy="5339750"/>
                </a:xfrm>
                <a:prstGeom prst="rect">
                  <a:avLst/>
                </a:prstGeom>
              </p:spPr>
            </p:pic>
            <p:sp>
              <p:nvSpPr>
                <p:cNvPr id="2" name="Freeform 1"/>
                <p:cNvSpPr/>
                <p:nvPr/>
              </p:nvSpPr>
              <p:spPr>
                <a:xfrm>
                  <a:off x="-25966" y="142183"/>
                  <a:ext cx="1380226" cy="2855344"/>
                </a:xfrm>
                <a:custGeom>
                  <a:avLst/>
                  <a:gdLst>
                    <a:gd name="connsiteX0" fmla="*/ 1207698 w 1544128"/>
                    <a:gd name="connsiteY0" fmla="*/ 2734574 h 2855344"/>
                    <a:gd name="connsiteX1" fmla="*/ 250166 w 1544128"/>
                    <a:gd name="connsiteY1" fmla="*/ 2794959 h 2855344"/>
                    <a:gd name="connsiteX2" fmla="*/ 0 w 1544128"/>
                    <a:gd name="connsiteY2" fmla="*/ 2855344 h 2855344"/>
                    <a:gd name="connsiteX3" fmla="*/ 8626 w 1544128"/>
                    <a:gd name="connsiteY3" fmla="*/ 0 h 2855344"/>
                    <a:gd name="connsiteX4" fmla="*/ 1544128 w 1544128"/>
                    <a:gd name="connsiteY4" fmla="*/ 8627 h 2855344"/>
                    <a:gd name="connsiteX5" fmla="*/ 1380226 w 1544128"/>
                    <a:gd name="connsiteY5" fmla="*/ 362310 h 2855344"/>
                    <a:gd name="connsiteX6" fmla="*/ 1173192 w 1544128"/>
                    <a:gd name="connsiteY6" fmla="*/ 483079 h 2855344"/>
                    <a:gd name="connsiteX7" fmla="*/ 1009290 w 1544128"/>
                    <a:gd name="connsiteY7" fmla="*/ 785004 h 2855344"/>
                    <a:gd name="connsiteX8" fmla="*/ 974784 w 1544128"/>
                    <a:gd name="connsiteY8" fmla="*/ 1026544 h 2855344"/>
                    <a:gd name="connsiteX9" fmla="*/ 879894 w 1544128"/>
                    <a:gd name="connsiteY9" fmla="*/ 1466491 h 2855344"/>
                    <a:gd name="connsiteX10" fmla="*/ 957532 w 1544128"/>
                    <a:gd name="connsiteY10" fmla="*/ 1984076 h 2855344"/>
                    <a:gd name="connsiteX11" fmla="*/ 1043796 w 1544128"/>
                    <a:gd name="connsiteY11" fmla="*/ 2346385 h 2855344"/>
                    <a:gd name="connsiteX12" fmla="*/ 1380226 w 1544128"/>
                    <a:gd name="connsiteY12" fmla="*/ 2415396 h 2855344"/>
                    <a:gd name="connsiteX13" fmla="*/ 1328468 w 1544128"/>
                    <a:gd name="connsiteY13" fmla="*/ 2674189 h 2855344"/>
                    <a:gd name="connsiteX14" fmla="*/ 1190445 w 1544128"/>
                    <a:gd name="connsiteY14" fmla="*/ 2803585 h 2855344"/>
                    <a:gd name="connsiteX15" fmla="*/ 1147313 w 1544128"/>
                    <a:gd name="connsiteY15" fmla="*/ 2751827 h 2855344"/>
                    <a:gd name="connsiteX16" fmla="*/ 1104181 w 1544128"/>
                    <a:gd name="connsiteY16" fmla="*/ 2743200 h 2855344"/>
                    <a:gd name="connsiteX17" fmla="*/ 1052422 w 1544128"/>
                    <a:gd name="connsiteY17" fmla="*/ 2760453 h 2855344"/>
                    <a:gd name="connsiteX0" fmla="*/ 1207698 w 1544128"/>
                    <a:gd name="connsiteY0" fmla="*/ 2734574 h 2855344"/>
                    <a:gd name="connsiteX1" fmla="*/ 250166 w 1544128"/>
                    <a:gd name="connsiteY1" fmla="*/ 2794959 h 2855344"/>
                    <a:gd name="connsiteX2" fmla="*/ 0 w 1544128"/>
                    <a:gd name="connsiteY2" fmla="*/ 2855344 h 2855344"/>
                    <a:gd name="connsiteX3" fmla="*/ 8626 w 1544128"/>
                    <a:gd name="connsiteY3" fmla="*/ 0 h 2855344"/>
                    <a:gd name="connsiteX4" fmla="*/ 1544128 w 1544128"/>
                    <a:gd name="connsiteY4" fmla="*/ 8627 h 2855344"/>
                    <a:gd name="connsiteX5" fmla="*/ 1278154 w 1544128"/>
                    <a:gd name="connsiteY5" fmla="*/ 172004 h 2855344"/>
                    <a:gd name="connsiteX6" fmla="*/ 1173192 w 1544128"/>
                    <a:gd name="connsiteY6" fmla="*/ 483079 h 2855344"/>
                    <a:gd name="connsiteX7" fmla="*/ 1009290 w 1544128"/>
                    <a:gd name="connsiteY7" fmla="*/ 785004 h 2855344"/>
                    <a:gd name="connsiteX8" fmla="*/ 974784 w 1544128"/>
                    <a:gd name="connsiteY8" fmla="*/ 1026544 h 2855344"/>
                    <a:gd name="connsiteX9" fmla="*/ 879894 w 1544128"/>
                    <a:gd name="connsiteY9" fmla="*/ 1466491 h 2855344"/>
                    <a:gd name="connsiteX10" fmla="*/ 957532 w 1544128"/>
                    <a:gd name="connsiteY10" fmla="*/ 1984076 h 2855344"/>
                    <a:gd name="connsiteX11" fmla="*/ 1043796 w 1544128"/>
                    <a:gd name="connsiteY11" fmla="*/ 2346385 h 2855344"/>
                    <a:gd name="connsiteX12" fmla="*/ 1380226 w 1544128"/>
                    <a:gd name="connsiteY12" fmla="*/ 2415396 h 2855344"/>
                    <a:gd name="connsiteX13" fmla="*/ 1328468 w 1544128"/>
                    <a:gd name="connsiteY13" fmla="*/ 2674189 h 2855344"/>
                    <a:gd name="connsiteX14" fmla="*/ 1190445 w 1544128"/>
                    <a:gd name="connsiteY14" fmla="*/ 2803585 h 2855344"/>
                    <a:gd name="connsiteX15" fmla="*/ 1147313 w 1544128"/>
                    <a:gd name="connsiteY15" fmla="*/ 2751827 h 2855344"/>
                    <a:gd name="connsiteX16" fmla="*/ 1104181 w 1544128"/>
                    <a:gd name="connsiteY16" fmla="*/ 2743200 h 2855344"/>
                    <a:gd name="connsiteX17" fmla="*/ 1052422 w 1544128"/>
                    <a:gd name="connsiteY17" fmla="*/ 2760453 h 2855344"/>
                    <a:gd name="connsiteX0" fmla="*/ 1207698 w 1380226"/>
                    <a:gd name="connsiteY0" fmla="*/ 2734574 h 2855344"/>
                    <a:gd name="connsiteX1" fmla="*/ 250166 w 1380226"/>
                    <a:gd name="connsiteY1" fmla="*/ 2794959 h 2855344"/>
                    <a:gd name="connsiteX2" fmla="*/ 0 w 1380226"/>
                    <a:gd name="connsiteY2" fmla="*/ 2855344 h 2855344"/>
                    <a:gd name="connsiteX3" fmla="*/ 8626 w 1380226"/>
                    <a:gd name="connsiteY3" fmla="*/ 0 h 2855344"/>
                    <a:gd name="connsiteX4" fmla="*/ 1316429 w 1380226"/>
                    <a:gd name="connsiteY4" fmla="*/ 8627 h 2855344"/>
                    <a:gd name="connsiteX5" fmla="*/ 1278154 w 1380226"/>
                    <a:gd name="connsiteY5" fmla="*/ 172004 h 2855344"/>
                    <a:gd name="connsiteX6" fmla="*/ 1173192 w 1380226"/>
                    <a:gd name="connsiteY6" fmla="*/ 483079 h 2855344"/>
                    <a:gd name="connsiteX7" fmla="*/ 1009290 w 1380226"/>
                    <a:gd name="connsiteY7" fmla="*/ 785004 h 2855344"/>
                    <a:gd name="connsiteX8" fmla="*/ 974784 w 1380226"/>
                    <a:gd name="connsiteY8" fmla="*/ 1026544 h 2855344"/>
                    <a:gd name="connsiteX9" fmla="*/ 879894 w 1380226"/>
                    <a:gd name="connsiteY9" fmla="*/ 1466491 h 2855344"/>
                    <a:gd name="connsiteX10" fmla="*/ 957532 w 1380226"/>
                    <a:gd name="connsiteY10" fmla="*/ 1984076 h 2855344"/>
                    <a:gd name="connsiteX11" fmla="*/ 1043796 w 1380226"/>
                    <a:gd name="connsiteY11" fmla="*/ 2346385 h 2855344"/>
                    <a:gd name="connsiteX12" fmla="*/ 1380226 w 1380226"/>
                    <a:gd name="connsiteY12" fmla="*/ 2415396 h 2855344"/>
                    <a:gd name="connsiteX13" fmla="*/ 1328468 w 1380226"/>
                    <a:gd name="connsiteY13" fmla="*/ 2674189 h 2855344"/>
                    <a:gd name="connsiteX14" fmla="*/ 1190445 w 1380226"/>
                    <a:gd name="connsiteY14" fmla="*/ 2803585 h 2855344"/>
                    <a:gd name="connsiteX15" fmla="*/ 1147313 w 1380226"/>
                    <a:gd name="connsiteY15" fmla="*/ 2751827 h 2855344"/>
                    <a:gd name="connsiteX16" fmla="*/ 1104181 w 1380226"/>
                    <a:gd name="connsiteY16" fmla="*/ 2743200 h 2855344"/>
                    <a:gd name="connsiteX17" fmla="*/ 1052422 w 1380226"/>
                    <a:gd name="connsiteY17" fmla="*/ 2760453 h 2855344"/>
                    <a:gd name="connsiteX0" fmla="*/ 1207698 w 1380226"/>
                    <a:gd name="connsiteY0" fmla="*/ 2734574 h 2855344"/>
                    <a:gd name="connsiteX1" fmla="*/ 250166 w 1380226"/>
                    <a:gd name="connsiteY1" fmla="*/ 2794959 h 2855344"/>
                    <a:gd name="connsiteX2" fmla="*/ 0 w 1380226"/>
                    <a:gd name="connsiteY2" fmla="*/ 2855344 h 2855344"/>
                    <a:gd name="connsiteX3" fmla="*/ 8626 w 1380226"/>
                    <a:gd name="connsiteY3" fmla="*/ 0 h 2855344"/>
                    <a:gd name="connsiteX4" fmla="*/ 1316429 w 1380226"/>
                    <a:gd name="connsiteY4" fmla="*/ 8627 h 2855344"/>
                    <a:gd name="connsiteX5" fmla="*/ 1207489 w 1380226"/>
                    <a:gd name="connsiteY5" fmla="*/ 172004 h 2855344"/>
                    <a:gd name="connsiteX6" fmla="*/ 1173192 w 1380226"/>
                    <a:gd name="connsiteY6" fmla="*/ 483079 h 2855344"/>
                    <a:gd name="connsiteX7" fmla="*/ 1009290 w 1380226"/>
                    <a:gd name="connsiteY7" fmla="*/ 785004 h 2855344"/>
                    <a:gd name="connsiteX8" fmla="*/ 974784 w 1380226"/>
                    <a:gd name="connsiteY8" fmla="*/ 1026544 h 2855344"/>
                    <a:gd name="connsiteX9" fmla="*/ 879894 w 1380226"/>
                    <a:gd name="connsiteY9" fmla="*/ 1466491 h 2855344"/>
                    <a:gd name="connsiteX10" fmla="*/ 957532 w 1380226"/>
                    <a:gd name="connsiteY10" fmla="*/ 1984076 h 2855344"/>
                    <a:gd name="connsiteX11" fmla="*/ 1043796 w 1380226"/>
                    <a:gd name="connsiteY11" fmla="*/ 2346385 h 2855344"/>
                    <a:gd name="connsiteX12" fmla="*/ 1380226 w 1380226"/>
                    <a:gd name="connsiteY12" fmla="*/ 2415396 h 2855344"/>
                    <a:gd name="connsiteX13" fmla="*/ 1328468 w 1380226"/>
                    <a:gd name="connsiteY13" fmla="*/ 2674189 h 2855344"/>
                    <a:gd name="connsiteX14" fmla="*/ 1190445 w 1380226"/>
                    <a:gd name="connsiteY14" fmla="*/ 2803585 h 2855344"/>
                    <a:gd name="connsiteX15" fmla="*/ 1147313 w 1380226"/>
                    <a:gd name="connsiteY15" fmla="*/ 2751827 h 2855344"/>
                    <a:gd name="connsiteX16" fmla="*/ 1104181 w 1380226"/>
                    <a:gd name="connsiteY16" fmla="*/ 2743200 h 2855344"/>
                    <a:gd name="connsiteX17" fmla="*/ 1052422 w 1380226"/>
                    <a:gd name="connsiteY17" fmla="*/ 2760453 h 2855344"/>
                    <a:gd name="connsiteX0" fmla="*/ 1207698 w 1380226"/>
                    <a:gd name="connsiteY0" fmla="*/ 2734574 h 2855344"/>
                    <a:gd name="connsiteX1" fmla="*/ 250166 w 1380226"/>
                    <a:gd name="connsiteY1" fmla="*/ 2794959 h 2855344"/>
                    <a:gd name="connsiteX2" fmla="*/ 0 w 1380226"/>
                    <a:gd name="connsiteY2" fmla="*/ 2855344 h 2855344"/>
                    <a:gd name="connsiteX3" fmla="*/ 8626 w 1380226"/>
                    <a:gd name="connsiteY3" fmla="*/ 0 h 2855344"/>
                    <a:gd name="connsiteX4" fmla="*/ 1214357 w 1380226"/>
                    <a:gd name="connsiteY4" fmla="*/ 8627 h 2855344"/>
                    <a:gd name="connsiteX5" fmla="*/ 1207489 w 1380226"/>
                    <a:gd name="connsiteY5" fmla="*/ 172004 h 2855344"/>
                    <a:gd name="connsiteX6" fmla="*/ 1173192 w 1380226"/>
                    <a:gd name="connsiteY6" fmla="*/ 483079 h 2855344"/>
                    <a:gd name="connsiteX7" fmla="*/ 1009290 w 1380226"/>
                    <a:gd name="connsiteY7" fmla="*/ 785004 h 2855344"/>
                    <a:gd name="connsiteX8" fmla="*/ 974784 w 1380226"/>
                    <a:gd name="connsiteY8" fmla="*/ 1026544 h 2855344"/>
                    <a:gd name="connsiteX9" fmla="*/ 879894 w 1380226"/>
                    <a:gd name="connsiteY9" fmla="*/ 1466491 h 2855344"/>
                    <a:gd name="connsiteX10" fmla="*/ 957532 w 1380226"/>
                    <a:gd name="connsiteY10" fmla="*/ 1984076 h 2855344"/>
                    <a:gd name="connsiteX11" fmla="*/ 1043796 w 1380226"/>
                    <a:gd name="connsiteY11" fmla="*/ 2346385 h 2855344"/>
                    <a:gd name="connsiteX12" fmla="*/ 1380226 w 1380226"/>
                    <a:gd name="connsiteY12" fmla="*/ 2415396 h 2855344"/>
                    <a:gd name="connsiteX13" fmla="*/ 1328468 w 1380226"/>
                    <a:gd name="connsiteY13" fmla="*/ 2674189 h 2855344"/>
                    <a:gd name="connsiteX14" fmla="*/ 1190445 w 1380226"/>
                    <a:gd name="connsiteY14" fmla="*/ 2803585 h 2855344"/>
                    <a:gd name="connsiteX15" fmla="*/ 1147313 w 1380226"/>
                    <a:gd name="connsiteY15" fmla="*/ 2751827 h 2855344"/>
                    <a:gd name="connsiteX16" fmla="*/ 1104181 w 1380226"/>
                    <a:gd name="connsiteY16" fmla="*/ 2743200 h 2855344"/>
                    <a:gd name="connsiteX17" fmla="*/ 1052422 w 1380226"/>
                    <a:gd name="connsiteY17" fmla="*/ 2760453 h 28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0226" h="2855344">
                      <a:moveTo>
                        <a:pt x="1207698" y="2734574"/>
                      </a:moveTo>
                      <a:lnTo>
                        <a:pt x="250166" y="2794959"/>
                      </a:lnTo>
                      <a:lnTo>
                        <a:pt x="0" y="2855344"/>
                      </a:lnTo>
                      <a:cubicBezTo>
                        <a:pt x="2875" y="1903563"/>
                        <a:pt x="5751" y="951781"/>
                        <a:pt x="8626" y="0"/>
                      </a:cubicBezTo>
                      <a:lnTo>
                        <a:pt x="1214357" y="8627"/>
                      </a:lnTo>
                      <a:lnTo>
                        <a:pt x="1207489" y="172004"/>
                      </a:lnTo>
                      <a:lnTo>
                        <a:pt x="1173192" y="483079"/>
                      </a:lnTo>
                      <a:lnTo>
                        <a:pt x="1009290" y="785004"/>
                      </a:lnTo>
                      <a:lnTo>
                        <a:pt x="974784" y="1026544"/>
                      </a:lnTo>
                      <a:lnTo>
                        <a:pt x="879894" y="1466491"/>
                      </a:lnTo>
                      <a:lnTo>
                        <a:pt x="957532" y="1984076"/>
                      </a:lnTo>
                      <a:lnTo>
                        <a:pt x="1043796" y="2346385"/>
                      </a:lnTo>
                      <a:lnTo>
                        <a:pt x="1380226" y="2415396"/>
                      </a:lnTo>
                      <a:lnTo>
                        <a:pt x="1328468" y="2674189"/>
                      </a:lnTo>
                      <a:lnTo>
                        <a:pt x="1190445" y="2803585"/>
                      </a:lnTo>
                      <a:lnTo>
                        <a:pt x="1147313" y="2751827"/>
                      </a:lnTo>
                      <a:lnTo>
                        <a:pt x="1104181" y="2743200"/>
                      </a:lnTo>
                      <a:lnTo>
                        <a:pt x="1052422" y="2760453"/>
                      </a:lnTo>
                    </a:path>
                  </a:pathLst>
                </a:custGeom>
                <a:solidFill>
                  <a:srgbClr val="CB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Freeform 6"/>
              <p:cNvSpPr/>
              <p:nvPr/>
            </p:nvSpPr>
            <p:spPr>
              <a:xfrm>
                <a:off x="3053751" y="3830128"/>
                <a:ext cx="914400" cy="1785668"/>
              </a:xfrm>
              <a:custGeom>
                <a:avLst/>
                <a:gdLst>
                  <a:gd name="connsiteX0" fmla="*/ 862641 w 914400"/>
                  <a:gd name="connsiteY0" fmla="*/ 0 h 1785668"/>
                  <a:gd name="connsiteX1" fmla="*/ 491706 w 914400"/>
                  <a:gd name="connsiteY1" fmla="*/ 232914 h 1785668"/>
                  <a:gd name="connsiteX2" fmla="*/ 293298 w 914400"/>
                  <a:gd name="connsiteY2" fmla="*/ 948906 h 1785668"/>
                  <a:gd name="connsiteX3" fmla="*/ 0 w 914400"/>
                  <a:gd name="connsiteY3" fmla="*/ 1785668 h 1785668"/>
                  <a:gd name="connsiteX4" fmla="*/ 914400 w 914400"/>
                  <a:gd name="connsiteY4" fmla="*/ 1777042 h 1785668"/>
                  <a:gd name="connsiteX5" fmla="*/ 862641 w 914400"/>
                  <a:gd name="connsiteY5" fmla="*/ 0 h 178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85668">
                    <a:moveTo>
                      <a:pt x="862641" y="0"/>
                    </a:moveTo>
                    <a:lnTo>
                      <a:pt x="491706" y="232914"/>
                    </a:lnTo>
                    <a:lnTo>
                      <a:pt x="293298" y="948906"/>
                    </a:lnTo>
                    <a:lnTo>
                      <a:pt x="0" y="1785668"/>
                    </a:lnTo>
                    <a:lnTo>
                      <a:pt x="914400" y="1777042"/>
                    </a:lnTo>
                    <a:lnTo>
                      <a:pt x="862641" y="0"/>
                    </a:lnTo>
                    <a:close/>
                  </a:path>
                </a:pathLst>
              </a:custGeom>
              <a:solidFill>
                <a:srgbClr val="CB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Rectangle 29"/>
            <p:cNvSpPr/>
            <p:nvPr/>
          </p:nvSpPr>
          <p:spPr>
            <a:xfrm>
              <a:off x="2318812" y="2567740"/>
              <a:ext cx="1472401" cy="4355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Chincoteague NWR &amp;</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Wallops Island NWR</a:t>
              </a:r>
            </a:p>
          </p:txBody>
        </p:sp>
        <p:sp>
          <p:nvSpPr>
            <p:cNvPr id="31" name="Rectangle 30"/>
            <p:cNvSpPr/>
            <p:nvPr/>
          </p:nvSpPr>
          <p:spPr>
            <a:xfrm>
              <a:off x="1086392" y="5244848"/>
              <a:ext cx="2178396" cy="4355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Eastern Shore of Virginia NWR &amp; </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Fisherman Island NWR</a:t>
              </a:r>
            </a:p>
          </p:txBody>
        </p:sp>
      </p:grpSp>
      <p:grpSp>
        <p:nvGrpSpPr>
          <p:cNvPr id="17" name="Group 16"/>
          <p:cNvGrpSpPr/>
          <p:nvPr/>
        </p:nvGrpSpPr>
        <p:grpSpPr>
          <a:xfrm>
            <a:off x="66417" y="149143"/>
            <a:ext cx="1241337" cy="776946"/>
            <a:chOff x="-38103" y="350940"/>
            <a:chExt cx="1241337" cy="77694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1" y="487806"/>
              <a:ext cx="1188723" cy="640080"/>
            </a:xfrm>
            <a:prstGeom prst="rect">
              <a:avLst/>
            </a:prstGeom>
          </p:spPr>
        </p:pic>
        <p:sp>
          <p:nvSpPr>
            <p:cNvPr id="38" name="Rectangle 37"/>
            <p:cNvSpPr/>
            <p:nvPr/>
          </p:nvSpPr>
          <p:spPr>
            <a:xfrm>
              <a:off x="-38103" y="350940"/>
              <a:ext cx="75642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6FB1"/>
                  </a:solidFill>
                  <a:effectLst/>
                  <a:uLnTx/>
                  <a:uFillTx/>
                  <a:latin typeface="Calibri" panose="020F0502020204030204"/>
                  <a:ea typeface="+mn-ea"/>
                  <a:cs typeface="+mn-cs"/>
                </a:rPr>
                <a:t>Virginia</a:t>
              </a:r>
            </a:p>
          </p:txBody>
        </p:sp>
      </p:grpSp>
      <p:sp>
        <p:nvSpPr>
          <p:cNvPr id="21" name="Oval 20"/>
          <p:cNvSpPr/>
          <p:nvPr/>
        </p:nvSpPr>
        <p:spPr>
          <a:xfrm>
            <a:off x="1165134" y="329209"/>
            <a:ext cx="163250" cy="423266"/>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D45795-6386-257A-7321-4CADC83891B6}"/>
              </a:ext>
            </a:extLst>
          </p:cNvPr>
          <p:cNvSpPr txBox="1"/>
          <p:nvPr/>
        </p:nvSpPr>
        <p:spPr>
          <a:xfrm>
            <a:off x="4707572" y="662314"/>
            <a:ext cx="7433928"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rPr>
              <a:t>Welcome to</a:t>
            </a:r>
            <a:br>
              <a:rPr kumimoji="0" lang="en-US" sz="40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rPr>
            </a:br>
            <a:r>
              <a:rPr kumimoji="0" lang="en-US" sz="2000" b="1"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72 Black" panose="020B0A04030603020204" pitchFamily="34" charset="0"/>
              </a:rPr>
              <a:t>Chincoteague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72 Black" panose="020B0A04030603020204" pitchFamily="34" charset="0"/>
              </a:rPr>
              <a:t>National Wildlife Refuge Complex!</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72 Black" panose="020B0A04030603020204" pitchFamily="34" charset="0"/>
              </a:rPr>
              <a:t>Region III Area Committee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72 Black" panose="020B0A04030603020204" pitchFamily="34" charset="0"/>
              </a:rPr>
              <a:t>May 6, 2026</a:t>
            </a:r>
          </a:p>
        </p:txBody>
      </p:sp>
      <p:grpSp>
        <p:nvGrpSpPr>
          <p:cNvPr id="18" name="Group 17">
            <a:extLst>
              <a:ext uri="{FF2B5EF4-FFF2-40B4-BE49-F238E27FC236}">
                <a16:creationId xmlns:a16="http://schemas.microsoft.com/office/drawing/2014/main" id="{38E34B02-DDFF-CF22-A510-DC1A3E2F90BF}"/>
              </a:ext>
            </a:extLst>
          </p:cNvPr>
          <p:cNvGrpSpPr/>
          <p:nvPr/>
        </p:nvGrpSpPr>
        <p:grpSpPr>
          <a:xfrm>
            <a:off x="6728791" y="4929065"/>
            <a:ext cx="3258602" cy="1645975"/>
            <a:chOff x="5857017" y="4932033"/>
            <a:chExt cx="3258602" cy="1645975"/>
          </a:xfrm>
        </p:grpSpPr>
        <p:pic>
          <p:nvPicPr>
            <p:cNvPr id="11" name="Picture 10">
              <a:extLst>
                <a:ext uri="{FF2B5EF4-FFF2-40B4-BE49-F238E27FC236}">
                  <a16:creationId xmlns:a16="http://schemas.microsoft.com/office/drawing/2014/main" id="{D4123FCE-D589-7B66-232E-5C647F466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003" y="4932034"/>
              <a:ext cx="1382616" cy="1645974"/>
            </a:xfrm>
            <a:prstGeom prst="rect">
              <a:avLst/>
            </a:prstGeom>
          </p:spPr>
        </p:pic>
        <p:pic>
          <p:nvPicPr>
            <p:cNvPr id="14" name="Picture 13" descr="A picture containing text, sign&#10;&#10;AI-generated content may be incorrect.">
              <a:extLst>
                <a:ext uri="{FF2B5EF4-FFF2-40B4-BE49-F238E27FC236}">
                  <a16:creationId xmlns:a16="http://schemas.microsoft.com/office/drawing/2014/main" id="{6BC15BC4-C290-0093-6B1E-50C194E77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7017" y="4932033"/>
              <a:ext cx="1649882" cy="1643007"/>
            </a:xfrm>
            <a:prstGeom prst="rect">
              <a:avLst/>
            </a:prstGeom>
          </p:spPr>
        </p:pic>
      </p:grpSp>
    </p:spTree>
    <p:extLst>
      <p:ext uri="{BB962C8B-B14F-4D97-AF65-F5344CB8AC3E}">
        <p14:creationId xmlns:p14="http://schemas.microsoft.com/office/powerpoint/2010/main" val="398731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5969"/>
          <a:stretch/>
        </p:blipFill>
        <p:spPr bwMode="auto">
          <a:xfrm>
            <a:off x="8347473" y="127765"/>
            <a:ext cx="3793883" cy="6630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blipFill dpi="0" rotWithShape="0">
                  <a:blip/>
                  <a:srcRect/>
                  <a:stretch>
                    <a:fillRect/>
                  </a:stretch>
                </a:blipFill>
              </a14:hiddenFill>
            </a:ext>
          </a:extLst>
        </p:spPr>
      </p:pic>
      <p:pic>
        <p:nvPicPr>
          <p:cNvPr id="3" name="Picture 2" descr="A sign in a field&#10;&#10;Description automatically generated with medium confidence">
            <a:extLst>
              <a:ext uri="{FF2B5EF4-FFF2-40B4-BE49-F238E27FC236}">
                <a16:creationId xmlns:a16="http://schemas.microsoft.com/office/drawing/2014/main" id="{164EB9AB-1F66-4778-9E49-69D2C6132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99" t="23333" r="9234" b="23334"/>
          <a:stretch/>
        </p:blipFill>
        <p:spPr>
          <a:xfrm>
            <a:off x="542806" y="3657600"/>
            <a:ext cx="5486400" cy="3101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19" y="1233621"/>
            <a:ext cx="2746771" cy="378440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 name="TextBox 11"/>
          <p:cNvSpPr txBox="1"/>
          <p:nvPr/>
        </p:nvSpPr>
        <p:spPr>
          <a:xfrm>
            <a:off x="2057400" y="1219200"/>
            <a:ext cx="2884123" cy="1754326"/>
          </a:xfrm>
          <a:prstGeom prst="rect">
            <a:avLst/>
          </a:prstGeom>
          <a:noFill/>
        </p:spPr>
        <p:txBody>
          <a:bodyPr wrap="none" rtlCol="0">
            <a:spAutoFit/>
          </a:bodyPr>
          <a:lstStyle/>
          <a:p>
            <a:pPr marL="285750" indent="-285750">
              <a:buFont typeface="Arial" panose="020B0604020202020204" pitchFamily="34" charset="0"/>
              <a:buChar char="•"/>
              <a:defRPr/>
            </a:pPr>
            <a:r>
              <a:rPr lang="en-US" kern="0" dirty="0">
                <a:solidFill>
                  <a:sysClr val="windowText" lastClr="000000"/>
                </a:solidFill>
                <a:latin typeface="Arial" charset="0"/>
              </a:rPr>
              <a:t>Assateague Lighthouse</a:t>
            </a:r>
          </a:p>
          <a:p>
            <a:pPr marL="285750" indent="-285750">
              <a:buFont typeface="Arial" panose="020B0604020202020204" pitchFamily="34" charset="0"/>
              <a:buChar char="•"/>
              <a:defRPr/>
            </a:pPr>
            <a:endParaRPr lang="en-US" kern="0" dirty="0">
              <a:solidFill>
                <a:sysClr val="windowText" lastClr="000000"/>
              </a:solidFill>
              <a:latin typeface="Arial" charset="0"/>
            </a:endParaRPr>
          </a:p>
          <a:p>
            <a:pPr marL="285750" indent="-285750">
              <a:buFont typeface="Arial" panose="020B0604020202020204" pitchFamily="34" charset="0"/>
              <a:buChar char="•"/>
              <a:defRPr/>
            </a:pPr>
            <a:r>
              <a:rPr lang="en-US" kern="0" dirty="0">
                <a:solidFill>
                  <a:sysClr val="windowText" lastClr="000000"/>
                </a:solidFill>
                <a:latin typeface="Arial" charset="0"/>
              </a:rPr>
              <a:t>Assateague Village</a:t>
            </a:r>
          </a:p>
          <a:p>
            <a:pPr marL="285750" indent="-285750">
              <a:buFont typeface="Arial" panose="020B0604020202020204" pitchFamily="34" charset="0"/>
              <a:buChar char="•"/>
              <a:defRPr/>
            </a:pPr>
            <a:endParaRPr lang="en-US" kern="0" dirty="0">
              <a:solidFill>
                <a:sysClr val="windowText" lastClr="000000"/>
              </a:solidFill>
              <a:latin typeface="Arial" charset="0"/>
            </a:endParaRPr>
          </a:p>
          <a:p>
            <a:pPr marL="285750" indent="-285750">
              <a:buFont typeface="Arial" panose="020B0604020202020204" pitchFamily="34" charset="0"/>
              <a:buChar char="•"/>
              <a:defRPr/>
            </a:pPr>
            <a:r>
              <a:rPr lang="en-US" kern="0" dirty="0">
                <a:solidFill>
                  <a:sysClr val="windowText" lastClr="000000"/>
                </a:solidFill>
                <a:latin typeface="Arial" charset="0"/>
              </a:rPr>
              <a:t>U.S. Coast Guard </a:t>
            </a:r>
            <a:br>
              <a:rPr lang="en-US" kern="0" dirty="0">
                <a:solidFill>
                  <a:sysClr val="windowText" lastClr="000000"/>
                </a:solidFill>
                <a:latin typeface="Arial" charset="0"/>
              </a:rPr>
            </a:br>
            <a:r>
              <a:rPr lang="en-US" kern="0" dirty="0">
                <a:solidFill>
                  <a:sysClr val="windowText" lastClr="000000"/>
                </a:solidFill>
                <a:latin typeface="Arial" charset="0"/>
              </a:rPr>
              <a:t>Life Saving Station</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8775" y="3513974"/>
            <a:ext cx="715265" cy="914400"/>
          </a:xfrm>
          <a:prstGeom prst="rect">
            <a:avLst/>
          </a:prstGeom>
        </p:spPr>
      </p:pic>
      <p:pic>
        <p:nvPicPr>
          <p:cNvPr id="18" name="Picture 17">
            <a:extLst>
              <a:ext uri="{FF2B5EF4-FFF2-40B4-BE49-F238E27FC236}">
                <a16:creationId xmlns:a16="http://schemas.microsoft.com/office/drawing/2014/main" id="{67FB017A-76C9-40A2-A346-C850DFDA0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412" y="259641"/>
            <a:ext cx="640080" cy="818283"/>
          </a:xfrm>
          <a:prstGeom prst="rect">
            <a:avLst/>
          </a:prstGeom>
        </p:spPr>
      </p:pic>
      <p:pic>
        <p:nvPicPr>
          <p:cNvPr id="19" name="Picture 18">
            <a:extLst>
              <a:ext uri="{FF2B5EF4-FFF2-40B4-BE49-F238E27FC236}">
                <a16:creationId xmlns:a16="http://schemas.microsoft.com/office/drawing/2014/main" id="{B396744D-0B62-4E56-9C2C-3F30C4C1BC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4692" y="435732"/>
            <a:ext cx="670227" cy="797889"/>
          </a:xfrm>
          <a:prstGeom prst="rect">
            <a:avLst/>
          </a:prstGeom>
        </p:spPr>
      </p:pic>
      <p:sp>
        <p:nvSpPr>
          <p:cNvPr id="2" name="Title 1">
            <a:extLst>
              <a:ext uri="{FF2B5EF4-FFF2-40B4-BE49-F238E27FC236}">
                <a16:creationId xmlns:a16="http://schemas.microsoft.com/office/drawing/2014/main" id="{93F00D33-9345-6525-03EB-D21C39B0FF82}"/>
              </a:ext>
            </a:extLst>
          </p:cNvPr>
          <p:cNvSpPr txBox="1">
            <a:spLocks/>
          </p:cNvSpPr>
          <p:nvPr/>
        </p:nvSpPr>
        <p:spPr>
          <a:xfrm>
            <a:off x="1714111" y="2818"/>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Cultural Resources     </a:t>
            </a:r>
          </a:p>
        </p:txBody>
      </p:sp>
      <p:pic>
        <p:nvPicPr>
          <p:cNvPr id="5" name="Picture 4">
            <a:extLst>
              <a:ext uri="{FF2B5EF4-FFF2-40B4-BE49-F238E27FC236}">
                <a16:creationId xmlns:a16="http://schemas.microsoft.com/office/drawing/2014/main" id="{0C6EA6A6-949F-3D75-5326-8748670698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31" y="316394"/>
            <a:ext cx="586667" cy="698413"/>
          </a:xfrm>
          <a:prstGeom prst="rect">
            <a:avLst/>
          </a:prstGeom>
        </p:spPr>
      </p:pic>
      <p:pic>
        <p:nvPicPr>
          <p:cNvPr id="4" name="Picture 3">
            <a:extLst>
              <a:ext uri="{FF2B5EF4-FFF2-40B4-BE49-F238E27FC236}">
                <a16:creationId xmlns:a16="http://schemas.microsoft.com/office/drawing/2014/main" id="{81FAE954-1E51-159E-6681-2E19DE6064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114" y="4795576"/>
            <a:ext cx="3575084" cy="2040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178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15318" y="152400"/>
            <a:ext cx="608317"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913" t="8007" r="81117" b="8985"/>
          <a:stretch/>
        </p:blipFill>
        <p:spPr bwMode="auto">
          <a:xfrm>
            <a:off x="3810000" y="990600"/>
            <a:ext cx="4572000"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4815"/>
          <a:stretch/>
        </p:blipFill>
        <p:spPr>
          <a:xfrm flipH="1">
            <a:off x="8010252" y="3345226"/>
            <a:ext cx="4127358" cy="2636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71673" y="1143073"/>
            <a:ext cx="4723553" cy="1558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blipFill dpi="0" rotWithShape="0">
                  <a:blip/>
                  <a:srcRect/>
                  <a:stretch>
                    <a:fillRect/>
                  </a:stretch>
                </a:blip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870" y="2639671"/>
            <a:ext cx="1968462" cy="2504277"/>
          </a:xfrm>
          <a:prstGeom prst="rect">
            <a:avLst/>
          </a:prstGeom>
          <a:ln>
            <a:noFill/>
          </a:ln>
          <a:effectLst>
            <a:outerShdw blurRad="190500" algn="tl" rotWithShape="0">
              <a:srgbClr val="000000">
                <a:alpha val="70000"/>
              </a:srgbClr>
            </a:outerShdw>
          </a:effectLst>
        </p:spPr>
      </p:pic>
      <p:pic>
        <p:nvPicPr>
          <p:cNvPr id="14" name="Picture 4" descr="P:\Photo Collection\2016\Sunrise Beach Walk\Holcomb\IMG_15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194" r="12791" b="32170"/>
          <a:stretch/>
        </p:blipFill>
        <p:spPr bwMode="auto">
          <a:xfrm>
            <a:off x="10188" y="5143948"/>
            <a:ext cx="4571999"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a:stCxn id="11" idx="3"/>
          </p:cNvCxnSpPr>
          <p:nvPr/>
        </p:nvCxnSpPr>
        <p:spPr bwMode="auto">
          <a:xfrm flipH="1">
            <a:off x="7406640" y="2008597"/>
            <a:ext cx="914400" cy="264226"/>
          </a:xfrm>
          <a:prstGeom prst="straightConnector1">
            <a:avLst/>
          </a:prstGeom>
          <a:solidFill>
            <a:schemeClr val="accent1"/>
          </a:solidFill>
          <a:ln w="9525" cap="flat" cmpd="sng" algn="ctr">
            <a:solidFill>
              <a:srgbClr val="FFC000"/>
            </a:solidFill>
            <a:prstDash val="solid"/>
            <a:round/>
            <a:headEnd type="none" w="med" len="med"/>
            <a:tailEnd type="triangle"/>
          </a:ln>
          <a:effectLst/>
        </p:spPr>
      </p:cxnSp>
      <p:cxnSp>
        <p:nvCxnSpPr>
          <p:cNvPr id="20" name="Straight Arrow Connector 19"/>
          <p:cNvCxnSpPr>
            <a:cxnSpLocks/>
            <a:stCxn id="12" idx="3"/>
          </p:cNvCxnSpPr>
          <p:nvPr/>
        </p:nvCxnSpPr>
        <p:spPr bwMode="auto">
          <a:xfrm flipH="1">
            <a:off x="6239435" y="4663687"/>
            <a:ext cx="1770817" cy="60713"/>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3" name="Straight Arrow Connector 22"/>
          <p:cNvCxnSpPr>
            <a:cxnSpLocks/>
            <a:stCxn id="14" idx="3"/>
          </p:cNvCxnSpPr>
          <p:nvPr/>
        </p:nvCxnSpPr>
        <p:spPr bwMode="auto">
          <a:xfrm flipV="1">
            <a:off x="4582187" y="5333852"/>
            <a:ext cx="794219" cy="648296"/>
          </a:xfrm>
          <a:prstGeom prst="straightConnector1">
            <a:avLst/>
          </a:prstGeom>
          <a:solidFill>
            <a:schemeClr val="accent1"/>
          </a:solidFill>
          <a:ln w="9525" cap="flat" cmpd="sng" algn="ctr">
            <a:solidFill>
              <a:srgbClr val="FFC000"/>
            </a:solidFill>
            <a:prstDash val="solid"/>
            <a:round/>
            <a:headEnd type="none" w="med" len="med"/>
            <a:tailEnd type="triangle"/>
          </a:ln>
          <a:effectLst/>
        </p:spPr>
      </p:cxnSp>
      <p:cxnSp>
        <p:nvCxnSpPr>
          <p:cNvPr id="28" name="Straight Arrow Connector 27"/>
          <p:cNvCxnSpPr>
            <a:cxnSpLocks/>
            <a:stCxn id="13" idx="3"/>
            <a:endCxn id="40" idx="2"/>
          </p:cNvCxnSpPr>
          <p:nvPr/>
        </p:nvCxnSpPr>
        <p:spPr bwMode="auto">
          <a:xfrm>
            <a:off x="2891332" y="3891810"/>
            <a:ext cx="1645165" cy="673092"/>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1040" y="106680"/>
            <a:ext cx="822960" cy="822960"/>
          </a:xfrm>
          <a:prstGeom prst="rect">
            <a:avLst/>
          </a:prstGeom>
        </p:spPr>
      </p:pic>
      <p:sp>
        <p:nvSpPr>
          <p:cNvPr id="2" name="Title 1">
            <a:extLst>
              <a:ext uri="{FF2B5EF4-FFF2-40B4-BE49-F238E27FC236}">
                <a16:creationId xmlns:a16="http://schemas.microsoft.com/office/drawing/2014/main" id="{BC68087B-55D0-E73B-238E-B851A3CD15ED}"/>
              </a:ext>
            </a:extLst>
          </p:cNvPr>
          <p:cNvSpPr txBox="1">
            <a:spLocks/>
          </p:cNvSpPr>
          <p:nvPr/>
        </p:nvSpPr>
        <p:spPr>
          <a:xfrm>
            <a:off x="0" y="2817"/>
            <a:ext cx="12192000" cy="1054141"/>
          </a:xfrm>
          <a:prstGeom prst="rect">
            <a:avLst/>
          </a:prstGeom>
          <a:solidFill>
            <a:srgbClr val="C9DCED"/>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Chincoteague Ponies</a:t>
            </a:r>
          </a:p>
        </p:txBody>
      </p:sp>
      <p:pic>
        <p:nvPicPr>
          <p:cNvPr id="11" name="Picture 2" descr="P:\Photo Collection\John White\2002\ponies\pony pic - 1.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92" t="8403" r="15696" b="8277"/>
          <a:stretch/>
        </p:blipFill>
        <p:spPr bwMode="auto">
          <a:xfrm flipH="1">
            <a:off x="8321040" y="677570"/>
            <a:ext cx="3384176" cy="2662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2" descr="C:\Users\kholcomb\Pictures\New Folder\IMG_2858.jpg">
            <a:extLst>
              <a:ext uri="{FF2B5EF4-FFF2-40B4-BE49-F238E27FC236}">
                <a16:creationId xmlns:a16="http://schemas.microsoft.com/office/drawing/2014/main" id="{E695152B-3573-8C78-D8D5-0C6BD0376A3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9476" b="46012"/>
          <a:stretch/>
        </p:blipFill>
        <p:spPr bwMode="auto">
          <a:xfrm>
            <a:off x="5929781" y="5676039"/>
            <a:ext cx="6285377" cy="1155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3" name="Straight Arrow Connector 32"/>
          <p:cNvCxnSpPr>
            <a:cxnSpLocks/>
            <a:stCxn id="11" idx="3"/>
          </p:cNvCxnSpPr>
          <p:nvPr/>
        </p:nvCxnSpPr>
        <p:spPr bwMode="auto">
          <a:xfrm flipH="1">
            <a:off x="5195226" y="2008597"/>
            <a:ext cx="3125814" cy="2970741"/>
          </a:xfrm>
          <a:prstGeom prst="straightConnector1">
            <a:avLst/>
          </a:prstGeom>
          <a:solidFill>
            <a:schemeClr val="accent1"/>
          </a:solidFill>
          <a:ln w="9525" cap="flat" cmpd="sng" algn="ctr">
            <a:solidFill>
              <a:srgbClr val="FFC000"/>
            </a:solidFill>
            <a:prstDash val="solid"/>
            <a:round/>
            <a:headEnd type="none" w="med" len="med"/>
            <a:tailEnd type="triangle"/>
          </a:ln>
          <a:effectLst/>
        </p:spPr>
      </p:cxnSp>
      <p:pic>
        <p:nvPicPr>
          <p:cNvPr id="1026" name="Picture 2">
            <a:extLst>
              <a:ext uri="{FF2B5EF4-FFF2-40B4-BE49-F238E27FC236}">
                <a16:creationId xmlns:a16="http://schemas.microsoft.com/office/drawing/2014/main" id="{02B6D2E2-25EC-CE2B-FB20-CFAE3924EEA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795" r="29923"/>
          <a:stretch/>
        </p:blipFill>
        <p:spPr bwMode="auto">
          <a:xfrm>
            <a:off x="2841816" y="35584"/>
            <a:ext cx="941295" cy="1025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94D3D580-4DFE-FDCB-9C89-860FD829E5F4}"/>
              </a:ext>
            </a:extLst>
          </p:cNvPr>
          <p:cNvSpPr/>
          <p:nvPr/>
        </p:nvSpPr>
        <p:spPr>
          <a:xfrm>
            <a:off x="4536497" y="4505809"/>
            <a:ext cx="104849" cy="11818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cxnSpLocks/>
            <a:stCxn id="9" idx="2"/>
          </p:cNvCxnSpPr>
          <p:nvPr/>
        </p:nvCxnSpPr>
        <p:spPr bwMode="auto">
          <a:xfrm>
            <a:off x="2833449" y="2701520"/>
            <a:ext cx="1967152" cy="2022880"/>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pic>
        <p:nvPicPr>
          <p:cNvPr id="4" name="Picture 3">
            <a:extLst>
              <a:ext uri="{FF2B5EF4-FFF2-40B4-BE49-F238E27FC236}">
                <a16:creationId xmlns:a16="http://schemas.microsoft.com/office/drawing/2014/main" id="{5776128A-2D8D-3F6B-8DF0-D62BB9EBF0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8784" y="44384"/>
            <a:ext cx="805173" cy="960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DA781A5-DF64-A1BD-0A71-A60C614E0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611" y="197243"/>
            <a:ext cx="805173" cy="1054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835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26"/>
            <a:ext cx="9841302" cy="1325563"/>
          </a:xfrm>
        </p:spPr>
        <p:txBody>
          <a:bodyPr>
            <a:normAutofit/>
          </a:bodyPr>
          <a:lstStyle/>
          <a:p>
            <a:r>
              <a:rPr lang="en-US" sz="4000" dirty="0"/>
              <a:t>Refuge Management Actions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1" y="316400"/>
            <a:ext cx="586667" cy="698413"/>
          </a:xfrm>
          <a:prstGeom prst="rect">
            <a:avLst/>
          </a:prstGeom>
        </p:spPr>
      </p:pic>
      <p:pic>
        <p:nvPicPr>
          <p:cNvPr id="43" name="Picture 4" descr="P:\Photo Collection\2009\Maintenance\Flats Ditching\DitchingNWF.JPG"/>
          <p:cNvPicPr>
            <a:picLocks noChangeAspect="1" noChangeArrowheads="1"/>
          </p:cNvPicPr>
          <p:nvPr/>
        </p:nvPicPr>
        <p:blipFill rotWithShape="1">
          <a:blip r:embed="rId4">
            <a:extLst>
              <a:ext uri="{28A0092B-C50C-407E-A947-70E740481C1C}">
                <a14:useLocalDpi xmlns:a14="http://schemas.microsoft.com/office/drawing/2010/main" val="0"/>
              </a:ext>
            </a:extLst>
          </a:blip>
          <a:srcRect t="12154" r="8464"/>
          <a:stretch/>
        </p:blipFill>
        <p:spPr bwMode="auto">
          <a:xfrm>
            <a:off x="2641085" y="1351972"/>
            <a:ext cx="2929510" cy="2108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2" descr="10"/>
          <p:cNvPicPr>
            <a:picLocks noChangeAspect="1" noChangeArrowheads="1"/>
          </p:cNvPicPr>
          <p:nvPr/>
        </p:nvPicPr>
        <p:blipFill>
          <a:blip r:embed="rId5" cstate="print"/>
          <a:srcRect l="5606" t="4201" r="3503" b="4201"/>
          <a:stretch>
            <a:fillRect/>
          </a:stretch>
        </p:blipFill>
        <p:spPr bwMode="auto">
          <a:xfrm>
            <a:off x="8792039" y="4123287"/>
            <a:ext cx="3399961"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2" descr="6"/>
          <p:cNvPicPr>
            <a:picLocks noChangeAspect="1" noChangeArrowheads="1"/>
          </p:cNvPicPr>
          <p:nvPr/>
        </p:nvPicPr>
        <p:blipFill>
          <a:blip r:embed="rId6" cstate="print"/>
          <a:srcRect l="7007" t="5251" r="7007" b="10503"/>
          <a:stretch>
            <a:fillRect/>
          </a:stretch>
        </p:blipFill>
        <p:spPr bwMode="auto">
          <a:xfrm>
            <a:off x="4525293" y="3631783"/>
            <a:ext cx="3500980" cy="2286000"/>
          </a:xfrm>
          <a:prstGeom prst="rect">
            <a:avLst/>
          </a:prstGeom>
          <a:noFill/>
          <a:ln w="9525">
            <a:noFill/>
            <a:miter lim="800000"/>
            <a:headEnd/>
            <a:tailEnd/>
          </a:ln>
        </p:spPr>
      </p:pic>
      <p:pic>
        <p:nvPicPr>
          <p:cNvPr id="46" name="Picture 2" descr="P:\Photo Collection\2011\Maintenance\Invasive Plant Mgt\IMG_051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30" t="14739" r="35595" b="11300"/>
          <a:stretch/>
        </p:blipFill>
        <p:spPr bwMode="auto">
          <a:xfrm>
            <a:off x="2075169" y="3129691"/>
            <a:ext cx="2624447" cy="2485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 name="Picture 3" descr="P:\Photo Collection\2012\Volunteers\Goldenrod Plantings 09-30-12\IMG_225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19" t="12884"/>
          <a:stretch/>
        </p:blipFill>
        <p:spPr bwMode="auto">
          <a:xfrm>
            <a:off x="447319" y="1503456"/>
            <a:ext cx="1920240" cy="2772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839" y="4123287"/>
            <a:ext cx="2503200" cy="187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picture containing text, spring&#10;&#10;Description automatically generated">
            <a:extLst>
              <a:ext uri="{FF2B5EF4-FFF2-40B4-BE49-F238E27FC236}">
                <a16:creationId xmlns:a16="http://schemas.microsoft.com/office/drawing/2014/main" id="{A5A8CB1A-3A78-0413-2273-1CDFF06405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1868" y="1533694"/>
            <a:ext cx="3074126" cy="2305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ky, outdoor, transport, sandy&#10;&#10;Description automatically generated">
            <a:extLst>
              <a:ext uri="{FF2B5EF4-FFF2-40B4-BE49-F238E27FC236}">
                <a16:creationId xmlns:a16="http://schemas.microsoft.com/office/drawing/2014/main" id="{5B549ABF-6915-42FF-1893-46A7B2A1260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7809" r="6476"/>
          <a:stretch/>
        </p:blipFill>
        <p:spPr>
          <a:xfrm>
            <a:off x="2115970" y="5273172"/>
            <a:ext cx="2697921" cy="1561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icture containing tree, outdoor, grass, dirt&#10;&#10;Description automatically generated">
            <a:extLst>
              <a:ext uri="{FF2B5EF4-FFF2-40B4-BE49-F238E27FC236}">
                <a16:creationId xmlns:a16="http://schemas.microsoft.com/office/drawing/2014/main" id="{9FF36DB9-E801-AE4C-11E1-093AF9B900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619" t="3428" r="2572" b="39876"/>
          <a:stretch/>
        </p:blipFill>
        <p:spPr>
          <a:xfrm>
            <a:off x="7851949" y="2365349"/>
            <a:ext cx="3892732" cy="2127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helicopter flying in the sky&#10;&#10;Description automatically generated with medium confidence">
            <a:extLst>
              <a:ext uri="{FF2B5EF4-FFF2-40B4-BE49-F238E27FC236}">
                <a16:creationId xmlns:a16="http://schemas.microsoft.com/office/drawing/2014/main" id="{CC628124-F6C4-9AC3-8CE0-2A0882F7138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4508" r="14126" b="14667"/>
          <a:stretch/>
        </p:blipFill>
        <p:spPr>
          <a:xfrm>
            <a:off x="8266783" y="176482"/>
            <a:ext cx="3668254" cy="1948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icture containing water, sky, outdoor, ground&#10;&#10;Description automatically generated">
            <a:extLst>
              <a:ext uri="{FF2B5EF4-FFF2-40B4-BE49-F238E27FC236}">
                <a16:creationId xmlns:a16="http://schemas.microsoft.com/office/drawing/2014/main" id="{4E745E31-D46F-1E9F-E84A-B16006D2CD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67453" y="4895465"/>
            <a:ext cx="2595154" cy="1946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A031286D-92FB-340E-9BAB-D9EAD51111BF}"/>
              </a:ext>
            </a:extLst>
          </p:cNvPr>
          <p:cNvPicPr>
            <a:picLocks noChangeAspect="1"/>
          </p:cNvPicPr>
          <p:nvPr/>
        </p:nvPicPr>
        <p:blipFill rotWithShape="1">
          <a:blip r:embed="rId15"/>
          <a:srcRect t="7213" r="5935" b="9448"/>
          <a:stretch/>
        </p:blipFill>
        <p:spPr>
          <a:xfrm>
            <a:off x="10120570" y="1810880"/>
            <a:ext cx="2007629" cy="2072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2125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1667" t="17165" r="43557"/>
          <a:stretch/>
        </p:blipFill>
        <p:spPr>
          <a:xfrm>
            <a:off x="3038167" y="1140542"/>
            <a:ext cx="3200400" cy="5717458"/>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0000" t="16631" r="35000"/>
          <a:stretch/>
        </p:blipFill>
        <p:spPr>
          <a:xfrm>
            <a:off x="5933767" y="1140542"/>
            <a:ext cx="3200400" cy="5717458"/>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55833" t="16775" r="9167"/>
          <a:stretch/>
        </p:blipFill>
        <p:spPr>
          <a:xfrm>
            <a:off x="8981767" y="1150374"/>
            <a:ext cx="3200400" cy="5707626"/>
          </a:xfrm>
          <a:prstGeom prst="rect">
            <a:avLst/>
          </a:prstGeom>
        </p:spPr>
      </p:pic>
      <p:sp>
        <p:nvSpPr>
          <p:cNvPr id="2" name="Title 1"/>
          <p:cNvSpPr>
            <a:spLocks noGrp="1"/>
          </p:cNvSpPr>
          <p:nvPr>
            <p:ph type="title"/>
          </p:nvPr>
        </p:nvSpPr>
        <p:spPr>
          <a:xfrm>
            <a:off x="838200" y="2815"/>
            <a:ext cx="11337506" cy="1325563"/>
          </a:xfrm>
        </p:spPr>
        <p:txBody>
          <a:bodyPr>
            <a:normAutofit/>
          </a:bodyPr>
          <a:lstStyle/>
          <a:p>
            <a:r>
              <a:rPr lang="en-US" sz="4000" dirty="0"/>
              <a:t>Habitats of Chincoteague NWR</a:t>
            </a:r>
          </a:p>
        </p:txBody>
      </p:sp>
      <p:sp>
        <p:nvSpPr>
          <p:cNvPr id="7" name="Content Placeholder 6"/>
          <p:cNvSpPr>
            <a:spLocks noGrp="1"/>
          </p:cNvSpPr>
          <p:nvPr>
            <p:ph idx="1"/>
          </p:nvPr>
        </p:nvSpPr>
        <p:spPr>
          <a:xfrm>
            <a:off x="863349" y="1428811"/>
            <a:ext cx="5216912" cy="4351338"/>
          </a:xfrm>
        </p:spPr>
        <p:txBody>
          <a:bodyPr/>
          <a:lstStyle/>
          <a:p>
            <a:endParaRPr lang="en-US" dirty="0"/>
          </a:p>
          <a:p>
            <a:pPr lvl="2"/>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31" y="316389"/>
            <a:ext cx="586667" cy="698413"/>
          </a:xfrm>
          <a:prstGeom prst="rect">
            <a:avLst/>
          </a:prstGeom>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r="56873"/>
          <a:stretch/>
        </p:blipFill>
        <p:spPr>
          <a:xfrm>
            <a:off x="1" y="1140542"/>
            <a:ext cx="3038168" cy="5722374"/>
          </a:xfrm>
          <a:prstGeom prst="rect">
            <a:avLst/>
          </a:prstGeom>
        </p:spPr>
      </p:pic>
    </p:spTree>
    <p:extLst>
      <p:ext uri="{BB962C8B-B14F-4D97-AF65-F5344CB8AC3E}">
        <p14:creationId xmlns:p14="http://schemas.microsoft.com/office/powerpoint/2010/main" val="1247307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1667" t="17165" r="43557"/>
          <a:stretch/>
        </p:blipFill>
        <p:spPr>
          <a:xfrm>
            <a:off x="3038167" y="1140542"/>
            <a:ext cx="3200400" cy="5717458"/>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0000" t="16631" r="35000"/>
          <a:stretch/>
        </p:blipFill>
        <p:spPr>
          <a:xfrm>
            <a:off x="5933767" y="1140542"/>
            <a:ext cx="3200400" cy="5717458"/>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55833" t="16775" r="9167"/>
          <a:stretch/>
        </p:blipFill>
        <p:spPr>
          <a:xfrm>
            <a:off x="8981767" y="1150374"/>
            <a:ext cx="3200400" cy="5707626"/>
          </a:xfrm>
          <a:prstGeom prst="rect">
            <a:avLst/>
          </a:prstGeom>
        </p:spPr>
      </p:pic>
      <p:sp>
        <p:nvSpPr>
          <p:cNvPr id="2" name="Title 1"/>
          <p:cNvSpPr>
            <a:spLocks noGrp="1"/>
          </p:cNvSpPr>
          <p:nvPr>
            <p:ph type="title"/>
          </p:nvPr>
        </p:nvSpPr>
        <p:spPr>
          <a:xfrm>
            <a:off x="838200" y="2815"/>
            <a:ext cx="11337506" cy="1325563"/>
          </a:xfrm>
        </p:spPr>
        <p:txBody>
          <a:bodyPr>
            <a:normAutofit/>
          </a:bodyPr>
          <a:lstStyle/>
          <a:p>
            <a:r>
              <a:rPr lang="en-US" sz="4000" dirty="0"/>
              <a:t>Inventory &amp; Monitoring – CNWR</a:t>
            </a:r>
          </a:p>
        </p:txBody>
      </p:sp>
      <p:sp>
        <p:nvSpPr>
          <p:cNvPr id="7" name="Content Placeholder 6"/>
          <p:cNvSpPr>
            <a:spLocks noGrp="1"/>
          </p:cNvSpPr>
          <p:nvPr>
            <p:ph idx="1"/>
          </p:nvPr>
        </p:nvSpPr>
        <p:spPr>
          <a:xfrm>
            <a:off x="863349" y="1428811"/>
            <a:ext cx="5216912" cy="4351338"/>
          </a:xfrm>
        </p:spPr>
        <p:txBody>
          <a:bodyPr/>
          <a:lstStyle/>
          <a:p>
            <a:endParaRPr lang="en-US" dirty="0"/>
          </a:p>
          <a:p>
            <a:pPr lvl="2"/>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31" y="316389"/>
            <a:ext cx="586667" cy="698413"/>
          </a:xfrm>
          <a:prstGeom prst="rect">
            <a:avLst/>
          </a:prstGeom>
        </p:spPr>
      </p:pic>
      <p:grpSp>
        <p:nvGrpSpPr>
          <p:cNvPr id="3" name="Group 2"/>
          <p:cNvGrpSpPr/>
          <p:nvPr/>
        </p:nvGrpSpPr>
        <p:grpSpPr>
          <a:xfrm>
            <a:off x="10583559" y="1176777"/>
            <a:ext cx="1479910" cy="2129287"/>
            <a:chOff x="2238075" y="4347712"/>
            <a:chExt cx="1479910" cy="2129287"/>
          </a:xfrm>
        </p:grpSpPr>
        <p:pic>
          <p:nvPicPr>
            <p:cNvPr id="16"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8075" y="4347712"/>
              <a:ext cx="1419524" cy="2129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flipH="1">
              <a:off x="2803585" y="6261555"/>
              <a:ext cx="914400" cy="215444"/>
            </a:xfrm>
            <a:prstGeom prst="rect">
              <a:avLst/>
            </a:prstGeom>
            <a:noFill/>
          </p:spPr>
          <p:txBody>
            <a:bodyPr wrap="square" rtlCol="0">
              <a:spAutoFit/>
            </a:bodyPr>
            <a:lstStyle/>
            <a:p>
              <a:pPr fontAlgn="base">
                <a:spcBef>
                  <a:spcPct val="0"/>
                </a:spcBef>
                <a:spcAft>
                  <a:spcPct val="0"/>
                </a:spcAft>
              </a:pPr>
              <a:r>
                <a:rPr lang="en-US" sz="800" dirty="0">
                  <a:solidFill>
                    <a:prstClr val="black"/>
                  </a:solidFill>
                  <a:latin typeface="Arial" charset="0"/>
                </a:rPr>
                <a:t>M. Hartley/FWS</a:t>
              </a:r>
            </a:p>
          </p:txBody>
        </p:sp>
      </p:grpSp>
      <p:grpSp>
        <p:nvGrpSpPr>
          <p:cNvPr id="4" name="Group 3"/>
          <p:cNvGrpSpPr>
            <a:grpSpLocks noChangeAspect="1"/>
          </p:cNvGrpSpPr>
          <p:nvPr/>
        </p:nvGrpSpPr>
        <p:grpSpPr>
          <a:xfrm>
            <a:off x="9346166" y="5344017"/>
            <a:ext cx="1669705" cy="1019668"/>
            <a:chOff x="4418079" y="1043940"/>
            <a:chExt cx="3593591" cy="2194561"/>
          </a:xfrm>
        </p:grpSpPr>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32842" b="18138"/>
            <a:stretch/>
          </p:blipFill>
          <p:spPr>
            <a:xfrm>
              <a:off x="4418079" y="1043940"/>
              <a:ext cx="3593591" cy="2194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7048421" y="2774816"/>
              <a:ext cx="963248" cy="463685"/>
            </a:xfrm>
            <a:prstGeom prst="rect">
              <a:avLst/>
            </a:prstGeom>
            <a:noFill/>
          </p:spPr>
          <p:txBody>
            <a:bodyPr wrap="none" rtlCol="0">
              <a:spAutoFit/>
            </a:bodyPr>
            <a:lstStyle/>
            <a:p>
              <a:pPr fontAlgn="base">
                <a:spcBef>
                  <a:spcPct val="0"/>
                </a:spcBef>
                <a:spcAft>
                  <a:spcPct val="0"/>
                </a:spcAft>
              </a:pPr>
              <a:r>
                <a:rPr lang="en-US" sz="800" dirty="0">
                  <a:solidFill>
                    <a:prstClr val="black"/>
                  </a:solidFill>
                  <a:latin typeface="Arial" charset="0"/>
                </a:rPr>
                <a:t>ACJV</a:t>
              </a:r>
            </a:p>
          </p:txBody>
        </p:sp>
      </p:gr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b="17133"/>
          <a:stretch/>
        </p:blipFill>
        <p:spPr>
          <a:xfrm flipH="1">
            <a:off x="9980572" y="3660907"/>
            <a:ext cx="2195134" cy="1371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Content Placeholder 5"/>
          <p:cNvPicPr>
            <a:picLocks noChangeAspect="1"/>
          </p:cNvPicPr>
          <p:nvPr/>
        </p:nvPicPr>
        <p:blipFill rotWithShape="1">
          <a:blip r:embed="rId10" cstate="print">
            <a:extLst>
              <a:ext uri="{28A0092B-C50C-407E-A947-70E740481C1C}">
                <a14:useLocalDpi xmlns:a14="http://schemas.microsoft.com/office/drawing/2010/main" val="0"/>
              </a:ext>
            </a:extLst>
          </a:blip>
          <a:srcRect l="43438" t="19968"/>
          <a:stretch/>
        </p:blipFill>
        <p:spPr bwMode="auto">
          <a:xfrm>
            <a:off x="3806628" y="4546146"/>
            <a:ext cx="1817607" cy="1928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Content Placeholder 3"/>
          <p:cNvPicPr>
            <a:picLocks noChangeAspect="1"/>
          </p:cNvPicPr>
          <p:nvPr/>
        </p:nvPicPr>
        <p:blipFill rotWithShape="1">
          <a:blip r:embed="rId11" cstate="print">
            <a:extLst>
              <a:ext uri="{28A0092B-C50C-407E-A947-70E740481C1C}">
                <a14:useLocalDpi xmlns:a14="http://schemas.microsoft.com/office/drawing/2010/main" val="0"/>
              </a:ext>
            </a:extLst>
          </a:blip>
          <a:srcRect l="6281" t="13059"/>
          <a:stretch/>
        </p:blipFill>
        <p:spPr bwMode="auto">
          <a:xfrm>
            <a:off x="3215315" y="2827929"/>
            <a:ext cx="1962733" cy="1498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Content Placeholder 3"/>
          <p:cNvPicPr>
            <a:picLocks noChangeAspect="1"/>
          </p:cNvPicPr>
          <p:nvPr/>
        </p:nvPicPr>
        <p:blipFill rotWithShape="1">
          <a:blip r:embed="rId12"/>
          <a:srcRect l="52903" t="46243" r="18603" b="4581"/>
          <a:stretch/>
        </p:blipFill>
        <p:spPr bwMode="auto">
          <a:xfrm>
            <a:off x="7679116" y="2232803"/>
            <a:ext cx="1263601" cy="1635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4" descr="http://deniseippolito.com/wp-content/gallery/avian/nickerson-beach-667-edit.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124"/>
          <a:stretch/>
        </p:blipFill>
        <p:spPr bwMode="auto">
          <a:xfrm>
            <a:off x="6710750" y="5233278"/>
            <a:ext cx="2116251" cy="1452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6" descr="http://www.birdsasart.com/baacom/wp-content/gallery/cache/1647__800x800_least-tern-on-nest-with-two-eggs-_w3c0927-nickerson-beach-lido-beach-li-ny.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454" r="13131"/>
          <a:stretch/>
        </p:blipFill>
        <p:spPr bwMode="auto">
          <a:xfrm>
            <a:off x="6044006" y="3552955"/>
            <a:ext cx="1523999" cy="154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5" cstate="print">
            <a:extLst>
              <a:ext uri="{28A0092B-C50C-407E-A947-70E740481C1C}">
                <a14:useLocalDpi xmlns:a14="http://schemas.microsoft.com/office/drawing/2010/main" val="0"/>
              </a:ext>
            </a:extLst>
          </a:blip>
          <a:srcRect r="56873"/>
          <a:stretch/>
        </p:blipFill>
        <p:spPr>
          <a:xfrm>
            <a:off x="1" y="1140542"/>
            <a:ext cx="3038168" cy="5722374"/>
          </a:xfrm>
          <a:prstGeom prst="rect">
            <a:avLst/>
          </a:prstGeom>
        </p:spPr>
      </p:pic>
      <p:pic>
        <p:nvPicPr>
          <p:cNvPr id="35" name="Picture 6" descr="Image result for Rufous-sided towhee"/>
          <p:cNvPicPr>
            <a:picLocks noChangeAspect="1" noChangeArrowheads="1"/>
          </p:cNvPicPr>
          <p:nvPr/>
        </p:nvPicPr>
        <p:blipFill rotWithShape="1">
          <a:blip r:embed="rId16">
            <a:extLst>
              <a:ext uri="{28A0092B-C50C-407E-A947-70E740481C1C}">
                <a14:useLocalDpi xmlns:a14="http://schemas.microsoft.com/office/drawing/2010/main" val="0"/>
              </a:ext>
            </a:extLst>
          </a:blip>
          <a:srcRect l="17485" t="454" r="19834" b="-454"/>
          <a:stretch/>
        </p:blipFill>
        <p:spPr bwMode="auto">
          <a:xfrm>
            <a:off x="363308" y="3476761"/>
            <a:ext cx="1049917" cy="1370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 name="Picture 2" descr="Image result for Pine Warbler"/>
          <p:cNvPicPr>
            <a:picLocks noChangeAspect="1" noChangeArrowheads="1"/>
          </p:cNvPicPr>
          <p:nvPr/>
        </p:nvPicPr>
        <p:blipFill rotWithShape="1">
          <a:blip r:embed="rId17">
            <a:extLst>
              <a:ext uri="{28A0092B-C50C-407E-A947-70E740481C1C}">
                <a14:useLocalDpi xmlns:a14="http://schemas.microsoft.com/office/drawing/2010/main" val="0"/>
              </a:ext>
            </a:extLst>
          </a:blip>
          <a:srcRect l="7484" r="12822"/>
          <a:stretch/>
        </p:blipFill>
        <p:spPr bwMode="auto">
          <a:xfrm>
            <a:off x="864690" y="1346012"/>
            <a:ext cx="1201113" cy="130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77179" y="5344017"/>
            <a:ext cx="1548989" cy="1318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2078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1" t="16631" r="290" b="8481"/>
          <a:stretch/>
        </p:blipFill>
        <p:spPr>
          <a:xfrm>
            <a:off x="0" y="0"/>
            <a:ext cx="12192000" cy="6858000"/>
          </a:xfrm>
          <a:prstGeom prst="rect">
            <a:avLst/>
          </a:prstGeom>
        </p:spPr>
      </p:pic>
      <p:pic>
        <p:nvPicPr>
          <p:cNvPr id="26" name="Content Placeholder 3"/>
          <p:cNvPicPr>
            <a:picLocks noChangeAspect="1"/>
          </p:cNvPicPr>
          <p:nvPr/>
        </p:nvPicPr>
        <p:blipFill rotWithShape="1">
          <a:blip r:embed="rId4"/>
          <a:srcRect l="52903" t="46243" r="18603" b="4581"/>
          <a:stretch/>
        </p:blipFill>
        <p:spPr bwMode="auto">
          <a:xfrm>
            <a:off x="3510900" y="3952747"/>
            <a:ext cx="1263601" cy="1635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4" descr="http://deniseippolito.com/wp-content/gallery/avian/nickerson-beach-667-edi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24"/>
          <a:stretch/>
        </p:blipFill>
        <p:spPr bwMode="auto">
          <a:xfrm>
            <a:off x="636522" y="4972021"/>
            <a:ext cx="2116251" cy="1452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6" descr="http://www.birdsasart.com/baacom/wp-content/gallery/cache/1647__800x800_least-tern-on-nest-with-two-eggs-_w3c0927-nickerson-beach-lido-beach-li-n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54" r="13131"/>
          <a:stretch/>
        </p:blipFill>
        <p:spPr bwMode="auto">
          <a:xfrm>
            <a:off x="5532628" y="5135753"/>
            <a:ext cx="1523999" cy="154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2" descr="http://2.bp.blogspot.com/-VPfBu4jlVWk/UPDHogYq2kI/AAAAAAAABTE/YcHfyEzapx8/s1600/Black_Skimmer_.jpg">
            <a:extLst>
              <a:ext uri="{FF2B5EF4-FFF2-40B4-BE49-F238E27FC236}">
                <a16:creationId xmlns:a16="http://schemas.microsoft.com/office/drawing/2014/main" id="{7968AB91-1B18-697D-47B2-0751094781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501" y="4269458"/>
            <a:ext cx="2045603" cy="1428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30" descr="ROYT colony2">
            <a:extLst>
              <a:ext uri="{FF2B5EF4-FFF2-40B4-BE49-F238E27FC236}">
                <a16:creationId xmlns:a16="http://schemas.microsoft.com/office/drawing/2014/main" id="{F49F648D-4647-B6E0-286C-DDDCD1E8107B}"/>
              </a:ext>
            </a:extLst>
          </p:cNvPr>
          <p:cNvPicPr>
            <a:picLocks noChangeAspect="1" noChangeArrowheads="1"/>
          </p:cNvPicPr>
          <p:nvPr/>
        </p:nvPicPr>
        <p:blipFill>
          <a:blip r:embed="rId8" cstate="print"/>
          <a:srcRect/>
          <a:stretch>
            <a:fillRect/>
          </a:stretch>
        </p:blipFill>
        <p:spPr bwMode="auto">
          <a:xfrm>
            <a:off x="9836482" y="5044952"/>
            <a:ext cx="2105172" cy="1728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9" descr="SBA4">
            <a:extLst>
              <a:ext uri="{FF2B5EF4-FFF2-40B4-BE49-F238E27FC236}">
                <a16:creationId xmlns:a16="http://schemas.microsoft.com/office/drawing/2014/main" id="{8D15179D-71B7-6044-832A-5D9B5F1D32EB}"/>
              </a:ext>
            </a:extLst>
          </p:cNvPr>
          <p:cNvPicPr>
            <a:picLocks noChangeAspect="1" noChangeArrowheads="1"/>
          </p:cNvPicPr>
          <p:nvPr/>
        </p:nvPicPr>
        <p:blipFill>
          <a:blip r:embed="rId9" cstate="print"/>
          <a:srcRect/>
          <a:stretch>
            <a:fillRect/>
          </a:stretch>
        </p:blipFill>
        <p:spPr bwMode="auto">
          <a:xfrm>
            <a:off x="5735600" y="2195295"/>
            <a:ext cx="24384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4">
            <a:extLst>
              <a:ext uri="{FF2B5EF4-FFF2-40B4-BE49-F238E27FC236}">
                <a16:creationId xmlns:a16="http://schemas.microsoft.com/office/drawing/2014/main" id="{D98A034E-3D87-4ABC-12F0-09A3C1FFAF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6577" y="2247903"/>
            <a:ext cx="24384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a:extLst>
              <a:ext uri="{FF2B5EF4-FFF2-40B4-BE49-F238E27FC236}">
                <a16:creationId xmlns:a16="http://schemas.microsoft.com/office/drawing/2014/main" id="{C07ED7E5-0CFC-B6F4-ADCC-D0463B73AA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44742" y="840458"/>
            <a:ext cx="2434646"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72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5" descr="A flock of birds on a beach&#10;&#10;Description automatically generated with medium confidence">
            <a:extLst>
              <a:ext uri="{FF2B5EF4-FFF2-40B4-BE49-F238E27FC236}">
                <a16:creationId xmlns:a16="http://schemas.microsoft.com/office/drawing/2014/main" id="{BB77164C-F0C7-8AD5-67C3-63AEED8E922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62" b="17452"/>
          <a:stretch/>
        </p:blipFill>
        <p:spPr bwMode="auto">
          <a:xfrm>
            <a:off x="20" y="1282"/>
            <a:ext cx="12191980" cy="6856718"/>
          </a:xfrm>
          <a:prstGeom prst="rect">
            <a:avLst/>
          </a:prstGeom>
          <a:noFill/>
        </p:spPr>
      </p:pic>
    </p:spTree>
    <p:extLst>
      <p:ext uri="{BB962C8B-B14F-4D97-AF65-F5344CB8AC3E}">
        <p14:creationId xmlns:p14="http://schemas.microsoft.com/office/powerpoint/2010/main" val="2178168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C2F72F0-DAA6-49CE-A1EF-0E43A0D0EF52}"/>
              </a:ext>
            </a:extLst>
          </p:cNvPr>
          <p:cNvGrpSpPr/>
          <p:nvPr/>
        </p:nvGrpSpPr>
        <p:grpSpPr>
          <a:xfrm>
            <a:off x="0" y="-19595"/>
            <a:ext cx="12192000" cy="6877595"/>
            <a:chOff x="0" y="-19595"/>
            <a:chExt cx="12192000" cy="6877595"/>
          </a:xfrm>
        </p:grpSpPr>
        <p:pic>
          <p:nvPicPr>
            <p:cNvPr id="8" name="Picture 7">
              <a:extLst>
                <a:ext uri="{FF2B5EF4-FFF2-40B4-BE49-F238E27FC236}">
                  <a16:creationId xmlns:a16="http://schemas.microsoft.com/office/drawing/2014/main" id="{DCEB3A99-D29E-4A4E-B7BD-F5A9B21BF26C}"/>
                </a:ext>
              </a:extLst>
            </p:cNvPr>
            <p:cNvPicPr>
              <a:picLocks noChangeAspect="1"/>
            </p:cNvPicPr>
            <p:nvPr/>
          </p:nvPicPr>
          <p:blipFill rotWithShape="1">
            <a:blip r:embed="rId3"/>
            <a:srcRect t="19985"/>
            <a:stretch/>
          </p:blipFill>
          <p:spPr>
            <a:xfrm>
              <a:off x="0" y="-19595"/>
              <a:ext cx="12192000" cy="6877595"/>
            </a:xfrm>
            <a:prstGeom prst="rect">
              <a:avLst/>
            </a:prstGeom>
          </p:spPr>
        </p:pic>
        <p:sp>
          <p:nvSpPr>
            <p:cNvPr id="4" name="Title 1"/>
            <p:cNvSpPr txBox="1">
              <a:spLocks/>
            </p:cNvSpPr>
            <p:nvPr/>
          </p:nvSpPr>
          <p:spPr>
            <a:xfrm>
              <a:off x="163199" y="-19595"/>
              <a:ext cx="10311034" cy="1164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Beach Profile &amp; Jurisdiction on Assateague Island</a:t>
              </a:r>
            </a:p>
          </p:txBody>
        </p:sp>
        <p:grpSp>
          <p:nvGrpSpPr>
            <p:cNvPr id="22" name="Group 21">
              <a:extLst>
                <a:ext uri="{FF2B5EF4-FFF2-40B4-BE49-F238E27FC236}">
                  <a16:creationId xmlns:a16="http://schemas.microsoft.com/office/drawing/2014/main" id="{FEC36893-6506-4590-90F4-5A899AB72083}"/>
                </a:ext>
              </a:extLst>
            </p:cNvPr>
            <p:cNvGrpSpPr>
              <a:grpSpLocks noChangeAspect="1"/>
            </p:cNvGrpSpPr>
            <p:nvPr/>
          </p:nvGrpSpPr>
          <p:grpSpPr>
            <a:xfrm>
              <a:off x="475917" y="5776606"/>
              <a:ext cx="659451" cy="698497"/>
              <a:chOff x="6193300" y="1524000"/>
              <a:chExt cx="2589848" cy="2743200"/>
            </a:xfrm>
          </p:grpSpPr>
          <p:pic>
            <p:nvPicPr>
              <p:cNvPr id="23" name="Picture 22">
                <a:extLst>
                  <a:ext uri="{FF2B5EF4-FFF2-40B4-BE49-F238E27FC236}">
                    <a16:creationId xmlns:a16="http://schemas.microsoft.com/office/drawing/2014/main" id="{BF06E046-5736-409B-B7AB-7C0C6E39D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300" y="1524000"/>
                <a:ext cx="2589848" cy="2743200"/>
              </a:xfrm>
              <a:prstGeom prst="rect">
                <a:avLst/>
              </a:prstGeom>
            </p:spPr>
          </p:pic>
          <p:pic>
            <p:nvPicPr>
              <p:cNvPr id="24" name="Picture 23">
                <a:extLst>
                  <a:ext uri="{FF2B5EF4-FFF2-40B4-BE49-F238E27FC236}">
                    <a16:creationId xmlns:a16="http://schemas.microsoft.com/office/drawing/2014/main" id="{9343BEA6-3B53-461C-B66F-9873E6C4D6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356" t="32787" r="35952" b="37158"/>
              <a:stretch/>
            </p:blipFill>
            <p:spPr>
              <a:xfrm>
                <a:off x="6999516" y="2438400"/>
                <a:ext cx="1025438" cy="1005840"/>
              </a:xfrm>
              <a:prstGeom prst="ellipse">
                <a:avLst/>
              </a:prstGeom>
            </p:spPr>
          </p:pic>
        </p:gr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0658" y="3951412"/>
              <a:ext cx="507345" cy="61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029" y="3913414"/>
              <a:ext cx="536678" cy="686093"/>
            </a:xfrm>
            <a:prstGeom prst="rect">
              <a:avLst/>
            </a:prstGeom>
          </p:spPr>
        </p:pic>
        <p:sp>
          <p:nvSpPr>
            <p:cNvPr id="10" name="Arrow: Right 9">
              <a:extLst>
                <a:ext uri="{FF2B5EF4-FFF2-40B4-BE49-F238E27FC236}">
                  <a16:creationId xmlns:a16="http://schemas.microsoft.com/office/drawing/2014/main" id="{3873B818-9EA8-4090-9010-F81673EA8173}"/>
                </a:ext>
              </a:extLst>
            </p:cNvPr>
            <p:cNvSpPr/>
            <p:nvPr/>
          </p:nvSpPr>
          <p:spPr>
            <a:xfrm>
              <a:off x="2426010" y="4064306"/>
              <a:ext cx="660553" cy="234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3DD42163-CB7B-43AE-A9DC-DD84A30A01EC}"/>
                </a:ext>
              </a:extLst>
            </p:cNvPr>
            <p:cNvSpPr/>
            <p:nvPr/>
          </p:nvSpPr>
          <p:spPr>
            <a:xfrm rot="10800000">
              <a:off x="178580" y="4064306"/>
              <a:ext cx="557349" cy="234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837D51B-7173-491E-8CE1-1B5995770358}"/>
                </a:ext>
              </a:extLst>
            </p:cNvPr>
            <p:cNvCxnSpPr>
              <a:cxnSpLocks/>
            </p:cNvCxnSpPr>
            <p:nvPr/>
          </p:nvCxnSpPr>
          <p:spPr>
            <a:xfrm flipV="1">
              <a:off x="1615433" y="3526973"/>
              <a:ext cx="0" cy="331202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6A6468-06B7-46FA-B819-8950FDEC556C}"/>
                </a:ext>
              </a:extLst>
            </p:cNvPr>
            <p:cNvSpPr txBox="1"/>
            <p:nvPr/>
          </p:nvSpPr>
          <p:spPr>
            <a:xfrm>
              <a:off x="97882" y="4879491"/>
              <a:ext cx="13883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MEAN LOW WATER</a:t>
              </a:r>
            </a:p>
          </p:txBody>
        </p:sp>
        <p:cxnSp>
          <p:nvCxnSpPr>
            <p:cNvPr id="19" name="Straight Connector 18">
              <a:extLst>
                <a:ext uri="{FF2B5EF4-FFF2-40B4-BE49-F238E27FC236}">
                  <a16:creationId xmlns:a16="http://schemas.microsoft.com/office/drawing/2014/main" id="{C7A97FB4-4438-4AAA-93FD-87478F286A00}"/>
                </a:ext>
              </a:extLst>
            </p:cNvPr>
            <p:cNvCxnSpPr/>
            <p:nvPr/>
          </p:nvCxnSpPr>
          <p:spPr>
            <a:xfrm>
              <a:off x="0" y="5175149"/>
              <a:ext cx="1615433" cy="0"/>
            </a:xfrm>
            <a:prstGeom prst="line">
              <a:avLst/>
            </a:prstGeom>
            <a:ln w="3810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27" name="Graphic 26" descr="Fish with solid fill">
              <a:extLst>
                <a:ext uri="{FF2B5EF4-FFF2-40B4-BE49-F238E27FC236}">
                  <a16:creationId xmlns:a16="http://schemas.microsoft.com/office/drawing/2014/main" id="{FD7FB39A-E001-47C6-BDF0-D11CF3BBAE4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199" y="5589821"/>
              <a:ext cx="307872" cy="307872"/>
            </a:xfrm>
            <a:prstGeom prst="rect">
              <a:avLst/>
            </a:prstGeom>
          </p:spPr>
        </p:pic>
        <p:pic>
          <p:nvPicPr>
            <p:cNvPr id="30" name="Graphic 29" descr="Sushi with solid fill">
              <a:extLst>
                <a:ext uri="{FF2B5EF4-FFF2-40B4-BE49-F238E27FC236}">
                  <a16:creationId xmlns:a16="http://schemas.microsoft.com/office/drawing/2014/main" id="{20FB7F88-90EA-4D59-B321-2954C910805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9496" y="5641101"/>
              <a:ext cx="256592" cy="256592"/>
            </a:xfrm>
            <a:prstGeom prst="rect">
              <a:avLst/>
            </a:prstGeom>
          </p:spPr>
        </p:pic>
        <p:sp>
          <p:nvSpPr>
            <p:cNvPr id="32" name="TextBox 31">
              <a:extLst>
                <a:ext uri="{FF2B5EF4-FFF2-40B4-BE49-F238E27FC236}">
                  <a16:creationId xmlns:a16="http://schemas.microsoft.com/office/drawing/2014/main" id="{D55A7938-7D30-43E1-97EA-023C216629EE}"/>
                </a:ext>
              </a:extLst>
            </p:cNvPr>
            <p:cNvSpPr txBox="1"/>
            <p:nvPr/>
          </p:nvSpPr>
          <p:spPr>
            <a:xfrm>
              <a:off x="8108307" y="6475103"/>
              <a:ext cx="3900195" cy="307777"/>
            </a:xfrm>
            <a:prstGeom prst="rect">
              <a:avLst/>
            </a:prstGeom>
            <a:solidFill>
              <a:schemeClr val="bg1">
                <a:lumMod val="65000"/>
                <a:alpha val="6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Credit: Neil McCoy, courtesy of </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Explore Our Seaside </a:t>
              </a:r>
            </a:p>
          </p:txBody>
        </p:sp>
      </p:grpSp>
      <p:pic>
        <p:nvPicPr>
          <p:cNvPr id="3074" name="Picture 2" descr="Piping Plover - WildArk">
            <a:extLst>
              <a:ext uri="{FF2B5EF4-FFF2-40B4-BE49-F238E27FC236}">
                <a16:creationId xmlns:a16="http://schemas.microsoft.com/office/drawing/2014/main" id="{45C1A441-12C3-4DF7-A365-9FC38E704981}"/>
              </a:ext>
            </a:extLst>
          </p:cNvPr>
          <p:cNvPicPr>
            <a:picLocks noChangeAspect="1" noChangeArrowheads="1"/>
          </p:cNvPicPr>
          <p:nvPr/>
        </p:nvPicPr>
        <p:blipFill rotWithShape="1">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18530" b="33325"/>
          <a:stretch/>
        </p:blipFill>
        <p:spPr bwMode="auto">
          <a:xfrm>
            <a:off x="5268708" y="5591355"/>
            <a:ext cx="366043" cy="2349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iping Plover - WildArk">
            <a:extLst>
              <a:ext uri="{FF2B5EF4-FFF2-40B4-BE49-F238E27FC236}">
                <a16:creationId xmlns:a16="http://schemas.microsoft.com/office/drawing/2014/main" id="{890AAEF1-70FD-42F2-8EDE-F08E309AAB90}"/>
              </a:ext>
            </a:extLst>
          </p:cNvPr>
          <p:cNvPicPr>
            <a:picLocks noChangeAspect="1" noChangeArrowheads="1"/>
          </p:cNvPicPr>
          <p:nvPr/>
        </p:nvPicPr>
        <p:blipFill rotWithShape="1">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18530" b="33325"/>
          <a:stretch/>
        </p:blipFill>
        <p:spPr bwMode="auto">
          <a:xfrm flipH="1">
            <a:off x="3230444" y="5780207"/>
            <a:ext cx="366043" cy="23497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249B14F-B785-4C7B-AB79-5D76C13EA370}"/>
              </a:ext>
            </a:extLst>
          </p:cNvPr>
          <p:cNvSpPr txBox="1"/>
          <p:nvPr/>
        </p:nvSpPr>
        <p:spPr>
          <a:xfrm>
            <a:off x="10722608" y="6152517"/>
            <a:ext cx="1285377" cy="322659"/>
          </a:xfrm>
          <a:prstGeom prst="round2SameRect">
            <a:avLst/>
          </a:prstGeom>
          <a:solidFill>
            <a:schemeClr val="bg1">
              <a:lumMod val="65000"/>
              <a:alpha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Modified</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FWS</a:t>
            </a:r>
          </a:p>
        </p:txBody>
      </p:sp>
    </p:spTree>
    <p:extLst>
      <p:ext uri="{BB962C8B-B14F-4D97-AF65-F5344CB8AC3E}">
        <p14:creationId xmlns:p14="http://schemas.microsoft.com/office/powerpoint/2010/main" val="383090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D54F6E-8956-46B2-91FC-9B87F7D34B50}"/>
              </a:ext>
            </a:extLst>
          </p:cNvPr>
          <p:cNvSpPr txBox="1"/>
          <p:nvPr/>
        </p:nvSpPr>
        <p:spPr>
          <a:xfrm>
            <a:off x="9515192" y="6581001"/>
            <a:ext cx="39292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Patrick J. Hendrickson/ Highcamera.com</a:t>
            </a:r>
          </a:p>
        </p:txBody>
      </p:sp>
      <p:sp>
        <p:nvSpPr>
          <p:cNvPr id="13" name="TextBox 12">
            <a:extLst>
              <a:ext uri="{FF2B5EF4-FFF2-40B4-BE49-F238E27FC236}">
                <a16:creationId xmlns:a16="http://schemas.microsoft.com/office/drawing/2014/main" id="{6E9FDF12-A2B6-4021-BCF8-37C57BB1157F}"/>
              </a:ext>
            </a:extLst>
          </p:cNvPr>
          <p:cNvSpPr txBox="1"/>
          <p:nvPr/>
        </p:nvSpPr>
        <p:spPr>
          <a:xfrm>
            <a:off x="1513219" y="496310"/>
            <a:ext cx="20339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Hook</a:t>
            </a:r>
            <a:b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3.5 miles (~5.6 KM)</a:t>
            </a:r>
          </a:p>
        </p:txBody>
      </p:sp>
      <p:sp>
        <p:nvSpPr>
          <p:cNvPr id="9" name="TextBox 8">
            <a:extLst>
              <a:ext uri="{FF2B5EF4-FFF2-40B4-BE49-F238E27FC236}">
                <a16:creationId xmlns:a16="http://schemas.microsoft.com/office/drawing/2014/main" id="{E2AE7320-9D69-4A9C-812B-E879B0857908}"/>
              </a:ext>
            </a:extLst>
          </p:cNvPr>
          <p:cNvSpPr txBox="1"/>
          <p:nvPr/>
        </p:nvSpPr>
        <p:spPr>
          <a:xfrm>
            <a:off x="3143526" y="4977933"/>
            <a:ext cx="28076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Public Beach</a:t>
            </a:r>
            <a:b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rPr>
              <a:t>3 miles (~4.8 KM)</a:t>
            </a:r>
          </a:p>
        </p:txBody>
      </p:sp>
      <p:sp>
        <p:nvSpPr>
          <p:cNvPr id="10" name="TextBox 9">
            <a:extLst>
              <a:ext uri="{FF2B5EF4-FFF2-40B4-BE49-F238E27FC236}">
                <a16:creationId xmlns:a16="http://schemas.microsoft.com/office/drawing/2014/main" id="{DB640F2F-1C7C-44EB-8C93-7910CE186BD8}"/>
              </a:ext>
            </a:extLst>
          </p:cNvPr>
          <p:cNvSpPr txBox="1"/>
          <p:nvPr/>
        </p:nvSpPr>
        <p:spPr>
          <a:xfrm>
            <a:off x="102635" y="2784096"/>
            <a:ext cx="28076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2D050"/>
                </a:solidFill>
                <a:effectLst/>
                <a:uLnTx/>
                <a:uFillTx/>
                <a:latin typeface="Calibri" panose="020F0502020204030204"/>
                <a:ea typeface="+mn-ea"/>
                <a:cs typeface="+mn-cs"/>
              </a:rPr>
              <a:t>Overwash</a:t>
            </a:r>
            <a:br>
              <a:rPr kumimoji="0" lang="en-US" sz="3200" b="0" i="0" u="none" strike="noStrike" kern="1200" cap="none" spc="0" normalizeH="0" baseline="0" noProof="0" dirty="0">
                <a:ln>
                  <a:noFill/>
                </a:ln>
                <a:solidFill>
                  <a:srgbClr val="92D05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92D050"/>
                </a:solidFill>
                <a:effectLst/>
                <a:uLnTx/>
                <a:uFillTx/>
                <a:latin typeface="Calibri" panose="020F0502020204030204"/>
                <a:ea typeface="+mn-ea"/>
                <a:cs typeface="+mn-cs"/>
              </a:rPr>
              <a:t>1.5 miles (~2.4 KM)</a:t>
            </a:r>
          </a:p>
        </p:txBody>
      </p:sp>
      <p:sp>
        <p:nvSpPr>
          <p:cNvPr id="22" name="TextBox 21">
            <a:extLst>
              <a:ext uri="{FF2B5EF4-FFF2-40B4-BE49-F238E27FC236}">
                <a16:creationId xmlns:a16="http://schemas.microsoft.com/office/drawing/2014/main" id="{E1946EE9-99BB-4B4E-B90A-A448C5B9FC1A}"/>
              </a:ext>
            </a:extLst>
          </p:cNvPr>
          <p:cNvSpPr txBox="1"/>
          <p:nvPr/>
        </p:nvSpPr>
        <p:spPr>
          <a:xfrm>
            <a:off x="113268" y="3536757"/>
            <a:ext cx="24346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panose="020F0502020204030204"/>
                <a:ea typeface="+mn-ea"/>
                <a:cs typeface="+mn-cs"/>
              </a:rPr>
              <a:t>(seasonal closures)</a:t>
            </a:r>
          </a:p>
        </p:txBody>
      </p:sp>
      <p:sp>
        <p:nvSpPr>
          <p:cNvPr id="2" name="TextBox 1">
            <a:extLst>
              <a:ext uri="{FF2B5EF4-FFF2-40B4-BE49-F238E27FC236}">
                <a16:creationId xmlns:a16="http://schemas.microsoft.com/office/drawing/2014/main" id="{8C69B552-059D-03CE-4482-36A903E06A1E}"/>
              </a:ext>
            </a:extLst>
          </p:cNvPr>
          <p:cNvSpPr txBox="1"/>
          <p:nvPr/>
        </p:nvSpPr>
        <p:spPr>
          <a:xfrm>
            <a:off x="1513219" y="1234999"/>
            <a:ext cx="24346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(seasonal closures)</a:t>
            </a:r>
          </a:p>
        </p:txBody>
      </p:sp>
    </p:spTree>
    <p:extLst>
      <p:ext uri="{BB962C8B-B14F-4D97-AF65-F5344CB8AC3E}">
        <p14:creationId xmlns:p14="http://schemas.microsoft.com/office/powerpoint/2010/main" val="175593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1" y="1183105"/>
            <a:ext cx="6321392" cy="4741044"/>
          </a:xfrm>
          <a:prstGeom prst="rect">
            <a:avLst/>
          </a:prstGeom>
        </p:spPr>
      </p:pic>
      <p:pic>
        <p:nvPicPr>
          <p:cNvPr id="19" name="Picture 18" descr="DSCN0422.JPG"/>
          <p:cNvPicPr>
            <a:picLocks noChangeAspect="1"/>
          </p:cNvPicPr>
          <p:nvPr/>
        </p:nvPicPr>
        <p:blipFill rotWithShape="1">
          <a:blip r:embed="rId3" cstate="print"/>
          <a:srcRect l="13589" t="21820" b="7310"/>
          <a:stretch/>
        </p:blipFill>
        <p:spPr>
          <a:xfrm>
            <a:off x="4249590" y="2097973"/>
            <a:ext cx="7764379" cy="4760027"/>
          </a:xfrm>
          <a:prstGeom prst="rect">
            <a:avLst/>
          </a:prstGeom>
        </p:spPr>
      </p:pic>
      <p:sp>
        <p:nvSpPr>
          <p:cNvPr id="2" name="TextBox 1">
            <a:extLst>
              <a:ext uri="{FF2B5EF4-FFF2-40B4-BE49-F238E27FC236}">
                <a16:creationId xmlns:a16="http://schemas.microsoft.com/office/drawing/2014/main" id="{FAA5DB5F-D9A7-2848-16D8-5520FC23661C}"/>
              </a:ext>
            </a:extLst>
          </p:cNvPr>
          <p:cNvSpPr txBox="1"/>
          <p:nvPr/>
        </p:nvSpPr>
        <p:spPr>
          <a:xfrm>
            <a:off x="1001852" y="336649"/>
            <a:ext cx="100319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fornian FB" pitchFamily="18" charset="0"/>
                <a:ea typeface="+mn-ea"/>
                <a:cs typeface="+mn-cs"/>
              </a:rPr>
              <a:t>Hurricane Sandy-Monday, October 29, 2012</a:t>
            </a:r>
          </a:p>
        </p:txBody>
      </p:sp>
      <p:pic>
        <p:nvPicPr>
          <p:cNvPr id="4" name="Picture 3">
            <a:extLst>
              <a:ext uri="{FF2B5EF4-FFF2-40B4-BE49-F238E27FC236}">
                <a16:creationId xmlns:a16="http://schemas.microsoft.com/office/drawing/2014/main" id="{BF0EF660-35C8-D20F-3ADD-EAB886AB4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Tree>
    <p:extLst>
      <p:ext uri="{BB962C8B-B14F-4D97-AF65-F5344CB8AC3E}">
        <p14:creationId xmlns:p14="http://schemas.microsoft.com/office/powerpoint/2010/main" val="230502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299C5"/>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176" b="388"/>
          <a:stretch/>
        </p:blipFill>
        <p:spPr>
          <a:xfrm>
            <a:off x="10797" y="-7620"/>
            <a:ext cx="6096001" cy="6865620"/>
          </a:xfrm>
          <a:ln w="12700">
            <a:no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165" y="5593618"/>
            <a:ext cx="1104001" cy="110400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EF2B6E8-9586-43E6-9B80-A844318A84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82" t="3348" r="20948" b="5506"/>
          <a:stretch/>
        </p:blipFill>
        <p:spPr>
          <a:xfrm>
            <a:off x="7840972" y="2209694"/>
            <a:ext cx="1100911" cy="914400"/>
          </a:xfrm>
          <a:prstGeom prst="rect">
            <a:avLst/>
          </a:prstGeom>
        </p:spPr>
      </p:pic>
      <p:pic>
        <p:nvPicPr>
          <p:cNvPr id="18" name="Picture 17" descr="Logo&#10;&#10;Description automatically generated">
            <a:extLst>
              <a:ext uri="{FF2B5EF4-FFF2-40B4-BE49-F238E27FC236}">
                <a16:creationId xmlns:a16="http://schemas.microsoft.com/office/drawing/2014/main" id="{3B433804-B1A0-46E5-BA1E-4A29A1D9B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7215" y="5275286"/>
            <a:ext cx="1042284" cy="1104000"/>
          </a:xfrm>
          <a:prstGeom prst="rect">
            <a:avLst/>
          </a:prstGeom>
        </p:spPr>
      </p:pic>
      <p:pic>
        <p:nvPicPr>
          <p:cNvPr id="26" name="Picture 25" descr="Logo&#10;&#10;Description automatically generated">
            <a:extLst>
              <a:ext uri="{FF2B5EF4-FFF2-40B4-BE49-F238E27FC236}">
                <a16:creationId xmlns:a16="http://schemas.microsoft.com/office/drawing/2014/main" id="{8BCC356B-C078-40EB-897F-9308625709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2216" y="4415818"/>
            <a:ext cx="1042284" cy="1042284"/>
          </a:xfrm>
          <a:prstGeom prst="ellipse">
            <a:avLst/>
          </a:prstGeom>
          <a:ln>
            <a:noFill/>
          </a:ln>
          <a:effectLst/>
        </p:spPr>
      </p:pic>
      <p:pic>
        <p:nvPicPr>
          <p:cNvPr id="30" name="Picture 29" descr="A picture containing text&#10;&#10;Description automatically generated">
            <a:extLst>
              <a:ext uri="{FF2B5EF4-FFF2-40B4-BE49-F238E27FC236}">
                <a16:creationId xmlns:a16="http://schemas.microsoft.com/office/drawing/2014/main" id="{261C6653-1F24-4B11-AECC-BC4FFEAD46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7892" y="3420184"/>
            <a:ext cx="2531749" cy="731520"/>
          </a:xfrm>
          <a:prstGeom prst="rect">
            <a:avLst/>
          </a:prstGeom>
        </p:spPr>
      </p:pic>
      <p:sp>
        <p:nvSpPr>
          <p:cNvPr id="33" name="TextBox 32">
            <a:extLst>
              <a:ext uri="{FF2B5EF4-FFF2-40B4-BE49-F238E27FC236}">
                <a16:creationId xmlns:a16="http://schemas.microsoft.com/office/drawing/2014/main" id="{E791B005-8FA2-40F7-B1F0-1D7D749485AA}"/>
              </a:ext>
            </a:extLst>
          </p:cNvPr>
          <p:cNvSpPr txBox="1"/>
          <p:nvPr/>
        </p:nvSpPr>
        <p:spPr>
          <a:xfrm>
            <a:off x="6759388" y="515036"/>
            <a:ext cx="5010111"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rPr>
              <a:t>“…partners share a common goal of protecting natural resources, while balancing sustainable recreation and economic use of the seaside.”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1972" y="2802142"/>
            <a:ext cx="966896" cy="1236084"/>
          </a:xfrm>
          <a:prstGeom prst="rect">
            <a:avLst/>
          </a:prstGeom>
          <a:ln>
            <a:noFill/>
          </a:ln>
        </p:spPr>
      </p:pic>
      <p:pic>
        <p:nvPicPr>
          <p:cNvPr id="11" name="Picture 10">
            <a:extLst>
              <a:ext uri="{FF2B5EF4-FFF2-40B4-BE49-F238E27FC236}">
                <a16:creationId xmlns:a16="http://schemas.microsoft.com/office/drawing/2014/main" id="{47E82FF2-0555-4C07-A973-FFC1963A68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9765" y="4540636"/>
            <a:ext cx="914400" cy="1088570"/>
          </a:xfrm>
          <a:prstGeom prst="rect">
            <a:avLst/>
          </a:prstGeom>
        </p:spPr>
      </p:pic>
    </p:spTree>
    <p:extLst>
      <p:ext uri="{BB962C8B-B14F-4D97-AF65-F5344CB8AC3E}">
        <p14:creationId xmlns:p14="http://schemas.microsoft.com/office/powerpoint/2010/main" val="282307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Content Placeholder 8" descr="A picture containing text, nature, water, outdoor&#10;&#10;Description automatically generated">
            <a:extLst>
              <a:ext uri="{FF2B5EF4-FFF2-40B4-BE49-F238E27FC236}">
                <a16:creationId xmlns:a16="http://schemas.microsoft.com/office/drawing/2014/main" id="{A28C2AF2-2BDD-9E93-B7C6-D5A4AB7B81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90" y="1371600"/>
            <a:ext cx="12191238" cy="4623857"/>
          </a:xfrm>
        </p:spPr>
      </p:pic>
      <p:sp>
        <p:nvSpPr>
          <p:cNvPr id="2" name="Title 1">
            <a:extLst>
              <a:ext uri="{FF2B5EF4-FFF2-40B4-BE49-F238E27FC236}">
                <a16:creationId xmlns:a16="http://schemas.microsoft.com/office/drawing/2014/main" id="{242EF29E-2154-871D-C403-D6E62101C099}"/>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Public Beach Comparison 2011 vs 2018 (nor’easter)</a:t>
            </a:r>
            <a:b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2000" b="1" i="0" u="none" strike="noStrike" kern="1200" cap="none" spc="0" normalizeH="0" baseline="0" noProof="0" dirty="0">
                <a:ln>
                  <a:noFill/>
                </a:ln>
                <a:solidFill>
                  <a:prstClr val="black"/>
                </a:solidFill>
                <a:effectLst/>
                <a:uLnTx/>
                <a:uFillTx/>
                <a:latin typeface="Calibri Light" panose="020F0302020204030204"/>
                <a:ea typeface="+mj-ea"/>
                <a:cs typeface="+mj-cs"/>
              </a:rPr>
              <a:t>(Patrick J. Hendrickson - Highcamera.com)</a:t>
            </a:r>
          </a:p>
        </p:txBody>
      </p:sp>
      <p:pic>
        <p:nvPicPr>
          <p:cNvPr id="3" name="Picture 2">
            <a:extLst>
              <a:ext uri="{FF2B5EF4-FFF2-40B4-BE49-F238E27FC236}">
                <a16:creationId xmlns:a16="http://schemas.microsoft.com/office/drawing/2014/main" id="{BC394358-4BDB-C756-29DD-35195F1855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Tree>
    <p:extLst>
      <p:ext uri="{BB962C8B-B14F-4D97-AF65-F5344CB8AC3E}">
        <p14:creationId xmlns:p14="http://schemas.microsoft.com/office/powerpoint/2010/main" val="1713490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3435"/>
          <a:stretch/>
        </p:blipFill>
        <p:spPr>
          <a:xfrm>
            <a:off x="4638674" y="1049655"/>
            <a:ext cx="7534275" cy="5760720"/>
          </a:xfrm>
          <a:prstGeom prst="rect">
            <a:avLst/>
          </a:prstGeom>
        </p:spPr>
      </p:pic>
      <p:pic>
        <p:nvPicPr>
          <p:cNvPr id="9" name="Picture 2" descr="http://www.eeescience.utoledo.edu/Faculty/Krantz/Maryland_Coastal_Bays/Fig%20i.barrier%20geomorph.jpg"/>
          <p:cNvPicPr>
            <a:picLocks noChangeAspect="1" noChangeArrowheads="1"/>
          </p:cNvPicPr>
          <p:nvPr/>
        </p:nvPicPr>
        <p:blipFill rotWithShape="1">
          <a:blip r:embed="rId3">
            <a:extLst>
              <a:ext uri="{28A0092B-C50C-407E-A947-70E740481C1C}">
                <a14:useLocalDpi xmlns:a14="http://schemas.microsoft.com/office/drawing/2010/main" val="0"/>
              </a:ext>
            </a:extLst>
          </a:blip>
          <a:srcRect t="50600" b="2192"/>
          <a:stretch/>
        </p:blipFill>
        <p:spPr bwMode="auto">
          <a:xfrm>
            <a:off x="962017" y="1049654"/>
            <a:ext cx="4575682" cy="57931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01258" y="5342752"/>
            <a:ext cx="1352550" cy="276999"/>
          </a:xfrm>
          <a:prstGeom prst="rect">
            <a:avLst/>
          </a:prstGeom>
          <a:noFill/>
        </p:spPr>
        <p:txBody>
          <a:bodyPr wrap="none" rtlCol="0">
            <a:spAutoFit/>
          </a:bodyPr>
          <a:lstStyle/>
          <a:p>
            <a:r>
              <a:rPr lang="en-US" sz="1200" dirty="0">
                <a:solidFill>
                  <a:srgbClr val="FFFFFF"/>
                </a:solidFill>
              </a:rPr>
              <a:t>Metompkin Island </a:t>
            </a:r>
          </a:p>
        </p:txBody>
      </p:sp>
      <p:sp>
        <p:nvSpPr>
          <p:cNvPr id="11" name="TextBox 10"/>
          <p:cNvSpPr txBox="1"/>
          <p:nvPr/>
        </p:nvSpPr>
        <p:spPr>
          <a:xfrm>
            <a:off x="10776609" y="1909028"/>
            <a:ext cx="1341201" cy="461665"/>
          </a:xfrm>
          <a:prstGeom prst="rect">
            <a:avLst/>
          </a:prstGeom>
          <a:noFill/>
        </p:spPr>
        <p:txBody>
          <a:bodyPr wrap="none" rtlCol="0">
            <a:spAutoFit/>
          </a:bodyPr>
          <a:lstStyle/>
          <a:p>
            <a:r>
              <a:rPr lang="en-US" sz="1200" dirty="0">
                <a:solidFill>
                  <a:srgbClr val="FFFFFF"/>
                </a:solidFill>
              </a:rPr>
              <a:t>Assawoman Island</a:t>
            </a:r>
          </a:p>
          <a:p>
            <a:endParaRPr lang="en-US" sz="1200" dirty="0">
              <a:solidFill>
                <a:srgbClr val="FFFFFF"/>
              </a:solidFill>
            </a:endParaRPr>
          </a:p>
        </p:txBody>
      </p:sp>
      <p:sp>
        <p:nvSpPr>
          <p:cNvPr id="12" name="TextBox 11"/>
          <p:cNvSpPr txBox="1"/>
          <p:nvPr/>
        </p:nvSpPr>
        <p:spPr>
          <a:xfrm rot="18318812">
            <a:off x="7297701" y="4053958"/>
            <a:ext cx="1070293" cy="276999"/>
          </a:xfrm>
          <a:prstGeom prst="rect">
            <a:avLst/>
          </a:prstGeom>
          <a:noFill/>
        </p:spPr>
        <p:txBody>
          <a:bodyPr wrap="none" rtlCol="0">
            <a:spAutoFit/>
          </a:bodyPr>
          <a:lstStyle/>
          <a:p>
            <a:r>
              <a:rPr lang="en-US" sz="1200" dirty="0">
                <a:solidFill>
                  <a:srgbClr val="FFFFFF"/>
                </a:solidFill>
              </a:rPr>
              <a:t>Gargatha Inlet</a:t>
            </a:r>
          </a:p>
        </p:txBody>
      </p:sp>
      <p:sp>
        <p:nvSpPr>
          <p:cNvPr id="2" name="Title 1">
            <a:extLst>
              <a:ext uri="{FF2B5EF4-FFF2-40B4-BE49-F238E27FC236}">
                <a16:creationId xmlns:a16="http://schemas.microsoft.com/office/drawing/2014/main" id="{CCB4B810-4900-7039-A669-D6C893C49EEC}"/>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Mixed-energy (wave and tide) barrier islands</a:t>
            </a:r>
          </a:p>
        </p:txBody>
      </p:sp>
      <p:pic>
        <p:nvPicPr>
          <p:cNvPr id="13" name="Picture 12">
            <a:extLst>
              <a:ext uri="{FF2B5EF4-FFF2-40B4-BE49-F238E27FC236}">
                <a16:creationId xmlns:a16="http://schemas.microsoft.com/office/drawing/2014/main" id="{74732999-836B-2F30-D7EA-5B09F40D0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Tree>
    <p:extLst>
      <p:ext uri="{BB962C8B-B14F-4D97-AF65-F5344CB8AC3E}">
        <p14:creationId xmlns:p14="http://schemas.microsoft.com/office/powerpoint/2010/main" val="165496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E9D16A3-BC02-1147-1A06-01119CB5EE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97" t="17790"/>
          <a:stretch/>
        </p:blipFill>
        <p:spPr bwMode="auto">
          <a:xfrm>
            <a:off x="976312" y="1013243"/>
            <a:ext cx="11077575" cy="584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F5323F7F-E43E-F66D-7AE0-A2FC0BFA352A}"/>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Barrier Island Migration – Sand </a:t>
            </a:r>
            <a:r>
              <a:rPr lang="en-US" sz="3200" dirty="0" err="1"/>
              <a:t>Overwash</a:t>
            </a:r>
            <a:endParaRPr lang="en-US" sz="2000" dirty="0"/>
          </a:p>
        </p:txBody>
      </p:sp>
      <p:pic>
        <p:nvPicPr>
          <p:cNvPr id="10" name="Picture 9">
            <a:extLst>
              <a:ext uri="{FF2B5EF4-FFF2-40B4-BE49-F238E27FC236}">
                <a16:creationId xmlns:a16="http://schemas.microsoft.com/office/drawing/2014/main" id="{0BE16022-6ED8-1D56-AFBC-74AA0064D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
        <p:nvSpPr>
          <p:cNvPr id="2" name="Arrow: Down 1">
            <a:extLst>
              <a:ext uri="{FF2B5EF4-FFF2-40B4-BE49-F238E27FC236}">
                <a16:creationId xmlns:a16="http://schemas.microsoft.com/office/drawing/2014/main" id="{AF81795F-8FB2-C1C1-657A-C713B44F6CA3}"/>
              </a:ext>
            </a:extLst>
          </p:cNvPr>
          <p:cNvSpPr/>
          <p:nvPr/>
        </p:nvSpPr>
        <p:spPr>
          <a:xfrm rot="5400000">
            <a:off x="8386907" y="4868887"/>
            <a:ext cx="134476" cy="11288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574F0E-C3B6-8D1E-2B59-891DA2586A7C}"/>
              </a:ext>
            </a:extLst>
          </p:cNvPr>
          <p:cNvSpPr txBox="1"/>
          <p:nvPr/>
        </p:nvSpPr>
        <p:spPr>
          <a:xfrm>
            <a:off x="9079831" y="5239496"/>
            <a:ext cx="1992020" cy="646331"/>
          </a:xfrm>
          <a:prstGeom prst="rect">
            <a:avLst/>
          </a:prstGeom>
          <a:noFill/>
        </p:spPr>
        <p:txBody>
          <a:bodyPr wrap="none" rtlCol="0">
            <a:spAutoFit/>
          </a:bodyPr>
          <a:lstStyle/>
          <a:p>
            <a:r>
              <a:rPr lang="en-US" dirty="0">
                <a:solidFill>
                  <a:srgbClr val="FFFF00"/>
                </a:solidFill>
              </a:rPr>
              <a:t>Exposed Peat </a:t>
            </a:r>
          </a:p>
          <a:p>
            <a:r>
              <a:rPr lang="en-US" dirty="0">
                <a:solidFill>
                  <a:srgbClr val="FFFF00"/>
                </a:solidFill>
              </a:rPr>
              <a:t>(former salt marsh)</a:t>
            </a:r>
          </a:p>
        </p:txBody>
      </p:sp>
      <p:sp>
        <p:nvSpPr>
          <p:cNvPr id="4" name="Arrow: Down 3">
            <a:extLst>
              <a:ext uri="{FF2B5EF4-FFF2-40B4-BE49-F238E27FC236}">
                <a16:creationId xmlns:a16="http://schemas.microsoft.com/office/drawing/2014/main" id="{568D4415-3B8F-590B-AB81-4B4067667A3F}"/>
              </a:ext>
            </a:extLst>
          </p:cNvPr>
          <p:cNvSpPr/>
          <p:nvPr/>
        </p:nvSpPr>
        <p:spPr>
          <a:xfrm rot="6881204">
            <a:off x="9099841" y="3184450"/>
            <a:ext cx="125039" cy="184423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89E729-176B-2E7A-2CE1-8D73B5CA3374}"/>
              </a:ext>
            </a:extLst>
          </p:cNvPr>
          <p:cNvSpPr txBox="1"/>
          <p:nvPr/>
        </p:nvSpPr>
        <p:spPr>
          <a:xfrm>
            <a:off x="10026315" y="4355432"/>
            <a:ext cx="1601913" cy="369332"/>
          </a:xfrm>
          <a:prstGeom prst="rect">
            <a:avLst/>
          </a:prstGeom>
          <a:noFill/>
        </p:spPr>
        <p:txBody>
          <a:bodyPr wrap="none" rtlCol="0">
            <a:spAutoFit/>
          </a:bodyPr>
          <a:lstStyle/>
          <a:p>
            <a:r>
              <a:rPr lang="en-US" dirty="0">
                <a:solidFill>
                  <a:srgbClr val="FFFF00"/>
                </a:solidFill>
              </a:rPr>
              <a:t>Sand </a:t>
            </a:r>
            <a:r>
              <a:rPr lang="en-US" dirty="0" err="1">
                <a:solidFill>
                  <a:srgbClr val="FFFF00"/>
                </a:solidFill>
              </a:rPr>
              <a:t>overwash</a:t>
            </a:r>
            <a:endParaRPr lang="en-US" dirty="0">
              <a:solidFill>
                <a:srgbClr val="FFFF00"/>
              </a:solidFill>
            </a:endParaRPr>
          </a:p>
        </p:txBody>
      </p:sp>
      <p:pic>
        <p:nvPicPr>
          <p:cNvPr id="7" name="Picture 6" descr="A picture containing outdoor, sky, beach, water&#10;&#10;Description automatically generated">
            <a:extLst>
              <a:ext uri="{FF2B5EF4-FFF2-40B4-BE49-F238E27FC236}">
                <a16:creationId xmlns:a16="http://schemas.microsoft.com/office/drawing/2014/main" id="{B80FC92A-2EAC-E9F5-FD8B-75334C53C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452" y="2546748"/>
            <a:ext cx="5566524" cy="417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53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323F7F-E43E-F66D-7AE0-A2FC0BFA352A}"/>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Barrier Island Migration – Shoreline Change on Cedar Island</a:t>
            </a:r>
            <a:endParaRPr lang="en-US" sz="2000" dirty="0"/>
          </a:p>
        </p:txBody>
      </p:sp>
      <p:pic>
        <p:nvPicPr>
          <p:cNvPr id="10" name="Picture 9">
            <a:extLst>
              <a:ext uri="{FF2B5EF4-FFF2-40B4-BE49-F238E27FC236}">
                <a16:creationId xmlns:a16="http://schemas.microsoft.com/office/drawing/2014/main" id="{0BE16022-6ED8-1D56-AFBC-74AA0064D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grpSp>
        <p:nvGrpSpPr>
          <p:cNvPr id="11" name="Group 10">
            <a:extLst>
              <a:ext uri="{FF2B5EF4-FFF2-40B4-BE49-F238E27FC236}">
                <a16:creationId xmlns:a16="http://schemas.microsoft.com/office/drawing/2014/main" id="{17C709F3-B27F-D5DD-7333-EF509C657B5F}"/>
              </a:ext>
            </a:extLst>
          </p:cNvPr>
          <p:cNvGrpSpPr/>
          <p:nvPr/>
        </p:nvGrpSpPr>
        <p:grpSpPr>
          <a:xfrm>
            <a:off x="949704" y="1013244"/>
            <a:ext cx="11130791" cy="5734049"/>
            <a:chOff x="949704" y="1013244"/>
            <a:chExt cx="11130791" cy="5734049"/>
          </a:xfrm>
        </p:grpSpPr>
        <p:pic>
          <p:nvPicPr>
            <p:cNvPr id="2" name="Picture 2" descr="these houses on Cedar Island were built on solid ground - and then the sand on the barrier island migrated">
              <a:extLst>
                <a:ext uri="{FF2B5EF4-FFF2-40B4-BE49-F238E27FC236}">
                  <a16:creationId xmlns:a16="http://schemas.microsoft.com/office/drawing/2014/main" id="{3CA1739B-62EA-FEBD-29EE-D16CD2091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04" y="1013244"/>
              <a:ext cx="11130791" cy="573404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FF67A98-A299-A6B9-77E0-35F4C39B2618}"/>
                </a:ext>
              </a:extLst>
            </p:cNvPr>
            <p:cNvGrpSpPr/>
            <p:nvPr/>
          </p:nvGrpSpPr>
          <p:grpSpPr>
            <a:xfrm>
              <a:off x="2044840" y="3771451"/>
              <a:ext cx="728980" cy="1119611"/>
              <a:chOff x="2044840" y="3771451"/>
              <a:chExt cx="728980" cy="1119611"/>
            </a:xfrm>
          </p:grpSpPr>
          <p:sp>
            <p:nvSpPr>
              <p:cNvPr id="3" name="Rectangle 2">
                <a:extLst>
                  <a:ext uri="{FF2B5EF4-FFF2-40B4-BE49-F238E27FC236}">
                    <a16:creationId xmlns:a16="http://schemas.microsoft.com/office/drawing/2014/main" id="{1B03748E-2B8E-0431-71AC-A157DB6A06EE}"/>
                  </a:ext>
                </a:extLst>
              </p:cNvPr>
              <p:cNvSpPr/>
              <p:nvPr/>
            </p:nvSpPr>
            <p:spPr>
              <a:xfrm rot="19231685">
                <a:off x="2112608" y="3771451"/>
                <a:ext cx="113840" cy="844167"/>
              </a:xfrm>
              <a:prstGeom prst="rect">
                <a:avLst/>
              </a:prstGeom>
              <a:solidFill>
                <a:srgbClr val="413D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B978027A-A156-DC71-AF8D-61DA4AA7AE95}"/>
                  </a:ext>
                </a:extLst>
              </p:cNvPr>
              <p:cNvSpPr/>
              <p:nvPr/>
            </p:nvSpPr>
            <p:spPr>
              <a:xfrm>
                <a:off x="2044840" y="4381082"/>
                <a:ext cx="376813" cy="246184"/>
              </a:xfrm>
              <a:custGeom>
                <a:avLst/>
                <a:gdLst>
                  <a:gd name="connsiteX0" fmla="*/ 0 w 301451"/>
                  <a:gd name="connsiteY0" fmla="*/ 0 h 211015"/>
                  <a:gd name="connsiteX1" fmla="*/ 301451 w 301451"/>
                  <a:gd name="connsiteY1" fmla="*/ 145701 h 211015"/>
                  <a:gd name="connsiteX2" fmla="*/ 266282 w 301451"/>
                  <a:gd name="connsiteY2" fmla="*/ 211015 h 211015"/>
                  <a:gd name="connsiteX3" fmla="*/ 0 w 301451"/>
                  <a:gd name="connsiteY3" fmla="*/ 0 h 211015"/>
                </a:gdLst>
                <a:ahLst/>
                <a:cxnLst>
                  <a:cxn ang="0">
                    <a:pos x="connsiteX0" y="connsiteY0"/>
                  </a:cxn>
                  <a:cxn ang="0">
                    <a:pos x="connsiteX1" y="connsiteY1"/>
                  </a:cxn>
                  <a:cxn ang="0">
                    <a:pos x="connsiteX2" y="connsiteY2"/>
                  </a:cxn>
                  <a:cxn ang="0">
                    <a:pos x="connsiteX3" y="connsiteY3"/>
                  </a:cxn>
                </a:cxnLst>
                <a:rect l="l" t="t" r="r" b="b"/>
                <a:pathLst>
                  <a:path w="301451" h="211015">
                    <a:moveTo>
                      <a:pt x="0" y="0"/>
                    </a:moveTo>
                    <a:lnTo>
                      <a:pt x="301451" y="145701"/>
                    </a:lnTo>
                    <a:lnTo>
                      <a:pt x="266282" y="211015"/>
                    </a:lnTo>
                    <a:lnTo>
                      <a:pt x="0" y="0"/>
                    </a:lnTo>
                    <a:close/>
                  </a:path>
                </a:pathLst>
              </a:custGeom>
              <a:solidFill>
                <a:srgbClr val="3F44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094916B9-A0BA-823F-52E4-C4E10E04FD11}"/>
                  </a:ext>
                </a:extLst>
              </p:cNvPr>
              <p:cNvSpPr/>
              <p:nvPr/>
            </p:nvSpPr>
            <p:spPr>
              <a:xfrm rot="2350645">
                <a:off x="2251645" y="4182630"/>
                <a:ext cx="376813" cy="246184"/>
              </a:xfrm>
              <a:custGeom>
                <a:avLst/>
                <a:gdLst>
                  <a:gd name="connsiteX0" fmla="*/ 0 w 301451"/>
                  <a:gd name="connsiteY0" fmla="*/ 0 h 211015"/>
                  <a:gd name="connsiteX1" fmla="*/ 301451 w 301451"/>
                  <a:gd name="connsiteY1" fmla="*/ 145701 h 211015"/>
                  <a:gd name="connsiteX2" fmla="*/ 266282 w 301451"/>
                  <a:gd name="connsiteY2" fmla="*/ 211015 h 211015"/>
                  <a:gd name="connsiteX3" fmla="*/ 0 w 301451"/>
                  <a:gd name="connsiteY3" fmla="*/ 0 h 211015"/>
                </a:gdLst>
                <a:ahLst/>
                <a:cxnLst>
                  <a:cxn ang="0">
                    <a:pos x="connsiteX0" y="connsiteY0"/>
                  </a:cxn>
                  <a:cxn ang="0">
                    <a:pos x="connsiteX1" y="connsiteY1"/>
                  </a:cxn>
                  <a:cxn ang="0">
                    <a:pos x="connsiteX2" y="connsiteY2"/>
                  </a:cxn>
                  <a:cxn ang="0">
                    <a:pos x="connsiteX3" y="connsiteY3"/>
                  </a:cxn>
                </a:cxnLst>
                <a:rect l="l" t="t" r="r" b="b"/>
                <a:pathLst>
                  <a:path w="301451" h="211015">
                    <a:moveTo>
                      <a:pt x="0" y="0"/>
                    </a:moveTo>
                    <a:lnTo>
                      <a:pt x="301451" y="145701"/>
                    </a:lnTo>
                    <a:lnTo>
                      <a:pt x="266282" y="211015"/>
                    </a:lnTo>
                    <a:lnTo>
                      <a:pt x="0" y="0"/>
                    </a:lnTo>
                    <a:close/>
                  </a:path>
                </a:pathLst>
              </a:custGeom>
              <a:solidFill>
                <a:srgbClr val="3F44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F2917B02-7C36-CD93-3AA2-5F30FC16859E}"/>
                  </a:ext>
                </a:extLst>
              </p:cNvPr>
              <p:cNvSpPr/>
              <p:nvPr/>
            </p:nvSpPr>
            <p:spPr>
              <a:xfrm>
                <a:off x="2326195" y="4456445"/>
                <a:ext cx="447625" cy="388898"/>
              </a:xfrm>
              <a:custGeom>
                <a:avLst/>
                <a:gdLst>
                  <a:gd name="connsiteX0" fmla="*/ 155749 w 326571"/>
                  <a:gd name="connsiteY0" fmla="*/ 0 h 386861"/>
                  <a:gd name="connsiteX1" fmla="*/ 326571 w 326571"/>
                  <a:gd name="connsiteY1" fmla="*/ 371789 h 386861"/>
                  <a:gd name="connsiteX2" fmla="*/ 261257 w 326571"/>
                  <a:gd name="connsiteY2" fmla="*/ 386861 h 386861"/>
                  <a:gd name="connsiteX3" fmla="*/ 0 w 326571"/>
                  <a:gd name="connsiteY3" fmla="*/ 190918 h 386861"/>
                  <a:gd name="connsiteX4" fmla="*/ 15072 w 326571"/>
                  <a:gd name="connsiteY4" fmla="*/ 100483 h 386861"/>
                  <a:gd name="connsiteX5" fmla="*/ 50241 w 326571"/>
                  <a:gd name="connsiteY5" fmla="*/ 60290 h 386861"/>
                  <a:gd name="connsiteX6" fmla="*/ 155749 w 326571"/>
                  <a:gd name="connsiteY6" fmla="*/ 0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571" h="386861">
                    <a:moveTo>
                      <a:pt x="155749" y="0"/>
                    </a:moveTo>
                    <a:lnTo>
                      <a:pt x="326571" y="371789"/>
                    </a:lnTo>
                    <a:lnTo>
                      <a:pt x="261257" y="386861"/>
                    </a:lnTo>
                    <a:lnTo>
                      <a:pt x="0" y="190918"/>
                    </a:lnTo>
                    <a:lnTo>
                      <a:pt x="15072" y="100483"/>
                    </a:lnTo>
                    <a:lnTo>
                      <a:pt x="50241" y="60290"/>
                    </a:lnTo>
                    <a:lnTo>
                      <a:pt x="155749" y="0"/>
                    </a:lnTo>
                    <a:close/>
                  </a:path>
                </a:pathLst>
              </a:custGeom>
              <a:solidFill>
                <a:srgbClr val="3834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80F4C0B-0058-5798-BDB9-A6E8A76C9C01}"/>
                  </a:ext>
                </a:extLst>
              </p:cNvPr>
              <p:cNvSpPr/>
              <p:nvPr/>
            </p:nvSpPr>
            <p:spPr>
              <a:xfrm>
                <a:off x="2663864" y="4845343"/>
                <a:ext cx="109956" cy="45719"/>
              </a:xfrm>
              <a:prstGeom prst="rect">
                <a:avLst/>
              </a:prstGeom>
              <a:solidFill>
                <a:srgbClr val="BDB6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Freeform: Shape 11">
            <a:extLst>
              <a:ext uri="{FF2B5EF4-FFF2-40B4-BE49-F238E27FC236}">
                <a16:creationId xmlns:a16="http://schemas.microsoft.com/office/drawing/2014/main" id="{6AB57A4D-B071-8578-16BE-8F67156AD4B1}"/>
              </a:ext>
            </a:extLst>
          </p:cNvPr>
          <p:cNvSpPr/>
          <p:nvPr/>
        </p:nvSpPr>
        <p:spPr>
          <a:xfrm>
            <a:off x="2418907" y="4253023"/>
            <a:ext cx="85060" cy="90377"/>
          </a:xfrm>
          <a:custGeom>
            <a:avLst/>
            <a:gdLst>
              <a:gd name="connsiteX0" fmla="*/ 63795 w 85060"/>
              <a:gd name="connsiteY0" fmla="*/ 15949 h 90377"/>
              <a:gd name="connsiteX1" fmla="*/ 5316 w 85060"/>
              <a:gd name="connsiteY1" fmla="*/ 0 h 90377"/>
              <a:gd name="connsiteX2" fmla="*/ 0 w 85060"/>
              <a:gd name="connsiteY2" fmla="*/ 21265 h 90377"/>
              <a:gd name="connsiteX3" fmla="*/ 15949 w 85060"/>
              <a:gd name="connsiteY3" fmla="*/ 90377 h 90377"/>
              <a:gd name="connsiteX4" fmla="*/ 85060 w 85060"/>
              <a:gd name="connsiteY4" fmla="*/ 90377 h 90377"/>
              <a:gd name="connsiteX5" fmla="*/ 63795 w 85060"/>
              <a:gd name="connsiteY5" fmla="*/ 15949 h 9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60" h="90377">
                <a:moveTo>
                  <a:pt x="63795" y="15949"/>
                </a:moveTo>
                <a:lnTo>
                  <a:pt x="5316" y="0"/>
                </a:lnTo>
                <a:lnTo>
                  <a:pt x="0" y="21265"/>
                </a:lnTo>
                <a:lnTo>
                  <a:pt x="15949" y="90377"/>
                </a:lnTo>
                <a:lnTo>
                  <a:pt x="85060" y="90377"/>
                </a:lnTo>
                <a:lnTo>
                  <a:pt x="63795" y="15949"/>
                </a:lnTo>
                <a:close/>
              </a:path>
            </a:pathLst>
          </a:custGeom>
          <a:solidFill>
            <a:srgbClr val="1A2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95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66132"/>
          <a:stretch/>
        </p:blipFill>
        <p:spPr>
          <a:xfrm>
            <a:off x="9526" y="1524000"/>
            <a:ext cx="3975441" cy="4572000"/>
          </a:xfrm>
        </p:spPr>
      </p:pic>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5479"/>
          <a:stretch/>
        </p:blipFill>
        <p:spPr bwMode="auto">
          <a:xfrm>
            <a:off x="3927571" y="1524000"/>
            <a:ext cx="5225954" cy="4572000"/>
          </a:xfrm>
          <a:prstGeom prst="rect">
            <a:avLst/>
          </a:prstGeom>
          <a:noFill/>
          <a:ln w="9525">
            <a:noFill/>
            <a:miter lim="800000"/>
            <a:headEnd/>
            <a:tailEnd/>
          </a:ln>
        </p:spPr>
      </p:pic>
      <p:sp>
        <p:nvSpPr>
          <p:cNvPr id="6" name="Down Arrow 5"/>
          <p:cNvSpPr/>
          <p:nvPr/>
        </p:nvSpPr>
        <p:spPr bwMode="auto">
          <a:xfrm>
            <a:off x="3514725" y="2590800"/>
            <a:ext cx="152400" cy="59740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Down Arrow 8"/>
          <p:cNvSpPr/>
          <p:nvPr/>
        </p:nvSpPr>
        <p:spPr bwMode="auto">
          <a:xfrm>
            <a:off x="4886325" y="3177921"/>
            <a:ext cx="152400" cy="59740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Down Arrow 10"/>
          <p:cNvSpPr/>
          <p:nvPr/>
        </p:nvSpPr>
        <p:spPr bwMode="auto">
          <a:xfrm>
            <a:off x="7934325" y="2374392"/>
            <a:ext cx="152400" cy="59740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Box 14"/>
          <p:cNvSpPr txBox="1"/>
          <p:nvPr/>
        </p:nvSpPr>
        <p:spPr>
          <a:xfrm>
            <a:off x="1471816" y="6187559"/>
            <a:ext cx="3557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http://world.time.com/timelapse2/</a:t>
            </a:r>
          </a:p>
        </p:txBody>
      </p:sp>
      <p:sp>
        <p:nvSpPr>
          <p:cNvPr id="8" name="Title 1">
            <a:extLst>
              <a:ext uri="{FF2B5EF4-FFF2-40B4-BE49-F238E27FC236}">
                <a16:creationId xmlns:a16="http://schemas.microsoft.com/office/drawing/2014/main" id="{1EB51511-3A89-4C45-4C25-6732E08BFCAC}"/>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Public Beach 2006-2024</a:t>
            </a:r>
            <a:b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2000" b="1" i="0" u="none" strike="noStrike" kern="1200" cap="none" spc="0" normalizeH="0" baseline="0" noProof="0" dirty="0">
                <a:ln>
                  <a:noFill/>
                </a:ln>
                <a:solidFill>
                  <a:prstClr val="black"/>
                </a:solidFill>
                <a:effectLst/>
                <a:uLnTx/>
                <a:uFillTx/>
                <a:latin typeface="Calibri Light" panose="020F0302020204030204"/>
                <a:ea typeface="+mj-ea"/>
                <a:cs typeface="+mj-cs"/>
              </a:rPr>
              <a:t>(Patrick J. Hendrickson - Highcamera.com)</a:t>
            </a:r>
          </a:p>
        </p:txBody>
      </p:sp>
      <p:pic>
        <p:nvPicPr>
          <p:cNvPr id="16" name="Picture 15">
            <a:extLst>
              <a:ext uri="{FF2B5EF4-FFF2-40B4-BE49-F238E27FC236}">
                <a16:creationId xmlns:a16="http://schemas.microsoft.com/office/drawing/2014/main" id="{B59D2F49-0A40-6C02-77BC-D149E48F4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
        <p:nvSpPr>
          <p:cNvPr id="4" name="Down Arrow 10">
            <a:extLst>
              <a:ext uri="{FF2B5EF4-FFF2-40B4-BE49-F238E27FC236}">
                <a16:creationId xmlns:a16="http://schemas.microsoft.com/office/drawing/2014/main" id="{DD76B55A-68DA-05F8-F4F3-CBC6A7444EB3}"/>
              </a:ext>
            </a:extLst>
          </p:cNvPr>
          <p:cNvSpPr/>
          <p:nvPr/>
        </p:nvSpPr>
        <p:spPr bwMode="auto">
          <a:xfrm>
            <a:off x="10861771" y="4003167"/>
            <a:ext cx="152400" cy="59740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Down Arrow 13">
            <a:extLst>
              <a:ext uri="{FF2B5EF4-FFF2-40B4-BE49-F238E27FC236}">
                <a16:creationId xmlns:a16="http://schemas.microsoft.com/office/drawing/2014/main" id="{9CB86DFD-D89E-6A89-331D-89C267F94EE6}"/>
              </a:ext>
            </a:extLst>
          </p:cNvPr>
          <p:cNvSpPr/>
          <p:nvPr/>
        </p:nvSpPr>
        <p:spPr bwMode="auto">
          <a:xfrm>
            <a:off x="10205369" y="3704463"/>
            <a:ext cx="152400" cy="597408"/>
          </a:xfrm>
          <a:prstGeom prst="down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TextBox 16">
            <a:extLst>
              <a:ext uri="{FF2B5EF4-FFF2-40B4-BE49-F238E27FC236}">
                <a16:creationId xmlns:a16="http://schemas.microsoft.com/office/drawing/2014/main" id="{AAF9574E-8E4E-23B7-9F6E-AB5F5DA94AB7}"/>
              </a:ext>
            </a:extLst>
          </p:cNvPr>
          <p:cNvSpPr txBox="1"/>
          <p:nvPr/>
        </p:nvSpPr>
        <p:spPr>
          <a:xfrm>
            <a:off x="10446268" y="5591175"/>
            <a:ext cx="9637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02-19-2024</a:t>
            </a:r>
          </a:p>
        </p:txBody>
      </p:sp>
      <p:sp>
        <p:nvSpPr>
          <p:cNvPr id="2" name="TextBox 1">
            <a:extLst>
              <a:ext uri="{FF2B5EF4-FFF2-40B4-BE49-F238E27FC236}">
                <a16:creationId xmlns:a16="http://schemas.microsoft.com/office/drawing/2014/main" id="{6E16D302-33B9-FB85-DA37-BC704DAFB016}"/>
              </a:ext>
            </a:extLst>
          </p:cNvPr>
          <p:cNvSpPr txBox="1"/>
          <p:nvPr/>
        </p:nvSpPr>
        <p:spPr>
          <a:xfrm>
            <a:off x="1471816" y="6525468"/>
            <a:ext cx="32772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https://earth.app.goo.gl/XKNJBG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descr="A picture containing sky, outdoor, water, nature&#10;&#10;Description automatically generated">
            <a:extLst>
              <a:ext uri="{FF2B5EF4-FFF2-40B4-BE49-F238E27FC236}">
                <a16:creationId xmlns:a16="http://schemas.microsoft.com/office/drawing/2014/main" id="{5DE4AC23-0931-4EA8-9AA1-F8593D4FCF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82" r="21996" b="35086"/>
          <a:stretch/>
        </p:blipFill>
        <p:spPr>
          <a:xfrm>
            <a:off x="9153521" y="1524000"/>
            <a:ext cx="3038480" cy="4572000"/>
          </a:xfrm>
          <a:prstGeom prst="rect">
            <a:avLst/>
          </a:prstGeom>
        </p:spPr>
      </p:pic>
      <p:sp>
        <p:nvSpPr>
          <p:cNvPr id="20" name="Down Arrow 10">
            <a:extLst>
              <a:ext uri="{FF2B5EF4-FFF2-40B4-BE49-F238E27FC236}">
                <a16:creationId xmlns:a16="http://schemas.microsoft.com/office/drawing/2014/main" id="{00170EA7-854E-CB6F-5F7E-E0E9D4B883DF}"/>
              </a:ext>
            </a:extLst>
          </p:cNvPr>
          <p:cNvSpPr/>
          <p:nvPr/>
        </p:nvSpPr>
        <p:spPr bwMode="auto">
          <a:xfrm>
            <a:off x="10446268" y="2960180"/>
            <a:ext cx="152400" cy="59740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1" name="TextBox 20">
            <a:extLst>
              <a:ext uri="{FF2B5EF4-FFF2-40B4-BE49-F238E27FC236}">
                <a16:creationId xmlns:a16="http://schemas.microsoft.com/office/drawing/2014/main" id="{AA4720B1-3D16-9131-B45A-3084638C8D78}"/>
              </a:ext>
            </a:extLst>
          </p:cNvPr>
          <p:cNvSpPr txBox="1"/>
          <p:nvPr/>
        </p:nvSpPr>
        <p:spPr>
          <a:xfrm>
            <a:off x="10305235" y="5591624"/>
            <a:ext cx="1024639" cy="307777"/>
          </a:xfrm>
          <a:prstGeom prst="rect">
            <a:avLst/>
          </a:prstGeom>
          <a:noFill/>
        </p:spPr>
        <p:txBody>
          <a:bodyPr wrap="none" rtlCol="0">
            <a:spAutoFit/>
          </a:bodyPr>
          <a:lstStyle/>
          <a:p>
            <a:r>
              <a:rPr lang="en-US" sz="1400" b="1" dirty="0">
                <a:solidFill>
                  <a:schemeClr val="bg1"/>
                </a:solidFill>
              </a:rPr>
              <a:t>03-16-2024</a:t>
            </a:r>
          </a:p>
        </p:txBody>
      </p:sp>
    </p:spTree>
    <p:extLst>
      <p:ext uri="{BB962C8B-B14F-4D97-AF65-F5344CB8AC3E}">
        <p14:creationId xmlns:p14="http://schemas.microsoft.com/office/powerpoint/2010/main" val="76693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152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611" y="1248878"/>
            <a:ext cx="5345229" cy="4008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672" t="10209" r="30821" b="7045"/>
          <a:stretch/>
        </p:blipFill>
        <p:spPr bwMode="auto">
          <a:xfrm>
            <a:off x="7145956" y="113279"/>
            <a:ext cx="4937760" cy="663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26727" y="5388709"/>
            <a:ext cx="3819229"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Psuty, et al. (2010) to track the neap tide high tide swash line</a:t>
            </a:r>
          </a:p>
        </p:txBody>
      </p:sp>
      <p:pic>
        <p:nvPicPr>
          <p:cNvPr id="15258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45" r="26044"/>
          <a:stretch/>
        </p:blipFill>
        <p:spPr bwMode="auto">
          <a:xfrm>
            <a:off x="108284" y="2847730"/>
            <a:ext cx="2987304" cy="3896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 y="336649"/>
            <a:ext cx="586667" cy="749999"/>
          </a:xfrm>
          <a:prstGeom prst="rect">
            <a:avLst/>
          </a:prstGeom>
        </p:spPr>
      </p:pic>
      <p:sp>
        <p:nvSpPr>
          <p:cNvPr id="3" name="TextBox 2">
            <a:extLst>
              <a:ext uri="{FF2B5EF4-FFF2-40B4-BE49-F238E27FC236}">
                <a16:creationId xmlns:a16="http://schemas.microsoft.com/office/drawing/2014/main" id="{4C8C3B55-5054-E1AE-DCDE-A91ECAC9BEF1}"/>
              </a:ext>
            </a:extLst>
          </p:cNvPr>
          <p:cNvSpPr txBox="1"/>
          <p:nvPr/>
        </p:nvSpPr>
        <p:spPr>
          <a:xfrm>
            <a:off x="1434994" y="336649"/>
            <a:ext cx="100319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fornian FB" pitchFamily="18" charset="0"/>
                <a:ea typeface="+mn-ea"/>
                <a:cs typeface="+mn-cs"/>
              </a:rPr>
              <a:t>Shoreline Change Monitoring</a:t>
            </a:r>
          </a:p>
        </p:txBody>
      </p:sp>
      <p:pic>
        <p:nvPicPr>
          <p:cNvPr id="5" name="Picture 4">
            <a:extLst>
              <a:ext uri="{FF2B5EF4-FFF2-40B4-BE49-F238E27FC236}">
                <a16:creationId xmlns:a16="http://schemas.microsoft.com/office/drawing/2014/main" id="{6AB10E5A-8BCC-3374-2335-DE67480F7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spTree>
    <p:extLst>
      <p:ext uri="{BB962C8B-B14F-4D97-AF65-F5344CB8AC3E}">
        <p14:creationId xmlns:p14="http://schemas.microsoft.com/office/powerpoint/2010/main" val="322686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58" r="26250"/>
          <a:stretch/>
        </p:blipFill>
        <p:spPr bwMode="auto">
          <a:xfrm>
            <a:off x="723900" y="1474664"/>
            <a:ext cx="3827145" cy="499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725" y="417959"/>
            <a:ext cx="1130300" cy="457200"/>
          </a:xfrm>
          <a:prstGeom prst="rect">
            <a:avLst/>
          </a:prstGeom>
        </p:spPr>
      </p:pic>
      <p:pic>
        <p:nvPicPr>
          <p:cNvPr id="153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857" t="4121" r="20263" b="7196"/>
          <a:stretch/>
        </p:blipFill>
        <p:spPr bwMode="auto">
          <a:xfrm>
            <a:off x="4931407" y="1190625"/>
            <a:ext cx="631063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D71193F-FE2F-4190-AED4-47E3707C3A75}"/>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National Assessment of Shoreline Change</a:t>
            </a:r>
          </a:p>
        </p:txBody>
      </p:sp>
    </p:spTree>
    <p:extLst>
      <p:ext uri="{BB962C8B-B14F-4D97-AF65-F5344CB8AC3E}">
        <p14:creationId xmlns:p14="http://schemas.microsoft.com/office/powerpoint/2010/main" val="1822428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18C9D-CD2A-4C43-9408-7E9986A60C3F}"/>
              </a:ext>
            </a:extLst>
          </p:cNvPr>
          <p:cNvPicPr>
            <a:picLocks noChangeAspect="1"/>
          </p:cNvPicPr>
          <p:nvPr/>
        </p:nvPicPr>
        <p:blipFill rotWithShape="1">
          <a:blip r:embed="rId2"/>
          <a:srcRect l="12500" t="12500" r="12500" b="31250"/>
          <a:stretch/>
        </p:blipFill>
        <p:spPr>
          <a:xfrm>
            <a:off x="0" y="1"/>
            <a:ext cx="12192000" cy="6858000"/>
          </a:xfrm>
          <a:prstGeom prst="rect">
            <a:avLst/>
          </a:prstGeom>
        </p:spPr>
      </p:pic>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14330" y="2098981"/>
            <a:ext cx="1688983" cy="2533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3165031" y="4386448"/>
            <a:ext cx="1271502"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latin typeface="Arial" charset="0"/>
              </a:rPr>
              <a:t>M. Hartley/FWS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7133"/>
          <a:stretch/>
        </p:blipFill>
        <p:spPr>
          <a:xfrm flipH="1">
            <a:off x="5377542" y="2002107"/>
            <a:ext cx="2813612" cy="1757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32842" b="18138"/>
          <a:stretch/>
        </p:blipFill>
        <p:spPr>
          <a:xfrm>
            <a:off x="9477670" y="2348848"/>
            <a:ext cx="2263629" cy="1382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7549312" y="3482396"/>
            <a:ext cx="577402"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latin typeface="Arial" charset="0"/>
              </a:rPr>
              <a:t>ACJV</a:t>
            </a:r>
          </a:p>
        </p:txBody>
      </p:sp>
      <p:sp>
        <p:nvSpPr>
          <p:cNvPr id="15" name="TextBox 14"/>
          <p:cNvSpPr txBox="1"/>
          <p:nvPr/>
        </p:nvSpPr>
        <p:spPr>
          <a:xfrm>
            <a:off x="11100547" y="3482395"/>
            <a:ext cx="577402"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latin typeface="Arial" charset="0"/>
              </a:rPr>
              <a:t>ACJV</a:t>
            </a:r>
          </a:p>
        </p:txBody>
      </p:sp>
      <p:pic>
        <p:nvPicPr>
          <p:cNvPr id="5" name="Picture 4">
            <a:extLst>
              <a:ext uri="{FF2B5EF4-FFF2-40B4-BE49-F238E27FC236}">
                <a16:creationId xmlns:a16="http://schemas.microsoft.com/office/drawing/2014/main" id="{55B7ED44-6881-4F77-80B4-3105CB564982}"/>
              </a:ext>
            </a:extLst>
          </p:cNvPr>
          <p:cNvPicPr>
            <a:picLocks noChangeAspect="1"/>
          </p:cNvPicPr>
          <p:nvPr/>
        </p:nvPicPr>
        <p:blipFill rotWithShape="1">
          <a:blip r:embed="rId6"/>
          <a:srcRect l="35834" t="29364" r="8333" b="24922"/>
          <a:stretch/>
        </p:blipFill>
        <p:spPr>
          <a:xfrm>
            <a:off x="4091144" y="4955526"/>
            <a:ext cx="3314631" cy="1424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bird standing in the water&#10;&#10;Description automatically generated with low confidence">
            <a:extLst>
              <a:ext uri="{FF2B5EF4-FFF2-40B4-BE49-F238E27FC236}">
                <a16:creationId xmlns:a16="http://schemas.microsoft.com/office/drawing/2014/main" id="{1D84FEC8-47B4-19A3-130B-F614454388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029" t="18952" r="50000"/>
          <a:stretch/>
        </p:blipFill>
        <p:spPr>
          <a:xfrm>
            <a:off x="174190" y="3798090"/>
            <a:ext cx="1835782" cy="2863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2459393-6F78-F734-613D-5BE9F3DEB8D1}"/>
              </a:ext>
            </a:extLst>
          </p:cNvPr>
          <p:cNvPicPr>
            <a:picLocks noChangeAspect="1"/>
          </p:cNvPicPr>
          <p:nvPr/>
        </p:nvPicPr>
        <p:blipFill>
          <a:blip r:embed="rId8"/>
          <a:stretch>
            <a:fillRect/>
          </a:stretch>
        </p:blipFill>
        <p:spPr>
          <a:xfrm>
            <a:off x="8639674" y="4766163"/>
            <a:ext cx="3274045" cy="1604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4BD41B4-7202-3600-3745-4C55567970BA}"/>
              </a:ext>
            </a:extLst>
          </p:cNvPr>
          <p:cNvPicPr>
            <a:picLocks noChangeAspect="1"/>
          </p:cNvPicPr>
          <p:nvPr/>
        </p:nvPicPr>
        <p:blipFill>
          <a:blip r:embed="rId9"/>
          <a:stretch>
            <a:fillRect/>
          </a:stretch>
        </p:blipFill>
        <p:spPr>
          <a:xfrm>
            <a:off x="6661454" y="3913286"/>
            <a:ext cx="2188029" cy="946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061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EBF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F416DC-8315-4B5D-AA25-91C2CE509372}"/>
              </a:ext>
            </a:extLst>
          </p:cNvPr>
          <p:cNvGrpSpPr/>
          <p:nvPr/>
        </p:nvGrpSpPr>
        <p:grpSpPr>
          <a:xfrm>
            <a:off x="0" y="-19595"/>
            <a:ext cx="12192000" cy="6942909"/>
            <a:chOff x="0" y="-19595"/>
            <a:chExt cx="12192000" cy="6942909"/>
          </a:xfrm>
        </p:grpSpPr>
        <p:pic>
          <p:nvPicPr>
            <p:cNvPr id="12" name="Picture 2" descr="Related image">
              <a:extLst>
                <a:ext uri="{FF2B5EF4-FFF2-40B4-BE49-F238E27FC236}">
                  <a16:creationId xmlns:a16="http://schemas.microsoft.com/office/drawing/2014/main" id="{9DA59A92-6BEE-4AA5-81FA-4F75D2F01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13"/>
              <a:ext cx="12192000" cy="57404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63199" y="-19595"/>
              <a:ext cx="10311034" cy="1164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Salt Marsh Profile &amp; Jurisdiction on Assateague Island</a:t>
              </a:r>
            </a:p>
          </p:txBody>
        </p:sp>
        <p:sp>
          <p:nvSpPr>
            <p:cNvPr id="2" name="Freeform: Shape 1">
              <a:extLst>
                <a:ext uri="{FF2B5EF4-FFF2-40B4-BE49-F238E27FC236}">
                  <a16:creationId xmlns:a16="http://schemas.microsoft.com/office/drawing/2014/main" id="{D6B9C979-A3D1-40D1-ABCE-CE246F45125F}"/>
                </a:ext>
              </a:extLst>
            </p:cNvPr>
            <p:cNvSpPr/>
            <p:nvPr/>
          </p:nvSpPr>
          <p:spPr>
            <a:xfrm>
              <a:off x="826703" y="6227605"/>
              <a:ext cx="1571263" cy="487680"/>
            </a:xfrm>
            <a:custGeom>
              <a:avLst/>
              <a:gdLst>
                <a:gd name="connsiteX0" fmla="*/ 0 w 1950720"/>
                <a:gd name="connsiteY0" fmla="*/ 209005 h 487680"/>
                <a:gd name="connsiteX1" fmla="*/ 426720 w 1950720"/>
                <a:gd name="connsiteY1" fmla="*/ 104502 h 487680"/>
                <a:gd name="connsiteX2" fmla="*/ 801188 w 1950720"/>
                <a:gd name="connsiteY2" fmla="*/ 8708 h 487680"/>
                <a:gd name="connsiteX3" fmla="*/ 1950720 w 1950720"/>
                <a:gd name="connsiteY3" fmla="*/ 0 h 487680"/>
                <a:gd name="connsiteX4" fmla="*/ 1680754 w 1950720"/>
                <a:gd name="connsiteY4" fmla="*/ 487680 h 487680"/>
                <a:gd name="connsiteX5" fmla="*/ 104503 w 1950720"/>
                <a:gd name="connsiteY5" fmla="*/ 444137 h 487680"/>
                <a:gd name="connsiteX6" fmla="*/ 95794 w 1950720"/>
                <a:gd name="connsiteY6" fmla="*/ 191588 h 487680"/>
                <a:gd name="connsiteX7" fmla="*/ 95794 w 1950720"/>
                <a:gd name="connsiteY7" fmla="*/ 191588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720" h="487680">
                  <a:moveTo>
                    <a:pt x="0" y="209005"/>
                  </a:moveTo>
                  <a:lnTo>
                    <a:pt x="426720" y="104502"/>
                  </a:lnTo>
                  <a:lnTo>
                    <a:pt x="801188" y="8708"/>
                  </a:lnTo>
                  <a:lnTo>
                    <a:pt x="1950720" y="0"/>
                  </a:lnTo>
                  <a:lnTo>
                    <a:pt x="1680754" y="487680"/>
                  </a:lnTo>
                  <a:lnTo>
                    <a:pt x="104503" y="444137"/>
                  </a:lnTo>
                  <a:lnTo>
                    <a:pt x="95794" y="191588"/>
                  </a:lnTo>
                  <a:lnTo>
                    <a:pt x="95794" y="191588"/>
                  </a:lnTo>
                </a:path>
              </a:pathLst>
            </a:custGeom>
            <a:solidFill>
              <a:srgbClr val="897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FEC36893-6506-4590-90F4-5A899AB72083}"/>
                </a:ext>
              </a:extLst>
            </p:cNvPr>
            <p:cNvGrpSpPr>
              <a:grpSpLocks noChangeAspect="1"/>
            </p:cNvGrpSpPr>
            <p:nvPr/>
          </p:nvGrpSpPr>
          <p:grpSpPr>
            <a:xfrm>
              <a:off x="531903" y="6140505"/>
              <a:ext cx="659451" cy="698497"/>
              <a:chOff x="6193300" y="1524000"/>
              <a:chExt cx="2589848" cy="2743200"/>
            </a:xfrm>
          </p:grpSpPr>
          <p:pic>
            <p:nvPicPr>
              <p:cNvPr id="23" name="Picture 22">
                <a:extLst>
                  <a:ext uri="{FF2B5EF4-FFF2-40B4-BE49-F238E27FC236}">
                    <a16:creationId xmlns:a16="http://schemas.microsoft.com/office/drawing/2014/main" id="{BF06E046-5736-409B-B7AB-7C0C6E39D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300" y="1524000"/>
                <a:ext cx="2589848" cy="2743200"/>
              </a:xfrm>
              <a:prstGeom prst="rect">
                <a:avLst/>
              </a:prstGeom>
            </p:spPr>
          </p:pic>
          <p:pic>
            <p:nvPicPr>
              <p:cNvPr id="24" name="Picture 23">
                <a:extLst>
                  <a:ext uri="{FF2B5EF4-FFF2-40B4-BE49-F238E27FC236}">
                    <a16:creationId xmlns:a16="http://schemas.microsoft.com/office/drawing/2014/main" id="{9343BEA6-3B53-461C-B66F-9873E6C4D6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356" t="32787" r="35952" b="37158"/>
              <a:stretch/>
            </p:blipFill>
            <p:spPr>
              <a:xfrm>
                <a:off x="6999516" y="2438400"/>
                <a:ext cx="1025438" cy="1005840"/>
              </a:xfrm>
              <a:prstGeom prst="ellipse">
                <a:avLst/>
              </a:prstGeom>
            </p:spPr>
          </p:pic>
        </p:grpSp>
        <p:sp>
          <p:nvSpPr>
            <p:cNvPr id="11" name="Freeform: Shape 10">
              <a:extLst>
                <a:ext uri="{FF2B5EF4-FFF2-40B4-BE49-F238E27FC236}">
                  <a16:creationId xmlns:a16="http://schemas.microsoft.com/office/drawing/2014/main" id="{D05C0E62-C8ED-4034-A069-0CC0BA489BAE}"/>
                </a:ext>
              </a:extLst>
            </p:cNvPr>
            <p:cNvSpPr/>
            <p:nvPr/>
          </p:nvSpPr>
          <p:spPr>
            <a:xfrm>
              <a:off x="2638697" y="5542387"/>
              <a:ext cx="1375954" cy="391886"/>
            </a:xfrm>
            <a:custGeom>
              <a:avLst/>
              <a:gdLst>
                <a:gd name="connsiteX0" fmla="*/ 182880 w 1375954"/>
                <a:gd name="connsiteY0" fmla="*/ 0 h 391886"/>
                <a:gd name="connsiteX1" fmla="*/ 0 w 1375954"/>
                <a:gd name="connsiteY1" fmla="*/ 165463 h 391886"/>
                <a:gd name="connsiteX2" fmla="*/ 60960 w 1375954"/>
                <a:gd name="connsiteY2" fmla="*/ 391886 h 391886"/>
                <a:gd name="connsiteX3" fmla="*/ 313509 w 1375954"/>
                <a:gd name="connsiteY3" fmla="*/ 383177 h 391886"/>
                <a:gd name="connsiteX4" fmla="*/ 513806 w 1375954"/>
                <a:gd name="connsiteY4" fmla="*/ 374469 h 391886"/>
                <a:gd name="connsiteX5" fmla="*/ 792480 w 1375954"/>
                <a:gd name="connsiteY5" fmla="*/ 357051 h 391886"/>
                <a:gd name="connsiteX6" fmla="*/ 1375954 w 1375954"/>
                <a:gd name="connsiteY6" fmla="*/ 296091 h 391886"/>
                <a:gd name="connsiteX7" fmla="*/ 1358537 w 1375954"/>
                <a:gd name="connsiteY7" fmla="*/ 69669 h 391886"/>
                <a:gd name="connsiteX8" fmla="*/ 1193074 w 1375954"/>
                <a:gd name="connsiteY8" fmla="*/ 43543 h 391886"/>
                <a:gd name="connsiteX9" fmla="*/ 182880 w 1375954"/>
                <a:gd name="connsiteY9" fmla="*/ 0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954" h="391886">
                  <a:moveTo>
                    <a:pt x="182880" y="0"/>
                  </a:moveTo>
                  <a:lnTo>
                    <a:pt x="0" y="165463"/>
                  </a:lnTo>
                  <a:lnTo>
                    <a:pt x="60960" y="391886"/>
                  </a:lnTo>
                  <a:lnTo>
                    <a:pt x="313509" y="383177"/>
                  </a:lnTo>
                  <a:lnTo>
                    <a:pt x="513806" y="374469"/>
                  </a:lnTo>
                  <a:lnTo>
                    <a:pt x="792480" y="357051"/>
                  </a:lnTo>
                  <a:lnTo>
                    <a:pt x="1375954" y="296091"/>
                  </a:lnTo>
                  <a:lnTo>
                    <a:pt x="1358537" y="69669"/>
                  </a:lnTo>
                  <a:lnTo>
                    <a:pt x="1193074" y="43543"/>
                  </a:lnTo>
                  <a:lnTo>
                    <a:pt x="182880" y="0"/>
                  </a:lnTo>
                  <a:close/>
                </a:path>
              </a:pathLst>
            </a:custGeom>
            <a:solidFill>
              <a:srgbClr val="5D5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E2569A-AEAF-476D-87BB-25E1E829CDD2}"/>
                </a:ext>
              </a:extLst>
            </p:cNvPr>
            <p:cNvSpPr/>
            <p:nvPr/>
          </p:nvSpPr>
          <p:spPr>
            <a:xfrm>
              <a:off x="3384522" y="5829769"/>
              <a:ext cx="661852" cy="121920"/>
            </a:xfrm>
            <a:custGeom>
              <a:avLst/>
              <a:gdLst>
                <a:gd name="connsiteX0" fmla="*/ 0 w 661852"/>
                <a:gd name="connsiteY0" fmla="*/ 69668 h 121920"/>
                <a:gd name="connsiteX1" fmla="*/ 661852 w 661852"/>
                <a:gd name="connsiteY1" fmla="*/ 0 h 121920"/>
                <a:gd name="connsiteX2" fmla="*/ 635726 w 661852"/>
                <a:gd name="connsiteY2" fmla="*/ 78377 h 121920"/>
                <a:gd name="connsiteX3" fmla="*/ 470263 w 661852"/>
                <a:gd name="connsiteY3" fmla="*/ 121920 h 121920"/>
                <a:gd name="connsiteX4" fmla="*/ 60960 w 661852"/>
                <a:gd name="connsiteY4" fmla="*/ 113211 h 121920"/>
                <a:gd name="connsiteX5" fmla="*/ 0 w 661852"/>
                <a:gd name="connsiteY5" fmla="*/ 6966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852" h="121920">
                  <a:moveTo>
                    <a:pt x="0" y="69668"/>
                  </a:moveTo>
                  <a:lnTo>
                    <a:pt x="661852" y="0"/>
                  </a:lnTo>
                  <a:lnTo>
                    <a:pt x="635726" y="78377"/>
                  </a:lnTo>
                  <a:lnTo>
                    <a:pt x="470263" y="121920"/>
                  </a:lnTo>
                  <a:lnTo>
                    <a:pt x="60960" y="113211"/>
                  </a:lnTo>
                  <a:lnTo>
                    <a:pt x="0" y="69668"/>
                  </a:lnTo>
                  <a:close/>
                </a:path>
              </a:pathLst>
            </a:custGeom>
            <a:solidFill>
              <a:srgbClr val="9D8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D247E138-8221-41A6-B609-8A6289F5B326}"/>
                </a:ext>
              </a:extLst>
            </p:cNvPr>
            <p:cNvSpPr/>
            <p:nvPr/>
          </p:nvSpPr>
          <p:spPr>
            <a:xfrm>
              <a:off x="1550126" y="2185851"/>
              <a:ext cx="1245323" cy="487680"/>
            </a:xfrm>
            <a:prstGeom prst="roundRect">
              <a:avLst/>
            </a:prstGeom>
            <a:solidFill>
              <a:srgbClr val="D6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4102" y="2516368"/>
              <a:ext cx="507345" cy="61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5737" y="2478371"/>
              <a:ext cx="536678" cy="686093"/>
            </a:xfrm>
            <a:prstGeom prst="rect">
              <a:avLst/>
            </a:prstGeom>
          </p:spPr>
        </p:pic>
        <p:sp>
          <p:nvSpPr>
            <p:cNvPr id="10" name="Arrow: Right 9">
              <a:extLst>
                <a:ext uri="{FF2B5EF4-FFF2-40B4-BE49-F238E27FC236}">
                  <a16:creationId xmlns:a16="http://schemas.microsoft.com/office/drawing/2014/main" id="{3873B818-9EA8-4090-9010-F81673EA8173}"/>
                </a:ext>
              </a:extLst>
            </p:cNvPr>
            <p:cNvSpPr/>
            <p:nvPr/>
          </p:nvSpPr>
          <p:spPr>
            <a:xfrm>
              <a:off x="2734491" y="2629262"/>
              <a:ext cx="557349" cy="234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3DD42163-CB7B-43AE-A9DC-DD84A30A01EC}"/>
                </a:ext>
              </a:extLst>
            </p:cNvPr>
            <p:cNvSpPr/>
            <p:nvPr/>
          </p:nvSpPr>
          <p:spPr>
            <a:xfrm rot="10800000">
              <a:off x="197242" y="2629262"/>
              <a:ext cx="557349" cy="234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837D51B-7173-491E-8CE1-1B5995770358}"/>
                </a:ext>
              </a:extLst>
            </p:cNvPr>
            <p:cNvCxnSpPr>
              <a:cxnSpLocks/>
            </p:cNvCxnSpPr>
            <p:nvPr/>
          </p:nvCxnSpPr>
          <p:spPr>
            <a:xfrm flipV="1">
              <a:off x="1811384" y="2388637"/>
              <a:ext cx="0" cy="446936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806AF745-801D-40DA-9E96-E25D6677DE76}"/>
                </a:ext>
              </a:extLst>
            </p:cNvPr>
            <p:cNvSpPr/>
            <p:nvPr/>
          </p:nvSpPr>
          <p:spPr>
            <a:xfrm>
              <a:off x="3291840" y="2203274"/>
              <a:ext cx="1175657" cy="600891"/>
            </a:xfrm>
            <a:prstGeom prst="roundRect">
              <a:avLst/>
            </a:prstGeom>
            <a:solidFill>
              <a:srgbClr val="D4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Graphic 17" descr="Fish with solid fill">
              <a:extLst>
                <a:ext uri="{FF2B5EF4-FFF2-40B4-BE49-F238E27FC236}">
                  <a16:creationId xmlns:a16="http://schemas.microsoft.com/office/drawing/2014/main" id="{1BE4E5D8-F5C4-4033-97C1-823BFEBF968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89" y="5925727"/>
              <a:ext cx="307872" cy="307872"/>
            </a:xfrm>
            <a:prstGeom prst="rect">
              <a:avLst/>
            </a:prstGeom>
          </p:spPr>
        </p:pic>
        <p:sp>
          <p:nvSpPr>
            <p:cNvPr id="5" name="TextBox 4">
              <a:extLst>
                <a:ext uri="{FF2B5EF4-FFF2-40B4-BE49-F238E27FC236}">
                  <a16:creationId xmlns:a16="http://schemas.microsoft.com/office/drawing/2014/main" id="{EE89E2B0-BA8D-4BDC-AF0C-1C7EFC9E2DF5}"/>
                </a:ext>
              </a:extLst>
            </p:cNvPr>
            <p:cNvSpPr txBox="1"/>
            <p:nvPr/>
          </p:nvSpPr>
          <p:spPr>
            <a:xfrm>
              <a:off x="10722608" y="6189841"/>
              <a:ext cx="1285377" cy="322659"/>
            </a:xfrm>
            <a:prstGeom prst="round2SameRect">
              <a:avLst/>
            </a:prstGeom>
            <a:solidFill>
              <a:srgbClr val="59524A"/>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Modified</a:t>
              </a:r>
              <a:r>
                <a:rPr kumimoji="0" lang="en-US"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FWS</a:t>
              </a:r>
            </a:p>
          </p:txBody>
        </p:sp>
      </p:grpSp>
    </p:spTree>
    <p:extLst>
      <p:ext uri="{BB962C8B-B14F-4D97-AF65-F5344CB8AC3E}">
        <p14:creationId xmlns:p14="http://schemas.microsoft.com/office/powerpoint/2010/main" val="1112555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4" t="15200" r="428" b="9977"/>
          <a:stretch/>
        </p:blipFill>
        <p:spPr>
          <a:xfrm>
            <a:off x="-77755" y="0"/>
            <a:ext cx="12269755" cy="6858000"/>
          </a:xfrm>
          <a:prstGeom prst="rect">
            <a:avLst/>
          </a:prstGeom>
        </p:spPr>
      </p:pic>
      <p:sp>
        <p:nvSpPr>
          <p:cNvPr id="7" name="Content Placeholder 6"/>
          <p:cNvSpPr>
            <a:spLocks noGrp="1"/>
          </p:cNvSpPr>
          <p:nvPr>
            <p:ph idx="1"/>
          </p:nvPr>
        </p:nvSpPr>
        <p:spPr>
          <a:xfrm>
            <a:off x="863349" y="1428811"/>
            <a:ext cx="5216912" cy="4351338"/>
          </a:xfrm>
        </p:spPr>
        <p:txBody>
          <a:bodyPr/>
          <a:lstStyle/>
          <a:p>
            <a:endParaRPr lang="en-US" dirty="0"/>
          </a:p>
          <a:p>
            <a:pPr lvl="2"/>
            <a:endParaRPr lang="en-US" dirty="0"/>
          </a:p>
        </p:txBody>
      </p:sp>
      <p:pic>
        <p:nvPicPr>
          <p:cNvPr id="24"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43438" t="19968"/>
          <a:stretch/>
        </p:blipFill>
        <p:spPr bwMode="auto">
          <a:xfrm>
            <a:off x="5561841" y="1964477"/>
            <a:ext cx="2323981" cy="2465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6281" t="13059"/>
          <a:stretch/>
        </p:blipFill>
        <p:spPr bwMode="auto">
          <a:xfrm>
            <a:off x="492562" y="2987431"/>
            <a:ext cx="1962733" cy="1498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3">
            <a:extLst>
              <a:ext uri="{FF2B5EF4-FFF2-40B4-BE49-F238E27FC236}">
                <a16:creationId xmlns:a16="http://schemas.microsoft.com/office/drawing/2014/main" id="{9A5DDE46-E4B4-70BB-A8DD-CD2AEA4A4F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35" t="14183" b="25000"/>
          <a:stretch/>
        </p:blipFill>
        <p:spPr>
          <a:xfrm>
            <a:off x="7367402" y="3797928"/>
            <a:ext cx="4456921" cy="2597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Content Placeholder 3">
            <a:extLst>
              <a:ext uri="{FF2B5EF4-FFF2-40B4-BE49-F238E27FC236}">
                <a16:creationId xmlns:a16="http://schemas.microsoft.com/office/drawing/2014/main" id="{F9B24A80-DC3E-4CE2-9D4B-4486A766D2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811" b="32309"/>
          <a:stretch/>
        </p:blipFill>
        <p:spPr>
          <a:xfrm>
            <a:off x="139326" y="4679559"/>
            <a:ext cx="6664959" cy="2043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5D6FD71D-EE23-8A00-EBF6-09E4504CE3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0010" y="233330"/>
            <a:ext cx="3291840" cy="2194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C6816B4A-58B0-0B4C-3332-844ADE76ED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0624" y="2223984"/>
            <a:ext cx="1650612" cy="177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501E5DE9-90F4-43B1-3F6A-148E1CA8B5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5269117"/>
            <a:ext cx="2017044" cy="1515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557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DEE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85735" cy="6858000"/>
          </a:xfrm>
          <a:prstGeom prst="rect">
            <a:avLst/>
          </a:prstGeom>
        </p:spPr>
      </p:pic>
      <p:sp>
        <p:nvSpPr>
          <p:cNvPr id="5" name="Title 1"/>
          <p:cNvSpPr txBox="1">
            <a:spLocks/>
          </p:cNvSpPr>
          <p:nvPr/>
        </p:nvSpPr>
        <p:spPr>
          <a:xfrm>
            <a:off x="7194628" y="146655"/>
            <a:ext cx="4918717" cy="1164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Chincoteague &amp; Wallops Island NWRs</a:t>
            </a:r>
          </a:p>
          <a:p>
            <a:pPr algn="ctr"/>
            <a:r>
              <a:rPr lang="en-US" sz="1800" b="1" dirty="0"/>
              <a:t>Accomack County, Virginia and </a:t>
            </a:r>
            <a:br>
              <a:rPr lang="en-US" sz="1800" b="1" dirty="0"/>
            </a:br>
            <a:r>
              <a:rPr lang="en-US" sz="1800" b="1" dirty="0"/>
              <a:t>Worcester County, MD</a:t>
            </a:r>
            <a:endParaRPr lang="en-US" sz="2400" b="1" dirty="0"/>
          </a:p>
        </p:txBody>
      </p:sp>
      <p:sp>
        <p:nvSpPr>
          <p:cNvPr id="7" name="TextBox 6"/>
          <p:cNvSpPr txBox="1"/>
          <p:nvPr/>
        </p:nvSpPr>
        <p:spPr>
          <a:xfrm>
            <a:off x="5841909" y="1659417"/>
            <a:ext cx="1880002" cy="307777"/>
          </a:xfrm>
          <a:prstGeom prst="rect">
            <a:avLst/>
          </a:prstGeom>
          <a:noFill/>
        </p:spPr>
        <p:txBody>
          <a:bodyPr wrap="none" rtlCol="0">
            <a:spAutoFit/>
          </a:bodyPr>
          <a:lstStyle/>
          <a:p>
            <a:r>
              <a:rPr lang="en-US" sz="1400" b="1" dirty="0"/>
              <a:t>Assateague Island Unit</a:t>
            </a:r>
          </a:p>
        </p:txBody>
      </p:sp>
      <p:sp>
        <p:nvSpPr>
          <p:cNvPr id="9" name="Rectangle 8"/>
          <p:cNvSpPr/>
          <p:nvPr/>
        </p:nvSpPr>
        <p:spPr>
          <a:xfrm>
            <a:off x="3002521" y="1327163"/>
            <a:ext cx="1633717" cy="307777"/>
          </a:xfrm>
          <a:prstGeom prst="rect">
            <a:avLst/>
          </a:prstGeom>
        </p:spPr>
        <p:txBody>
          <a:bodyPr wrap="none">
            <a:spAutoFit/>
          </a:bodyPr>
          <a:lstStyle/>
          <a:p>
            <a:r>
              <a:rPr lang="en-US" sz="1400" b="1" dirty="0"/>
              <a:t>Wildcat Marsh Unit</a:t>
            </a:r>
          </a:p>
        </p:txBody>
      </p:sp>
      <p:sp>
        <p:nvSpPr>
          <p:cNvPr id="10" name="Rectangle 9"/>
          <p:cNvSpPr/>
          <p:nvPr/>
        </p:nvSpPr>
        <p:spPr>
          <a:xfrm>
            <a:off x="1225463" y="2153261"/>
            <a:ext cx="1692130" cy="307777"/>
          </a:xfrm>
          <a:prstGeom prst="rect">
            <a:avLst/>
          </a:prstGeom>
        </p:spPr>
        <p:txBody>
          <a:bodyPr wrap="none">
            <a:spAutoFit/>
          </a:bodyPr>
          <a:lstStyle/>
          <a:p>
            <a:r>
              <a:rPr lang="en-US" sz="1400" b="1" dirty="0"/>
              <a:t>Wallops Island NWR</a:t>
            </a:r>
          </a:p>
        </p:txBody>
      </p:sp>
      <p:sp>
        <p:nvSpPr>
          <p:cNvPr id="11" name="Rectangle 10"/>
          <p:cNvSpPr/>
          <p:nvPr/>
        </p:nvSpPr>
        <p:spPr>
          <a:xfrm>
            <a:off x="3401956" y="3830222"/>
            <a:ext cx="2349910" cy="307777"/>
          </a:xfrm>
          <a:prstGeom prst="rect">
            <a:avLst/>
          </a:prstGeom>
        </p:spPr>
        <p:txBody>
          <a:bodyPr wrap="square">
            <a:spAutoFit/>
          </a:bodyPr>
          <a:lstStyle/>
          <a:p>
            <a:r>
              <a:rPr lang="en-US" sz="1400" b="1" dirty="0"/>
              <a:t>Assawoman Island Unit</a:t>
            </a:r>
          </a:p>
        </p:txBody>
      </p:sp>
      <p:sp>
        <p:nvSpPr>
          <p:cNvPr id="12" name="Rectangle 11"/>
          <p:cNvSpPr/>
          <p:nvPr/>
        </p:nvSpPr>
        <p:spPr>
          <a:xfrm>
            <a:off x="2531800" y="5908028"/>
            <a:ext cx="1779639" cy="307777"/>
          </a:xfrm>
          <a:prstGeom prst="rect">
            <a:avLst/>
          </a:prstGeom>
        </p:spPr>
        <p:txBody>
          <a:bodyPr wrap="square">
            <a:spAutoFit/>
          </a:bodyPr>
          <a:lstStyle/>
          <a:p>
            <a:r>
              <a:rPr lang="en-US" sz="1400" b="1" dirty="0"/>
              <a:t>Cedar Island Unit</a:t>
            </a:r>
          </a:p>
        </p:txBody>
      </p:sp>
      <p:sp>
        <p:nvSpPr>
          <p:cNvPr id="13" name="Rectangle 12"/>
          <p:cNvSpPr/>
          <p:nvPr/>
        </p:nvSpPr>
        <p:spPr>
          <a:xfrm>
            <a:off x="3106992" y="4354724"/>
            <a:ext cx="2346241" cy="307777"/>
          </a:xfrm>
          <a:prstGeom prst="rect">
            <a:avLst/>
          </a:prstGeom>
        </p:spPr>
        <p:txBody>
          <a:bodyPr wrap="square">
            <a:spAutoFit/>
          </a:bodyPr>
          <a:lstStyle/>
          <a:p>
            <a:r>
              <a:rPr lang="en-US" sz="1400" b="1" dirty="0"/>
              <a:t>Metompkin Island Unit</a:t>
            </a:r>
          </a:p>
        </p:txBody>
      </p:sp>
      <p:cxnSp>
        <p:nvCxnSpPr>
          <p:cNvPr id="15" name="Straight Arrow Connector 14"/>
          <p:cNvCxnSpPr/>
          <p:nvPr/>
        </p:nvCxnSpPr>
        <p:spPr>
          <a:xfrm flipH="1">
            <a:off x="2111225" y="6063198"/>
            <a:ext cx="452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696249" y="4514611"/>
            <a:ext cx="452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986300" y="3988582"/>
            <a:ext cx="452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421429" y="1813306"/>
            <a:ext cx="452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586743" y="1472704"/>
            <a:ext cx="357419" cy="37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68715" y="2308431"/>
            <a:ext cx="403825" cy="2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45693" y="1790454"/>
            <a:ext cx="1529586" cy="307777"/>
          </a:xfrm>
          <a:prstGeom prst="rect">
            <a:avLst/>
          </a:prstGeom>
        </p:spPr>
        <p:txBody>
          <a:bodyPr wrap="none">
            <a:spAutoFit/>
          </a:bodyPr>
          <a:lstStyle/>
          <a:p>
            <a:r>
              <a:rPr lang="en-US" sz="1400" b="1" dirty="0"/>
              <a:t>Morris Island Unit</a:t>
            </a:r>
          </a:p>
        </p:txBody>
      </p:sp>
      <p:cxnSp>
        <p:nvCxnSpPr>
          <p:cNvPr id="29" name="Straight Arrow Connector 28"/>
          <p:cNvCxnSpPr/>
          <p:nvPr/>
        </p:nvCxnSpPr>
        <p:spPr>
          <a:xfrm flipV="1">
            <a:off x="4522838" y="1939731"/>
            <a:ext cx="357419" cy="37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225463" y="2111433"/>
            <a:ext cx="579483" cy="112221"/>
          </a:xfrm>
          <a:prstGeom prst="rect">
            <a:avLst/>
          </a:prstGeom>
          <a:solidFill>
            <a:srgbClr val="E7EADF"/>
          </a:solidFill>
          <a:ln>
            <a:solidFill>
              <a:srgbClr val="E8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283395" y="1481051"/>
            <a:ext cx="119269" cy="153889"/>
          </a:xfrm>
          <a:prstGeom prst="rect">
            <a:avLst/>
          </a:prstGeom>
          <a:solidFill>
            <a:srgbClr val="C9DCED"/>
          </a:solidFill>
          <a:ln>
            <a:solidFill>
              <a:srgbClr val="CB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728" y="381632"/>
            <a:ext cx="586667" cy="698413"/>
          </a:xfrm>
          <a:prstGeom prst="rect">
            <a:avLst/>
          </a:prstGeom>
        </p:spPr>
      </p:pic>
      <p:grpSp>
        <p:nvGrpSpPr>
          <p:cNvPr id="27" name="Group 26"/>
          <p:cNvGrpSpPr>
            <a:grpSpLocks noChangeAspect="1"/>
          </p:cNvGrpSpPr>
          <p:nvPr/>
        </p:nvGrpSpPr>
        <p:grpSpPr>
          <a:xfrm>
            <a:off x="5453233" y="2656462"/>
            <a:ext cx="6833575" cy="4114800"/>
            <a:chOff x="6451681" y="3276600"/>
            <a:chExt cx="5892719" cy="3548269"/>
          </a:xfrm>
        </p:grpSpPr>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t="7120"/>
            <a:stretch/>
          </p:blipFill>
          <p:spPr>
            <a:xfrm>
              <a:off x="6451681" y="3276600"/>
              <a:ext cx="5689600" cy="3515138"/>
            </a:xfrm>
            <a:prstGeom prst="rect">
              <a:avLst/>
            </a:prstGeom>
            <a:ln>
              <a:noFill/>
            </a:ln>
            <a:effectLst>
              <a:outerShdw blurRad="190500" algn="tl" rotWithShape="0">
                <a:srgbClr val="000000">
                  <a:alpha val="70000"/>
                </a:srgbClr>
              </a:outerShdw>
            </a:effectLst>
          </p:spPr>
        </p:pic>
        <p:sp>
          <p:nvSpPr>
            <p:cNvPr id="31" name="TextBox 30"/>
            <p:cNvSpPr txBox="1"/>
            <p:nvPr/>
          </p:nvSpPr>
          <p:spPr>
            <a:xfrm>
              <a:off x="11217585" y="6594037"/>
              <a:ext cx="1126815" cy="230832"/>
            </a:xfrm>
            <a:prstGeom prst="rect">
              <a:avLst/>
            </a:prstGeom>
            <a:noFill/>
          </p:spPr>
          <p:txBody>
            <a:bodyPr wrap="square" rtlCol="0">
              <a:spAutoFit/>
            </a:bodyPr>
            <a:lstStyle/>
            <a:p>
              <a:r>
                <a:rPr lang="en-US" sz="900" dirty="0">
                  <a:solidFill>
                    <a:schemeClr val="bg1"/>
                  </a:solidFill>
                </a:rPr>
                <a:t>Highcamera.com</a:t>
              </a:r>
            </a:p>
          </p:txBody>
        </p:sp>
      </p:grpSp>
      <p:sp>
        <p:nvSpPr>
          <p:cNvPr id="4" name="TextBox 3"/>
          <p:cNvSpPr txBox="1"/>
          <p:nvPr/>
        </p:nvSpPr>
        <p:spPr>
          <a:xfrm>
            <a:off x="8605666" y="1430759"/>
            <a:ext cx="2060500" cy="646331"/>
          </a:xfrm>
          <a:prstGeom prst="rect">
            <a:avLst/>
          </a:prstGeom>
          <a:noFill/>
        </p:spPr>
        <p:txBody>
          <a:bodyPr wrap="none" rtlCol="0">
            <a:spAutoFit/>
          </a:bodyPr>
          <a:lstStyle/>
          <a:p>
            <a:pPr>
              <a:tabLst>
                <a:tab pos="795338" algn="l"/>
              </a:tabLst>
            </a:pPr>
            <a:r>
              <a:rPr lang="en-US" dirty="0"/>
              <a:t>CNWR	= 14,032 ac</a:t>
            </a:r>
          </a:p>
          <a:p>
            <a:pPr>
              <a:tabLst>
                <a:tab pos="795338" algn="l"/>
              </a:tabLst>
            </a:pPr>
            <a:r>
              <a:rPr lang="en-US" dirty="0"/>
              <a:t>WINWR	= 373 ac</a:t>
            </a:r>
          </a:p>
        </p:txBody>
      </p:sp>
    </p:spTree>
    <p:extLst>
      <p:ext uri="{BB962C8B-B14F-4D97-AF65-F5344CB8AC3E}">
        <p14:creationId xmlns:p14="http://schemas.microsoft.com/office/powerpoint/2010/main" val="167756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DE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222"/>
            <a:ext cx="11353800" cy="1325563"/>
          </a:xfrm>
        </p:spPr>
        <p:txBody>
          <a:bodyPr>
            <a:normAutofit/>
          </a:bodyPr>
          <a:lstStyle/>
          <a:p>
            <a:r>
              <a:rPr lang="en-US" sz="3200" dirty="0"/>
              <a:t>Integrated Waterbird Monitoring &amp; Management (IWMM)</a:t>
            </a:r>
          </a:p>
        </p:txBody>
      </p:sp>
      <p:sp>
        <p:nvSpPr>
          <p:cNvPr id="7" name="Content Placeholder 6"/>
          <p:cNvSpPr>
            <a:spLocks noGrp="1"/>
          </p:cNvSpPr>
          <p:nvPr>
            <p:ph idx="1"/>
          </p:nvPr>
        </p:nvSpPr>
        <p:spPr>
          <a:xfrm>
            <a:off x="178031" y="1413320"/>
            <a:ext cx="9418253" cy="4351338"/>
          </a:xfrm>
        </p:spPr>
        <p:txBody>
          <a:bodyPr/>
          <a:lstStyle/>
          <a:p>
            <a:pPr lvl="1">
              <a:buFont typeface="Wingdings" panose="05000000000000000000" pitchFamily="2" charset="2"/>
              <a:buChar char="§"/>
            </a:pPr>
            <a:r>
              <a:rPr lang="en-US" dirty="0"/>
              <a:t>13 impoundments (~2,000 ac)</a:t>
            </a:r>
          </a:p>
          <a:p>
            <a:pPr lvl="2">
              <a:buFont typeface="Wingdings" panose="05000000000000000000" pitchFamily="2" charset="2"/>
              <a:buChar char="Ø"/>
            </a:pPr>
            <a:r>
              <a:rPr lang="en-US" dirty="0"/>
              <a:t> 3 conversions</a:t>
            </a:r>
          </a:p>
          <a:p>
            <a:pPr lvl="1">
              <a:buFont typeface="Wingdings" panose="05000000000000000000" pitchFamily="2" charset="2"/>
              <a:buChar char="§"/>
            </a:pPr>
            <a:r>
              <a:rPr lang="en-US" dirty="0"/>
              <a:t>4 beach “units”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pic>
        <p:nvPicPr>
          <p:cNvPr id="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201" t="15468" r="3704" b="13927"/>
          <a:stretch/>
        </p:blipFill>
        <p:spPr bwMode="auto">
          <a:xfrm>
            <a:off x="3258431" y="3076694"/>
            <a:ext cx="1793509" cy="353914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0" descr="IWMM Logo.jpg"/>
          <p:cNvPicPr>
            <a:picLocks noChangeAspect="1"/>
          </p:cNvPicPr>
          <p:nvPr/>
        </p:nvPicPr>
        <p:blipFill>
          <a:blip r:embed="rId5" cstate="print"/>
          <a:stretch>
            <a:fillRect/>
          </a:stretch>
        </p:blipFill>
        <p:spPr>
          <a:xfrm>
            <a:off x="3572396" y="2148825"/>
            <a:ext cx="927989" cy="800064"/>
          </a:xfrm>
          <a:prstGeom prst="rect">
            <a:avLst/>
          </a:prstGeom>
          <a:ln>
            <a:noFill/>
          </a:ln>
          <a:effectLst>
            <a:outerShdw blurRad="190500" algn="tl" rotWithShape="0">
              <a:srgbClr val="000000">
                <a:alpha val="70000"/>
              </a:srgbClr>
            </a:outerShdw>
          </a:effectLst>
        </p:spPr>
      </p:pic>
      <p:pic>
        <p:nvPicPr>
          <p:cNvPr id="52" name="Picture 2" descr="C:\Documents and Settings\kholcomb\My Documents\HighCamera Pics\2012\060312\IMG_0058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3733" y="1011976"/>
            <a:ext cx="7040880" cy="4693920"/>
          </a:xfrm>
          <a:prstGeom prst="rect">
            <a:avLst/>
          </a:prstGeom>
          <a:noFill/>
          <a:extLst>
            <a:ext uri="{909E8E84-426E-40DD-AFC4-6F175D3DCCD1}">
              <a14:hiddenFill xmlns:a14="http://schemas.microsoft.com/office/drawing/2010/main">
                <a:solidFill>
                  <a:srgbClr val="FFFFFF"/>
                </a:solidFill>
              </a14:hiddenFill>
            </a:ext>
          </a:extLst>
        </p:spPr>
      </p:pic>
      <p:sp>
        <p:nvSpPr>
          <p:cNvPr id="53" name="Striped Right Arrow 52"/>
          <p:cNvSpPr/>
          <p:nvPr/>
        </p:nvSpPr>
        <p:spPr bwMode="auto">
          <a:xfrm rot="18238047">
            <a:off x="3927881" y="3238778"/>
            <a:ext cx="2895555" cy="175156"/>
          </a:xfrm>
          <a:prstGeom prst="stripedRightArrow">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54" name="Donut 53"/>
          <p:cNvSpPr/>
          <p:nvPr/>
        </p:nvSpPr>
        <p:spPr bwMode="auto">
          <a:xfrm>
            <a:off x="3315412" y="4265716"/>
            <a:ext cx="1323975" cy="434340"/>
          </a:xfrm>
          <a:prstGeom prst="donut">
            <a:avLst>
              <a:gd name="adj" fmla="val 9963"/>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55" name="Striped Right Arrow 54"/>
          <p:cNvSpPr/>
          <p:nvPr/>
        </p:nvSpPr>
        <p:spPr bwMode="auto">
          <a:xfrm rot="21282713">
            <a:off x="4553832" y="4240942"/>
            <a:ext cx="3862692" cy="157403"/>
          </a:xfrm>
          <a:prstGeom prst="stripedRightArrow">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ea typeface="+mn-ea"/>
              <a:cs typeface="+mn-cs"/>
            </a:endParaRPr>
          </a:p>
        </p:txBody>
      </p:sp>
      <p:grpSp>
        <p:nvGrpSpPr>
          <p:cNvPr id="40" name="Group 39"/>
          <p:cNvGrpSpPr/>
          <p:nvPr/>
        </p:nvGrpSpPr>
        <p:grpSpPr>
          <a:xfrm>
            <a:off x="5123060" y="4820877"/>
            <a:ext cx="3566160" cy="1828800"/>
            <a:chOff x="5113733" y="507400"/>
            <a:chExt cx="3193946" cy="1372701"/>
          </a:xfrm>
        </p:grpSpPr>
        <p:pic>
          <p:nvPicPr>
            <p:cNvPr id="6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2" t="1894" r="1040" b="2057"/>
            <a:stretch/>
          </p:blipFill>
          <p:spPr bwMode="auto">
            <a:xfrm>
              <a:off x="5113733" y="507400"/>
              <a:ext cx="3193946" cy="1372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3" descr="Image result for flying duck imag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0062" y="647147"/>
              <a:ext cx="688514" cy="69611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24" name="Group 1023"/>
          <p:cNvGrpSpPr/>
          <p:nvPr/>
        </p:nvGrpSpPr>
        <p:grpSpPr>
          <a:xfrm>
            <a:off x="8751013" y="4820877"/>
            <a:ext cx="3383280" cy="1828800"/>
            <a:chOff x="8483654" y="507400"/>
            <a:chExt cx="3090698" cy="1375463"/>
          </a:xfrm>
          <a:effectLst/>
        </p:grpSpPr>
        <p:pic>
          <p:nvPicPr>
            <p:cNvPr id="6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667"/>
            <a:stretch/>
          </p:blipFill>
          <p:spPr bwMode="auto">
            <a:xfrm>
              <a:off x="8483654" y="507400"/>
              <a:ext cx="3090698" cy="1375463"/>
            </a:xfrm>
            <a:prstGeom prst="rect">
              <a:avLst/>
            </a:prstGeom>
            <a:ln>
              <a:solidFill>
                <a:schemeClr val="tx1"/>
              </a:solid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Lst>
          </p:spPr>
        </p:pic>
        <p:pic>
          <p:nvPicPr>
            <p:cNvPr id="63" name="Picture 2" descr="http://www.nzstudies.com/wp-content/uploads/2011/10/bar-tailed-godwit-cutou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59294" y="647147"/>
              <a:ext cx="640415" cy="501659"/>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031" y="3076694"/>
            <a:ext cx="2992024" cy="3539140"/>
          </a:xfrm>
          <a:prstGeom prst="rect">
            <a:avLst/>
          </a:prstGeom>
          <a:ln w="12700">
            <a:solidFill>
              <a:srgbClr val="000000"/>
            </a:solidFill>
          </a:ln>
        </p:spPr>
      </p:pic>
      <p:sp>
        <p:nvSpPr>
          <p:cNvPr id="1025" name="5-Point Star 1024"/>
          <p:cNvSpPr/>
          <p:nvPr/>
        </p:nvSpPr>
        <p:spPr>
          <a:xfrm>
            <a:off x="1993720" y="5284436"/>
            <a:ext cx="154030" cy="178021"/>
          </a:xfrm>
          <a:prstGeom prst="star5">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365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C9DCED"/>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752600" y="0"/>
            <a:ext cx="7315200" cy="990600"/>
          </a:xfrm>
        </p:spPr>
        <p:txBody>
          <a:bodyPr/>
          <a:lstStyle/>
          <a:p>
            <a:r>
              <a:rPr lang="en-US" sz="3200" dirty="0">
                <a:solidFill>
                  <a:schemeClr val="tx1"/>
                </a:solidFill>
                <a:latin typeface="Calibri Light" panose="020F0302020204030204" pitchFamily="34" charset="0"/>
                <a:cs typeface="Calibri Light" panose="020F0302020204030204" pitchFamily="34" charset="0"/>
              </a:rPr>
              <a:t>Environmental Sensitivity Index (ESI) Map</a:t>
            </a:r>
          </a:p>
        </p:txBody>
      </p:sp>
      <p:pic>
        <p:nvPicPr>
          <p:cNvPr id="1029" name="Picture 5" descr="http://ccfzatlas.com/wiki/images/4/48/NOAA-Transparen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1" y="167640"/>
            <a:ext cx="822959" cy="8229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64663" t="3907" r="15054" b="2344"/>
          <a:stretch/>
        </p:blipFill>
        <p:spPr>
          <a:xfrm>
            <a:off x="6391274" y="990600"/>
            <a:ext cx="4495799" cy="5844544"/>
          </a:xfrm>
          <a:prstGeom prst="rect">
            <a:avLst/>
          </a:prstGeom>
        </p:spPr>
      </p:pic>
      <p:pic>
        <p:nvPicPr>
          <p:cNvPr id="3" name="Picture 2"/>
          <p:cNvPicPr>
            <a:picLocks noChangeAspect="1"/>
          </p:cNvPicPr>
          <p:nvPr/>
        </p:nvPicPr>
        <p:blipFill rotWithShape="1">
          <a:blip r:embed="rId4"/>
          <a:srcRect l="64165" r="14319"/>
          <a:stretch/>
        </p:blipFill>
        <p:spPr>
          <a:xfrm>
            <a:off x="1752600" y="974546"/>
            <a:ext cx="4495800" cy="5876653"/>
          </a:xfrm>
          <a:prstGeom prst="rect">
            <a:avLst/>
          </a:prstGeom>
        </p:spPr>
      </p:pic>
      <p:sp>
        <p:nvSpPr>
          <p:cNvPr id="5" name="Rectangle 4"/>
          <p:cNvSpPr/>
          <p:nvPr/>
        </p:nvSpPr>
        <p:spPr bwMode="auto">
          <a:xfrm>
            <a:off x="5061869" y="4343401"/>
            <a:ext cx="104775" cy="18097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solidFill>
                <a:srgbClr val="000000"/>
              </a:solidFill>
              <a:latin typeface="Arial" pitchFamily="34" charset="0"/>
            </a:endParaRPr>
          </a:p>
        </p:txBody>
      </p:sp>
    </p:spTree>
    <p:extLst>
      <p:ext uri="{BB962C8B-B14F-4D97-AF65-F5344CB8AC3E}">
        <p14:creationId xmlns:p14="http://schemas.microsoft.com/office/powerpoint/2010/main" val="334395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C:\Users\kholcomb\Pictures\HighCamera Pics\2009\NorIda\IMG_00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99" b="135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0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3E5F4"/>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780065" y="236212"/>
            <a:ext cx="9333919" cy="990600"/>
          </a:xfrm>
        </p:spPr>
        <p:txBody>
          <a:bodyPr/>
          <a:lstStyle/>
          <a:p>
            <a:pPr algn="ctr"/>
            <a:r>
              <a:rPr lang="en-US" sz="2400" dirty="0">
                <a:solidFill>
                  <a:schemeClr val="tx1"/>
                </a:solidFill>
                <a:latin typeface="Times New Roman" panose="02020603050405020304" pitchFamily="18" charset="0"/>
                <a:cs typeface="Times New Roman" panose="02020603050405020304" pitchFamily="18" charset="0"/>
              </a:rPr>
              <a:t>Assateague Island, VA Beach Relocation</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Timeline:  Planning, NEPA &amp; Current Status</a:t>
            </a:r>
          </a:p>
        </p:txBody>
      </p:sp>
      <p:pic>
        <p:nvPicPr>
          <p:cNvPr id="18" name="Picture 1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56" t="5234" r="80480" b="1284"/>
          <a:stretch/>
        </p:blipFill>
        <p:spPr bwMode="auto">
          <a:xfrm>
            <a:off x="7308490" y="2987566"/>
            <a:ext cx="1296925" cy="1676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rrow: Chevron 2">
            <a:extLst>
              <a:ext uri="{FF2B5EF4-FFF2-40B4-BE49-F238E27FC236}">
                <a16:creationId xmlns:a16="http://schemas.microsoft.com/office/drawing/2014/main" id="{B018B212-1607-3E57-5FF1-6A2DA46CA467}"/>
              </a:ext>
            </a:extLst>
          </p:cNvPr>
          <p:cNvSpPr/>
          <p:nvPr/>
        </p:nvSpPr>
        <p:spPr>
          <a:xfrm>
            <a:off x="296763" y="1456087"/>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28155250-8329-C589-F1BB-E3C2B90D609B}"/>
              </a:ext>
            </a:extLst>
          </p:cNvPr>
          <p:cNvSpPr/>
          <p:nvPr/>
        </p:nvSpPr>
        <p:spPr>
          <a:xfrm>
            <a:off x="775138" y="1848804"/>
            <a:ext cx="1502387" cy="1029112"/>
          </a:xfrm>
          <a:custGeom>
            <a:avLst/>
            <a:gdLst>
              <a:gd name="connsiteX0" fmla="*/ 0 w 1508879"/>
              <a:gd name="connsiteY0" fmla="*/ 102911 h 1029112"/>
              <a:gd name="connsiteX1" fmla="*/ 102911 w 1508879"/>
              <a:gd name="connsiteY1" fmla="*/ 0 h 1029112"/>
              <a:gd name="connsiteX2" fmla="*/ 1405968 w 1508879"/>
              <a:gd name="connsiteY2" fmla="*/ 0 h 1029112"/>
              <a:gd name="connsiteX3" fmla="*/ 1508879 w 1508879"/>
              <a:gd name="connsiteY3" fmla="*/ 102911 h 1029112"/>
              <a:gd name="connsiteX4" fmla="*/ 1508879 w 1508879"/>
              <a:gd name="connsiteY4" fmla="*/ 926201 h 1029112"/>
              <a:gd name="connsiteX5" fmla="*/ 1405968 w 1508879"/>
              <a:gd name="connsiteY5" fmla="*/ 1029112 h 1029112"/>
              <a:gd name="connsiteX6" fmla="*/ 102911 w 1508879"/>
              <a:gd name="connsiteY6" fmla="*/ 1029112 h 1029112"/>
              <a:gd name="connsiteX7" fmla="*/ 0 w 1508879"/>
              <a:gd name="connsiteY7" fmla="*/ 926201 h 1029112"/>
              <a:gd name="connsiteX8" fmla="*/ 0 w 1508879"/>
              <a:gd name="connsiteY8" fmla="*/ 102911 h 102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29112">
                <a:moveTo>
                  <a:pt x="0" y="102911"/>
                </a:moveTo>
                <a:cubicBezTo>
                  <a:pt x="0" y="46075"/>
                  <a:pt x="46075" y="0"/>
                  <a:pt x="102911" y="0"/>
                </a:cubicBezTo>
                <a:lnTo>
                  <a:pt x="1405968" y="0"/>
                </a:lnTo>
                <a:cubicBezTo>
                  <a:pt x="1462804" y="0"/>
                  <a:pt x="1508879" y="46075"/>
                  <a:pt x="1508879" y="102911"/>
                </a:cubicBezTo>
                <a:lnTo>
                  <a:pt x="1508879" y="926201"/>
                </a:lnTo>
                <a:cubicBezTo>
                  <a:pt x="1508879" y="983037"/>
                  <a:pt x="1462804" y="1029112"/>
                  <a:pt x="1405968" y="1029112"/>
                </a:cubicBezTo>
                <a:lnTo>
                  <a:pt x="102911" y="1029112"/>
                </a:lnTo>
                <a:cubicBezTo>
                  <a:pt x="46075" y="1029112"/>
                  <a:pt x="0" y="983037"/>
                  <a:pt x="0" y="926201"/>
                </a:cubicBezTo>
                <a:lnTo>
                  <a:pt x="0" y="102911"/>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262" tIns="101262" rIns="101262" bIns="101262"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2008-2010</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Chincoteague Alternative Transportation Study</a:t>
            </a:r>
          </a:p>
        </p:txBody>
      </p:sp>
      <p:sp>
        <p:nvSpPr>
          <p:cNvPr id="9" name="Arrow: Chevron 8">
            <a:extLst>
              <a:ext uri="{FF2B5EF4-FFF2-40B4-BE49-F238E27FC236}">
                <a16:creationId xmlns:a16="http://schemas.microsoft.com/office/drawing/2014/main" id="{CF8CE88A-2CAA-F126-56DC-D77B7553623B}"/>
              </a:ext>
            </a:extLst>
          </p:cNvPr>
          <p:cNvSpPr/>
          <p:nvPr/>
        </p:nvSpPr>
        <p:spPr>
          <a:xfrm>
            <a:off x="2418590" y="1454721"/>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AFB74FC6-13E9-A4C4-6F96-3EA6E7409E43}"/>
              </a:ext>
            </a:extLst>
          </p:cNvPr>
          <p:cNvSpPr/>
          <p:nvPr/>
        </p:nvSpPr>
        <p:spPr>
          <a:xfrm>
            <a:off x="2893028" y="1845622"/>
            <a:ext cx="1502387" cy="1041386"/>
          </a:xfrm>
          <a:custGeom>
            <a:avLst/>
            <a:gdLst>
              <a:gd name="connsiteX0" fmla="*/ 0 w 1508879"/>
              <a:gd name="connsiteY0" fmla="*/ 106842 h 1068419"/>
              <a:gd name="connsiteX1" fmla="*/ 106842 w 1508879"/>
              <a:gd name="connsiteY1" fmla="*/ 0 h 1068419"/>
              <a:gd name="connsiteX2" fmla="*/ 1402037 w 1508879"/>
              <a:gd name="connsiteY2" fmla="*/ 0 h 1068419"/>
              <a:gd name="connsiteX3" fmla="*/ 1508879 w 1508879"/>
              <a:gd name="connsiteY3" fmla="*/ 106842 h 1068419"/>
              <a:gd name="connsiteX4" fmla="*/ 1508879 w 1508879"/>
              <a:gd name="connsiteY4" fmla="*/ 961577 h 1068419"/>
              <a:gd name="connsiteX5" fmla="*/ 1402037 w 1508879"/>
              <a:gd name="connsiteY5" fmla="*/ 1068419 h 1068419"/>
              <a:gd name="connsiteX6" fmla="*/ 106842 w 1508879"/>
              <a:gd name="connsiteY6" fmla="*/ 1068419 h 1068419"/>
              <a:gd name="connsiteX7" fmla="*/ 0 w 1508879"/>
              <a:gd name="connsiteY7" fmla="*/ 961577 h 1068419"/>
              <a:gd name="connsiteX8" fmla="*/ 0 w 1508879"/>
              <a:gd name="connsiteY8" fmla="*/ 106842 h 10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68419">
                <a:moveTo>
                  <a:pt x="0" y="106842"/>
                </a:moveTo>
                <a:cubicBezTo>
                  <a:pt x="0" y="47835"/>
                  <a:pt x="47835" y="0"/>
                  <a:pt x="106842" y="0"/>
                </a:cubicBezTo>
                <a:lnTo>
                  <a:pt x="1402037" y="0"/>
                </a:lnTo>
                <a:cubicBezTo>
                  <a:pt x="1461044" y="0"/>
                  <a:pt x="1508879" y="47835"/>
                  <a:pt x="1508879" y="106842"/>
                </a:cubicBezTo>
                <a:lnTo>
                  <a:pt x="1508879" y="961577"/>
                </a:lnTo>
                <a:cubicBezTo>
                  <a:pt x="1508879" y="1020584"/>
                  <a:pt x="1461044" y="1068419"/>
                  <a:pt x="1402037" y="1068419"/>
                </a:cubicBezTo>
                <a:lnTo>
                  <a:pt x="106842" y="1068419"/>
                </a:lnTo>
                <a:cubicBezTo>
                  <a:pt x="47835" y="1068419"/>
                  <a:pt x="0" y="1020584"/>
                  <a:pt x="0" y="961577"/>
                </a:cubicBezTo>
                <a:lnTo>
                  <a:pt x="0" y="10684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413" tIns="102413" rIns="102413" bIns="102413"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2010</a:t>
            </a: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Comprehensive Conservation Plan (CCP) </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Purpose &amp; Need</a:t>
            </a:r>
          </a:p>
        </p:txBody>
      </p:sp>
      <p:sp>
        <p:nvSpPr>
          <p:cNvPr id="15" name="Arrow: Chevron 14">
            <a:extLst>
              <a:ext uri="{FF2B5EF4-FFF2-40B4-BE49-F238E27FC236}">
                <a16:creationId xmlns:a16="http://schemas.microsoft.com/office/drawing/2014/main" id="{D74AA59E-DC7C-BCDC-F66E-7368D9CD76F6}"/>
              </a:ext>
            </a:extLst>
          </p:cNvPr>
          <p:cNvSpPr/>
          <p:nvPr/>
        </p:nvSpPr>
        <p:spPr>
          <a:xfrm>
            <a:off x="4540416" y="1454721"/>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4D378467-346B-28A7-9AAA-CA35AA3B0231}"/>
              </a:ext>
            </a:extLst>
          </p:cNvPr>
          <p:cNvSpPr/>
          <p:nvPr/>
        </p:nvSpPr>
        <p:spPr>
          <a:xfrm>
            <a:off x="5014854" y="1834551"/>
            <a:ext cx="1502387" cy="1041385"/>
          </a:xfrm>
          <a:custGeom>
            <a:avLst/>
            <a:gdLst>
              <a:gd name="connsiteX0" fmla="*/ 0 w 1508879"/>
              <a:gd name="connsiteY0" fmla="*/ 105091 h 1050914"/>
              <a:gd name="connsiteX1" fmla="*/ 105091 w 1508879"/>
              <a:gd name="connsiteY1" fmla="*/ 0 h 1050914"/>
              <a:gd name="connsiteX2" fmla="*/ 1403788 w 1508879"/>
              <a:gd name="connsiteY2" fmla="*/ 0 h 1050914"/>
              <a:gd name="connsiteX3" fmla="*/ 1508879 w 1508879"/>
              <a:gd name="connsiteY3" fmla="*/ 105091 h 1050914"/>
              <a:gd name="connsiteX4" fmla="*/ 1508879 w 1508879"/>
              <a:gd name="connsiteY4" fmla="*/ 945823 h 1050914"/>
              <a:gd name="connsiteX5" fmla="*/ 1403788 w 1508879"/>
              <a:gd name="connsiteY5" fmla="*/ 1050914 h 1050914"/>
              <a:gd name="connsiteX6" fmla="*/ 105091 w 1508879"/>
              <a:gd name="connsiteY6" fmla="*/ 1050914 h 1050914"/>
              <a:gd name="connsiteX7" fmla="*/ 0 w 1508879"/>
              <a:gd name="connsiteY7" fmla="*/ 945823 h 1050914"/>
              <a:gd name="connsiteX8" fmla="*/ 0 w 1508879"/>
              <a:gd name="connsiteY8" fmla="*/ 105091 h 10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50914">
                <a:moveTo>
                  <a:pt x="0" y="105091"/>
                </a:moveTo>
                <a:cubicBezTo>
                  <a:pt x="0" y="47051"/>
                  <a:pt x="47051" y="0"/>
                  <a:pt x="105091" y="0"/>
                </a:cubicBezTo>
                <a:lnTo>
                  <a:pt x="1403788" y="0"/>
                </a:lnTo>
                <a:cubicBezTo>
                  <a:pt x="1461828" y="0"/>
                  <a:pt x="1508879" y="47051"/>
                  <a:pt x="1508879" y="105091"/>
                </a:cubicBezTo>
                <a:lnTo>
                  <a:pt x="1508879" y="945823"/>
                </a:lnTo>
                <a:cubicBezTo>
                  <a:pt x="1508879" y="1003863"/>
                  <a:pt x="1461828" y="1050914"/>
                  <a:pt x="1403788" y="1050914"/>
                </a:cubicBezTo>
                <a:lnTo>
                  <a:pt x="105091" y="1050914"/>
                </a:lnTo>
                <a:cubicBezTo>
                  <a:pt x="47051" y="1050914"/>
                  <a:pt x="0" y="1003863"/>
                  <a:pt x="0" y="945823"/>
                </a:cubicBezTo>
                <a:lnTo>
                  <a:pt x="0" y="105091"/>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900" tIns="101900" rIns="101900" bIns="101900"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2011</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CCP Significant Issues – Structured Decision-Making Workshop</a:t>
            </a:r>
          </a:p>
        </p:txBody>
      </p:sp>
      <p:sp>
        <p:nvSpPr>
          <p:cNvPr id="19" name="Arrow: Chevron 18">
            <a:extLst>
              <a:ext uri="{FF2B5EF4-FFF2-40B4-BE49-F238E27FC236}">
                <a16:creationId xmlns:a16="http://schemas.microsoft.com/office/drawing/2014/main" id="{74991839-62F3-F849-BB35-667A53F5EC08}"/>
              </a:ext>
            </a:extLst>
          </p:cNvPr>
          <p:cNvSpPr/>
          <p:nvPr/>
        </p:nvSpPr>
        <p:spPr>
          <a:xfrm>
            <a:off x="6662243" y="1455225"/>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15369BED-18EE-FBF1-5EF8-18D2875F9492}"/>
              </a:ext>
            </a:extLst>
          </p:cNvPr>
          <p:cNvSpPr/>
          <p:nvPr/>
        </p:nvSpPr>
        <p:spPr>
          <a:xfrm>
            <a:off x="7136681" y="1843375"/>
            <a:ext cx="1502387" cy="1041385"/>
          </a:xfrm>
          <a:custGeom>
            <a:avLst/>
            <a:gdLst>
              <a:gd name="connsiteX0" fmla="*/ 0 w 1508879"/>
              <a:gd name="connsiteY0" fmla="*/ 103256 h 1032560"/>
              <a:gd name="connsiteX1" fmla="*/ 103256 w 1508879"/>
              <a:gd name="connsiteY1" fmla="*/ 0 h 1032560"/>
              <a:gd name="connsiteX2" fmla="*/ 1405623 w 1508879"/>
              <a:gd name="connsiteY2" fmla="*/ 0 h 1032560"/>
              <a:gd name="connsiteX3" fmla="*/ 1508879 w 1508879"/>
              <a:gd name="connsiteY3" fmla="*/ 103256 h 1032560"/>
              <a:gd name="connsiteX4" fmla="*/ 1508879 w 1508879"/>
              <a:gd name="connsiteY4" fmla="*/ 929304 h 1032560"/>
              <a:gd name="connsiteX5" fmla="*/ 1405623 w 1508879"/>
              <a:gd name="connsiteY5" fmla="*/ 1032560 h 1032560"/>
              <a:gd name="connsiteX6" fmla="*/ 103256 w 1508879"/>
              <a:gd name="connsiteY6" fmla="*/ 1032560 h 1032560"/>
              <a:gd name="connsiteX7" fmla="*/ 0 w 1508879"/>
              <a:gd name="connsiteY7" fmla="*/ 929304 h 1032560"/>
              <a:gd name="connsiteX8" fmla="*/ 0 w 1508879"/>
              <a:gd name="connsiteY8" fmla="*/ 103256 h 10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32560">
                <a:moveTo>
                  <a:pt x="0" y="103256"/>
                </a:moveTo>
                <a:cubicBezTo>
                  <a:pt x="0" y="46229"/>
                  <a:pt x="46229" y="0"/>
                  <a:pt x="103256" y="0"/>
                </a:cubicBezTo>
                <a:lnTo>
                  <a:pt x="1405623" y="0"/>
                </a:lnTo>
                <a:cubicBezTo>
                  <a:pt x="1462650" y="0"/>
                  <a:pt x="1508879" y="46229"/>
                  <a:pt x="1508879" y="103256"/>
                </a:cubicBezTo>
                <a:lnTo>
                  <a:pt x="1508879" y="929304"/>
                </a:lnTo>
                <a:cubicBezTo>
                  <a:pt x="1508879" y="986331"/>
                  <a:pt x="1462650" y="1032560"/>
                  <a:pt x="1405623" y="1032560"/>
                </a:cubicBezTo>
                <a:lnTo>
                  <a:pt x="103256" y="1032560"/>
                </a:lnTo>
                <a:cubicBezTo>
                  <a:pt x="46229" y="1032560"/>
                  <a:pt x="0" y="986331"/>
                  <a:pt x="0" y="929304"/>
                </a:cubicBezTo>
                <a:lnTo>
                  <a:pt x="0" y="10325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363" tIns="101363" rIns="101363" bIns="101363"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2015</a:t>
            </a: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CCP EIS Final </a:t>
            </a:r>
          </a:p>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Record Of Decision Approved</a:t>
            </a:r>
          </a:p>
        </p:txBody>
      </p:sp>
      <p:sp>
        <p:nvSpPr>
          <p:cNvPr id="21" name="Arrow: Chevron 20">
            <a:extLst>
              <a:ext uri="{FF2B5EF4-FFF2-40B4-BE49-F238E27FC236}">
                <a16:creationId xmlns:a16="http://schemas.microsoft.com/office/drawing/2014/main" id="{8DDFA605-CC86-37A0-C1C3-8862B3F770FD}"/>
              </a:ext>
            </a:extLst>
          </p:cNvPr>
          <p:cNvSpPr/>
          <p:nvPr/>
        </p:nvSpPr>
        <p:spPr>
          <a:xfrm>
            <a:off x="8784070" y="1458970"/>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83DD12AD-D2FF-03C7-9410-F5451B0506A2}"/>
              </a:ext>
            </a:extLst>
          </p:cNvPr>
          <p:cNvSpPr/>
          <p:nvPr/>
        </p:nvSpPr>
        <p:spPr>
          <a:xfrm>
            <a:off x="9258508" y="1848831"/>
            <a:ext cx="1502387" cy="1024997"/>
          </a:xfrm>
          <a:custGeom>
            <a:avLst/>
            <a:gdLst>
              <a:gd name="connsiteX0" fmla="*/ 0 w 1508879"/>
              <a:gd name="connsiteY0" fmla="*/ 101758 h 1017580"/>
              <a:gd name="connsiteX1" fmla="*/ 101758 w 1508879"/>
              <a:gd name="connsiteY1" fmla="*/ 0 h 1017580"/>
              <a:gd name="connsiteX2" fmla="*/ 1407121 w 1508879"/>
              <a:gd name="connsiteY2" fmla="*/ 0 h 1017580"/>
              <a:gd name="connsiteX3" fmla="*/ 1508879 w 1508879"/>
              <a:gd name="connsiteY3" fmla="*/ 101758 h 1017580"/>
              <a:gd name="connsiteX4" fmla="*/ 1508879 w 1508879"/>
              <a:gd name="connsiteY4" fmla="*/ 915822 h 1017580"/>
              <a:gd name="connsiteX5" fmla="*/ 1407121 w 1508879"/>
              <a:gd name="connsiteY5" fmla="*/ 1017580 h 1017580"/>
              <a:gd name="connsiteX6" fmla="*/ 101758 w 1508879"/>
              <a:gd name="connsiteY6" fmla="*/ 1017580 h 1017580"/>
              <a:gd name="connsiteX7" fmla="*/ 0 w 1508879"/>
              <a:gd name="connsiteY7" fmla="*/ 915822 h 1017580"/>
              <a:gd name="connsiteX8" fmla="*/ 0 w 1508879"/>
              <a:gd name="connsiteY8" fmla="*/ 101758 h 101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17580">
                <a:moveTo>
                  <a:pt x="0" y="101758"/>
                </a:moveTo>
                <a:cubicBezTo>
                  <a:pt x="0" y="45559"/>
                  <a:pt x="45559" y="0"/>
                  <a:pt x="101758" y="0"/>
                </a:cubicBezTo>
                <a:lnTo>
                  <a:pt x="1407121" y="0"/>
                </a:lnTo>
                <a:cubicBezTo>
                  <a:pt x="1463320" y="0"/>
                  <a:pt x="1508879" y="45559"/>
                  <a:pt x="1508879" y="101758"/>
                </a:cubicBezTo>
                <a:lnTo>
                  <a:pt x="1508879" y="915822"/>
                </a:lnTo>
                <a:cubicBezTo>
                  <a:pt x="1508879" y="972021"/>
                  <a:pt x="1463320" y="1017580"/>
                  <a:pt x="1407121" y="1017580"/>
                </a:cubicBezTo>
                <a:lnTo>
                  <a:pt x="101758" y="1017580"/>
                </a:lnTo>
                <a:cubicBezTo>
                  <a:pt x="45559" y="1017580"/>
                  <a:pt x="0" y="972021"/>
                  <a:pt x="0" y="915822"/>
                </a:cubicBezTo>
                <a:lnTo>
                  <a:pt x="0" y="10175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924" tIns="100924" rIns="100924" bIns="100924"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2018</a:t>
            </a: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Environmental Assessment for Recreational Beach Relocation</a:t>
            </a:r>
          </a:p>
        </p:txBody>
      </p:sp>
      <p:sp>
        <p:nvSpPr>
          <p:cNvPr id="16" name="TextBox 15">
            <a:extLst>
              <a:ext uri="{FF2B5EF4-FFF2-40B4-BE49-F238E27FC236}">
                <a16:creationId xmlns:a16="http://schemas.microsoft.com/office/drawing/2014/main" id="{ED2C454F-428B-F7ED-52F2-CA51FA611C0D}"/>
              </a:ext>
            </a:extLst>
          </p:cNvPr>
          <p:cNvSpPr txBox="1"/>
          <p:nvPr/>
        </p:nvSpPr>
        <p:spPr>
          <a:xfrm>
            <a:off x="7082247" y="4800541"/>
            <a:ext cx="1828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Identified Best Location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Recreational Beach (Approved in ROD)</a:t>
            </a:r>
          </a:p>
        </p:txBody>
      </p:sp>
      <p:sp>
        <p:nvSpPr>
          <p:cNvPr id="24" name="TextBox 23">
            <a:extLst>
              <a:ext uri="{FF2B5EF4-FFF2-40B4-BE49-F238E27FC236}">
                <a16:creationId xmlns:a16="http://schemas.microsoft.com/office/drawing/2014/main" id="{ADCC3C2A-CA03-57C5-DB70-51A074FDA53A}"/>
              </a:ext>
            </a:extLst>
          </p:cNvPr>
          <p:cNvSpPr txBox="1"/>
          <p:nvPr/>
        </p:nvSpPr>
        <p:spPr>
          <a:xfrm>
            <a:off x="8325724" y="5714633"/>
            <a:ext cx="3688430" cy="830997"/>
          </a:xfrm>
          <a:prstGeom prst="rect">
            <a:avLst/>
          </a:prstGeom>
          <a:noFill/>
        </p:spPr>
        <p:txBody>
          <a:bodyPr wrap="square">
            <a:spAutoFit/>
          </a:bodyPr>
          <a:lstStyle/>
          <a:p>
            <a:pPr marL="0" marR="29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EA: The ROD committed to the completion of an </a:t>
            </a:r>
            <a:r>
              <a:rPr kumimoji="0" lang="en-US" sz="1200" b="1" i="0" u="none" strike="noStrike" kern="1200" cap="none" spc="0" normalizeH="0" baseline="0" noProof="0" dirty="0">
                <a:ln>
                  <a:noFill/>
                </a:ln>
                <a:solidFill>
                  <a:srgbClr val="000000"/>
                </a:solidFill>
                <a:effectLst/>
                <a:uLnTx/>
                <a:uFillTx/>
                <a:latin typeface="Arial"/>
                <a:ea typeface="+mn-ea"/>
                <a:cs typeface="+mn-cs"/>
              </a:rPr>
              <a:t>additional study to analyze the site design</a:t>
            </a:r>
            <a:r>
              <a:rPr kumimoji="0" lang="en-US" sz="1200" b="0" i="0" u="none" strike="noStrike" kern="1200" cap="none" spc="0" normalizeH="0" baseline="0" noProof="0" dirty="0">
                <a:ln>
                  <a:noFill/>
                </a:ln>
                <a:solidFill>
                  <a:srgbClr val="000000"/>
                </a:solidFill>
                <a:effectLst/>
                <a:uLnTx/>
                <a:uFillTx/>
                <a:latin typeface="Arial"/>
                <a:ea typeface="+mn-ea"/>
                <a:cs typeface="+mn-cs"/>
              </a:rPr>
              <a:t> of the parking areas (infrastructure and facilities needed to support the recreational beach relocation).</a:t>
            </a:r>
          </a:p>
        </p:txBody>
      </p:sp>
      <p:pic>
        <p:nvPicPr>
          <p:cNvPr id="31" name="Picture 30">
            <a:extLst>
              <a:ext uri="{FF2B5EF4-FFF2-40B4-BE49-F238E27FC236}">
                <a16:creationId xmlns:a16="http://schemas.microsoft.com/office/drawing/2014/main" id="{17CB419C-05AC-9AE8-C4A5-3544FC94F165}"/>
              </a:ext>
            </a:extLst>
          </p:cNvPr>
          <p:cNvPicPr>
            <a:picLocks noChangeAspect="1"/>
          </p:cNvPicPr>
          <p:nvPr/>
        </p:nvPicPr>
        <p:blipFill>
          <a:blip r:embed="rId4"/>
          <a:stretch>
            <a:fillRect/>
          </a:stretch>
        </p:blipFill>
        <p:spPr>
          <a:xfrm>
            <a:off x="9559529" y="2987424"/>
            <a:ext cx="1297589" cy="1681095"/>
          </a:xfrm>
          <a:prstGeom prst="rect">
            <a:avLst/>
          </a:prstGeom>
          <a:ln w="19050">
            <a:solidFill>
              <a:schemeClr val="tx1"/>
            </a:solidFill>
          </a:ln>
        </p:spPr>
      </p:pic>
      <p:grpSp>
        <p:nvGrpSpPr>
          <p:cNvPr id="14" name="Group 13">
            <a:extLst>
              <a:ext uri="{FF2B5EF4-FFF2-40B4-BE49-F238E27FC236}">
                <a16:creationId xmlns:a16="http://schemas.microsoft.com/office/drawing/2014/main" id="{A6799E43-A133-5A04-B014-4AFAA0D1A4B0}"/>
              </a:ext>
            </a:extLst>
          </p:cNvPr>
          <p:cNvGrpSpPr/>
          <p:nvPr/>
        </p:nvGrpSpPr>
        <p:grpSpPr>
          <a:xfrm>
            <a:off x="9214342" y="3823419"/>
            <a:ext cx="1296925" cy="1681095"/>
            <a:chOff x="5867400" y="3581400"/>
            <a:chExt cx="1296925" cy="1681095"/>
          </a:xfrm>
        </p:grpSpPr>
        <p:pic>
          <p:nvPicPr>
            <p:cNvPr id="12" name="Picture 11">
              <a:extLst>
                <a:ext uri="{FF2B5EF4-FFF2-40B4-BE49-F238E27FC236}">
                  <a16:creationId xmlns:a16="http://schemas.microsoft.com/office/drawing/2014/main" id="{157D5980-924F-6AD1-598F-A2FF1182A0F2}"/>
                </a:ext>
              </a:extLst>
            </p:cNvPr>
            <p:cNvPicPr>
              <a:picLocks noChangeAspect="1"/>
            </p:cNvPicPr>
            <p:nvPr/>
          </p:nvPicPr>
          <p:blipFill>
            <a:blip r:embed="rId5"/>
            <a:stretch>
              <a:fillRect/>
            </a:stretch>
          </p:blipFill>
          <p:spPr>
            <a:xfrm>
              <a:off x="5867400" y="3581400"/>
              <a:ext cx="1296925" cy="1681095"/>
            </a:xfrm>
            <a:prstGeom prst="rect">
              <a:avLst/>
            </a:prstGeom>
            <a:ln w="19050">
              <a:solidFill>
                <a:schemeClr val="tx1"/>
              </a:solidFill>
            </a:ln>
          </p:spPr>
        </p:pic>
        <p:pic>
          <p:nvPicPr>
            <p:cNvPr id="13" name="Picture 4">
              <a:extLst>
                <a:ext uri="{FF2B5EF4-FFF2-40B4-BE49-F238E27FC236}">
                  <a16:creationId xmlns:a16="http://schemas.microsoft.com/office/drawing/2014/main" id="{9974B1DD-4A42-A9A5-F0FD-62C5859AAF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981" y="3825766"/>
              <a:ext cx="111435" cy="13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Content Placeholder 2">
            <a:extLst>
              <a:ext uri="{FF2B5EF4-FFF2-40B4-BE49-F238E27FC236}">
                <a16:creationId xmlns:a16="http://schemas.microsoft.com/office/drawing/2014/main" id="{3CA7B0E6-19C0-7532-04CE-083B978D8137}"/>
              </a:ext>
            </a:extLst>
          </p:cNvPr>
          <p:cNvSpPr txBox="1">
            <a:spLocks/>
          </p:cNvSpPr>
          <p:nvPr/>
        </p:nvSpPr>
        <p:spPr>
          <a:xfrm>
            <a:off x="2757216" y="5026305"/>
            <a:ext cx="2953867" cy="1324828"/>
          </a:xfrm>
          <a:prstGeom prst="rect">
            <a:avLst/>
          </a:prstGeom>
        </p:spPr>
        <p:txBody>
          <a:bodyPr wrap="square" lIns="0" tIns="0" rIns="0" bIns="0"/>
          <a:lstStyle>
            <a:lvl1pPr marL="342900" indent="-342900" algn="l" rtl="0" eaLnBrk="0" fontAlgn="base" hangingPunct="0">
              <a:spcBef>
                <a:spcPct val="20000"/>
              </a:spcBef>
              <a:spcAft>
                <a:spcPct val="0"/>
              </a:spcAft>
              <a:buClr>
                <a:schemeClr val="folHlink"/>
              </a:buClr>
              <a:buSzPct val="9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B2B2B2"/>
              </a:buClr>
              <a:buSzPct val="90000"/>
              <a:buFont typeface="Wingdings" pitchFamily="2" charset="2"/>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	What is the most </a:t>
            </a:r>
            <a:r>
              <a:rPr kumimoji="0" lang="en-US" sz="1200" b="1" i="0" u="none" strike="noStrike" kern="0" cap="none" spc="0" normalizeH="0" baseline="0" noProof="0" dirty="0">
                <a:ln>
                  <a:noFill/>
                </a:ln>
                <a:solidFill>
                  <a:srgbClr val="000000"/>
                </a:solidFill>
                <a:effectLst/>
                <a:uLnTx/>
                <a:uFillTx/>
                <a:latin typeface="Arial"/>
                <a:ea typeface="+mn-ea"/>
                <a:cs typeface="+mn-cs"/>
              </a:rPr>
              <a:t>responsible</a:t>
            </a:r>
            <a:r>
              <a:rPr kumimoji="0" lang="en-US" sz="1200" b="0" i="0" u="none" strike="noStrike" kern="0" cap="none" spc="0" normalizeH="0" baseline="0" noProof="0" dirty="0">
                <a:ln>
                  <a:noFill/>
                </a:ln>
                <a:solidFill>
                  <a:srgbClr val="000000"/>
                </a:solidFill>
                <a:effectLst/>
                <a:uLnTx/>
                <a:uFillTx/>
                <a:latin typeface="Arial"/>
                <a:ea typeface="+mn-ea"/>
                <a:cs typeface="+mn-cs"/>
              </a:rPr>
              <a:t> and </a:t>
            </a:r>
            <a:r>
              <a:rPr kumimoji="0" lang="en-US" sz="1200" b="1" i="0" u="none" strike="noStrike" kern="0" cap="none" spc="0" normalizeH="0" baseline="0" noProof="0" dirty="0">
                <a:ln>
                  <a:noFill/>
                </a:ln>
                <a:solidFill>
                  <a:srgbClr val="000000"/>
                </a:solidFill>
                <a:effectLst/>
                <a:uLnTx/>
                <a:uFillTx/>
                <a:latin typeface="Arial"/>
                <a:ea typeface="+mn-ea"/>
                <a:cs typeface="+mn-cs"/>
              </a:rPr>
              <a:t>sustainable</a:t>
            </a:r>
            <a:r>
              <a:rPr kumimoji="0" lang="en-US" sz="1200" b="0" i="0" u="none" strike="noStrike" kern="0" cap="none" spc="0" normalizeH="0" baseline="0" noProof="0" dirty="0">
                <a:ln>
                  <a:noFill/>
                </a:ln>
                <a:solidFill>
                  <a:srgbClr val="000000"/>
                </a:solidFill>
                <a:effectLst/>
                <a:uLnTx/>
                <a:uFillTx/>
                <a:latin typeface="Arial"/>
                <a:ea typeface="+mn-ea"/>
                <a:cs typeface="+mn-cs"/>
              </a:rPr>
              <a:t> (20-50 years) combination of a parking lot and access to a one-mile recreational beach </a:t>
            </a:r>
            <a:r>
              <a:rPr kumimoji="0" lang="en-US" sz="1200" b="1" i="0" u="none" strike="noStrike" kern="0" cap="none" spc="0" normalizeH="0" baseline="0" noProof="0" dirty="0">
                <a:ln>
                  <a:noFill/>
                </a:ln>
                <a:solidFill>
                  <a:srgbClr val="000000"/>
                </a:solidFill>
                <a:effectLst/>
                <a:uLnTx/>
                <a:uFillTx/>
                <a:latin typeface="Arial"/>
                <a:ea typeface="+mn-ea"/>
                <a:cs typeface="+mn-cs"/>
              </a:rPr>
              <a:t>on Assateague Island </a:t>
            </a:r>
            <a:r>
              <a:rPr kumimoji="0" lang="en-US" sz="1200" b="0" i="0" u="none" strike="noStrike" kern="0" cap="none" spc="0" normalizeH="0" baseline="0" noProof="0" dirty="0">
                <a:ln>
                  <a:noFill/>
                </a:ln>
                <a:solidFill>
                  <a:srgbClr val="000000"/>
                </a:solidFill>
                <a:effectLst/>
                <a:uLnTx/>
                <a:uFillTx/>
                <a:latin typeface="Arial"/>
                <a:ea typeface="+mn-ea"/>
                <a:cs typeface="+mn-cs"/>
              </a:rPr>
              <a:t>with the </a:t>
            </a:r>
            <a:r>
              <a:rPr kumimoji="0" lang="en-US" sz="1200" b="1" i="0" u="none" strike="noStrike" kern="0" cap="none" spc="0" normalizeH="0" baseline="0" noProof="0" dirty="0">
                <a:ln>
                  <a:noFill/>
                </a:ln>
                <a:solidFill>
                  <a:srgbClr val="000000"/>
                </a:solidFill>
                <a:effectLst/>
                <a:uLnTx/>
                <a:uFillTx/>
                <a:latin typeface="Arial"/>
                <a:ea typeface="+mn-ea"/>
                <a:cs typeface="+mn-cs"/>
              </a:rPr>
              <a:t>least impact to wildlife and habitat</a:t>
            </a:r>
            <a:r>
              <a:rPr kumimoji="0" lang="en-US" sz="12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0" fontAlgn="base" latinLnBrk="0" hangingPunct="0">
              <a:lnSpc>
                <a:spcPct val="100000"/>
              </a:lnSpc>
              <a:spcBef>
                <a:spcPct val="20000"/>
              </a:spcBef>
              <a:spcAft>
                <a:spcPct val="0"/>
              </a:spcAft>
              <a:buClr>
                <a:srgbClr val="B2B2B2"/>
              </a:buClr>
              <a:buSzPct val="90000"/>
              <a:buFont typeface="Wingdings" pitchFamily="2" charset="2"/>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61B697C1-8029-56FA-76BE-4F12A94A94EA}"/>
              </a:ext>
            </a:extLst>
          </p:cNvPr>
          <p:cNvPicPr>
            <a:picLocks noChangeAspect="1"/>
          </p:cNvPicPr>
          <p:nvPr/>
        </p:nvPicPr>
        <p:blipFill>
          <a:blip r:embed="rId7"/>
          <a:stretch>
            <a:fillRect/>
          </a:stretch>
        </p:blipFill>
        <p:spPr>
          <a:xfrm>
            <a:off x="3013904" y="2989773"/>
            <a:ext cx="1313586" cy="1676399"/>
          </a:xfrm>
          <a:prstGeom prst="rect">
            <a:avLst/>
          </a:prstGeom>
          <a:ln w="19050">
            <a:solidFill>
              <a:schemeClr val="tx1"/>
            </a:solidFill>
          </a:ln>
        </p:spPr>
      </p:pic>
      <p:pic>
        <p:nvPicPr>
          <p:cNvPr id="40" name="Picture 39">
            <a:extLst>
              <a:ext uri="{FF2B5EF4-FFF2-40B4-BE49-F238E27FC236}">
                <a16:creationId xmlns:a16="http://schemas.microsoft.com/office/drawing/2014/main" id="{1928D57A-F342-53BE-76E7-374D5F6006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1358" y="5688720"/>
            <a:ext cx="283770" cy="362772"/>
          </a:xfrm>
          <a:prstGeom prst="rect">
            <a:avLst/>
          </a:prstGeom>
        </p:spPr>
      </p:pic>
      <p:pic>
        <p:nvPicPr>
          <p:cNvPr id="41" name="Picture 40">
            <a:extLst>
              <a:ext uri="{FF2B5EF4-FFF2-40B4-BE49-F238E27FC236}">
                <a16:creationId xmlns:a16="http://schemas.microsoft.com/office/drawing/2014/main" id="{9BDC8D31-D6F3-A085-6738-FB9D6EBECF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6587" y="5403685"/>
            <a:ext cx="313123" cy="310948"/>
          </a:xfrm>
          <a:prstGeom prst="rect">
            <a:avLst/>
          </a:prstGeom>
        </p:spPr>
      </p:pic>
      <p:pic>
        <p:nvPicPr>
          <p:cNvPr id="42" name="Picture 41">
            <a:extLst>
              <a:ext uri="{FF2B5EF4-FFF2-40B4-BE49-F238E27FC236}">
                <a16:creationId xmlns:a16="http://schemas.microsoft.com/office/drawing/2014/main" id="{D759D4A4-B568-200F-3992-7A25844F04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2965" b="7502"/>
          <a:stretch/>
        </p:blipFill>
        <p:spPr>
          <a:xfrm>
            <a:off x="5789630" y="5135924"/>
            <a:ext cx="326940" cy="3109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https://sphotos-a.xx.fbcdn.net/hphotos-prn1/25026_125535314272983_2029698164_n.jpg">
            <a:extLst>
              <a:ext uri="{FF2B5EF4-FFF2-40B4-BE49-F238E27FC236}">
                <a16:creationId xmlns:a16="http://schemas.microsoft.com/office/drawing/2014/main" id="{35552A60-4E3C-3F3E-7287-0A0451FD67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9447" y="4876801"/>
            <a:ext cx="310263" cy="3109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032" name="Group 1031">
            <a:extLst>
              <a:ext uri="{FF2B5EF4-FFF2-40B4-BE49-F238E27FC236}">
                <a16:creationId xmlns:a16="http://schemas.microsoft.com/office/drawing/2014/main" id="{A817AF5B-9594-8289-6AF7-80A93D75D354}"/>
              </a:ext>
            </a:extLst>
          </p:cNvPr>
          <p:cNvGrpSpPr/>
          <p:nvPr/>
        </p:nvGrpSpPr>
        <p:grpSpPr>
          <a:xfrm>
            <a:off x="5153766" y="2987423"/>
            <a:ext cx="1297590" cy="1668238"/>
            <a:chOff x="2297376" y="2987423"/>
            <a:chExt cx="1297590" cy="1668238"/>
          </a:xfrm>
        </p:grpSpPr>
        <p:pic>
          <p:nvPicPr>
            <p:cNvPr id="34" name="Picture 33">
              <a:extLst>
                <a:ext uri="{FF2B5EF4-FFF2-40B4-BE49-F238E27FC236}">
                  <a16:creationId xmlns:a16="http://schemas.microsoft.com/office/drawing/2014/main" id="{FFE35FAF-D26E-8C9C-8FB6-A96202A44DB6}"/>
                </a:ext>
              </a:extLst>
            </p:cNvPr>
            <p:cNvPicPr>
              <a:picLocks noChangeAspect="1"/>
            </p:cNvPicPr>
            <p:nvPr/>
          </p:nvPicPr>
          <p:blipFill>
            <a:blip r:embed="rId12"/>
            <a:stretch>
              <a:fillRect/>
            </a:stretch>
          </p:blipFill>
          <p:spPr>
            <a:xfrm>
              <a:off x="2297376" y="2987566"/>
              <a:ext cx="1297590" cy="1668095"/>
            </a:xfrm>
            <a:prstGeom prst="rect">
              <a:avLst/>
            </a:prstGeom>
            <a:ln w="19050">
              <a:solidFill>
                <a:schemeClr val="tx1"/>
              </a:solidFill>
            </a:ln>
          </p:spPr>
        </p:pic>
        <p:sp>
          <p:nvSpPr>
            <p:cNvPr id="1031" name="TextBox 1030">
              <a:extLst>
                <a:ext uri="{FF2B5EF4-FFF2-40B4-BE49-F238E27FC236}">
                  <a16:creationId xmlns:a16="http://schemas.microsoft.com/office/drawing/2014/main" id="{B5B987C3-2392-AA3D-D48D-14B74FE24725}"/>
                </a:ext>
              </a:extLst>
            </p:cNvPr>
            <p:cNvSpPr txBox="1"/>
            <p:nvPr/>
          </p:nvSpPr>
          <p:spPr>
            <a:xfrm>
              <a:off x="2297376" y="2987423"/>
              <a:ext cx="1293117" cy="1692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Structured Decision Making Workshop</a:t>
              </a:r>
            </a:p>
          </p:txBody>
        </p:sp>
      </p:grpSp>
      <p:pic>
        <p:nvPicPr>
          <p:cNvPr id="26" name="Picture 25">
            <a:extLst>
              <a:ext uri="{FF2B5EF4-FFF2-40B4-BE49-F238E27FC236}">
                <a16:creationId xmlns:a16="http://schemas.microsoft.com/office/drawing/2014/main" id="{D152C280-EF99-BBD4-D30E-0B829DDEB1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0052" y="293561"/>
            <a:ext cx="729976" cy="869020"/>
          </a:xfrm>
          <a:prstGeom prst="rect">
            <a:avLst/>
          </a:prstGeom>
        </p:spPr>
      </p:pic>
      <p:pic>
        <p:nvPicPr>
          <p:cNvPr id="8" name="Picture 7">
            <a:extLst>
              <a:ext uri="{FF2B5EF4-FFF2-40B4-BE49-F238E27FC236}">
                <a16:creationId xmlns:a16="http://schemas.microsoft.com/office/drawing/2014/main" id="{6FB79641-A6B9-F3A7-8CCF-40E9C044DF14}"/>
              </a:ext>
            </a:extLst>
          </p:cNvPr>
          <p:cNvPicPr>
            <a:picLocks noChangeAspect="1"/>
          </p:cNvPicPr>
          <p:nvPr/>
        </p:nvPicPr>
        <p:blipFill>
          <a:blip r:embed="rId14"/>
          <a:stretch>
            <a:fillRect/>
          </a:stretch>
        </p:blipFill>
        <p:spPr>
          <a:xfrm>
            <a:off x="889627" y="3008334"/>
            <a:ext cx="1313586" cy="168242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6E044F56-6CD1-9B97-F6F9-B52D48216D0B}"/>
              </a:ext>
            </a:extLst>
          </p:cNvPr>
          <p:cNvSpPr txBox="1"/>
          <p:nvPr/>
        </p:nvSpPr>
        <p:spPr>
          <a:xfrm>
            <a:off x="601644" y="4929802"/>
            <a:ext cx="18895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purpose of the study is to gather information, identify transportation issues, and develop and analyze possible alternatives.”</a:t>
            </a:r>
          </a:p>
        </p:txBody>
      </p:sp>
      <p:pic>
        <p:nvPicPr>
          <p:cNvPr id="5" name="Picture 4">
            <a:extLst>
              <a:ext uri="{FF2B5EF4-FFF2-40B4-BE49-F238E27FC236}">
                <a16:creationId xmlns:a16="http://schemas.microsoft.com/office/drawing/2014/main" id="{866CA6C8-0D95-62FB-DEF8-32CCD19D92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2082" y="293561"/>
            <a:ext cx="679768" cy="869020"/>
          </a:xfrm>
          <a:prstGeom prst="rect">
            <a:avLst/>
          </a:prstGeom>
        </p:spPr>
      </p:pic>
      <p:pic>
        <p:nvPicPr>
          <p:cNvPr id="6" name="Picture 5">
            <a:extLst>
              <a:ext uri="{FF2B5EF4-FFF2-40B4-BE49-F238E27FC236}">
                <a16:creationId xmlns:a16="http://schemas.microsoft.com/office/drawing/2014/main" id="{AB9B1AD4-5BB0-F0EC-AAE5-0A980F68CC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1974" y="5930569"/>
            <a:ext cx="298931" cy="355871"/>
          </a:xfrm>
          <a:prstGeom prst="rect">
            <a:avLst/>
          </a:prstGeom>
        </p:spPr>
      </p:pic>
    </p:spTree>
    <p:extLst>
      <p:ext uri="{BB962C8B-B14F-4D97-AF65-F5344CB8AC3E}">
        <p14:creationId xmlns:p14="http://schemas.microsoft.com/office/powerpoint/2010/main" val="3128261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3E5F4"/>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780065" y="236212"/>
            <a:ext cx="9333919" cy="990600"/>
          </a:xfrm>
        </p:spPr>
        <p:txBody>
          <a:bodyPr/>
          <a:lstStyle/>
          <a:p>
            <a:pPr algn="ctr"/>
            <a:r>
              <a:rPr lang="en-US" sz="2400" dirty="0">
                <a:solidFill>
                  <a:schemeClr val="tx1"/>
                </a:solidFill>
                <a:latin typeface="Times New Roman" panose="02020603050405020304" pitchFamily="18" charset="0"/>
                <a:cs typeface="Times New Roman" panose="02020603050405020304" pitchFamily="18" charset="0"/>
              </a:rPr>
              <a:t>Assateague Island, VA Beach Relocation</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Timeline:  Planning, NEPA &amp; Current Status</a:t>
            </a:r>
          </a:p>
        </p:txBody>
      </p:sp>
      <p:sp>
        <p:nvSpPr>
          <p:cNvPr id="3" name="Arrow: Chevron 2">
            <a:extLst>
              <a:ext uri="{FF2B5EF4-FFF2-40B4-BE49-F238E27FC236}">
                <a16:creationId xmlns:a16="http://schemas.microsoft.com/office/drawing/2014/main" id="{B018B212-1607-3E57-5FF1-6A2DA46CA467}"/>
              </a:ext>
            </a:extLst>
          </p:cNvPr>
          <p:cNvSpPr/>
          <p:nvPr/>
        </p:nvSpPr>
        <p:spPr>
          <a:xfrm>
            <a:off x="296768" y="1456087"/>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28155250-8329-C589-F1BB-E3C2B90D609B}"/>
              </a:ext>
            </a:extLst>
          </p:cNvPr>
          <p:cNvSpPr/>
          <p:nvPr/>
        </p:nvSpPr>
        <p:spPr>
          <a:xfrm>
            <a:off x="775143" y="1848804"/>
            <a:ext cx="1502387" cy="1029112"/>
          </a:xfrm>
          <a:custGeom>
            <a:avLst/>
            <a:gdLst>
              <a:gd name="connsiteX0" fmla="*/ 0 w 1508879"/>
              <a:gd name="connsiteY0" fmla="*/ 102911 h 1029112"/>
              <a:gd name="connsiteX1" fmla="*/ 102911 w 1508879"/>
              <a:gd name="connsiteY1" fmla="*/ 0 h 1029112"/>
              <a:gd name="connsiteX2" fmla="*/ 1405968 w 1508879"/>
              <a:gd name="connsiteY2" fmla="*/ 0 h 1029112"/>
              <a:gd name="connsiteX3" fmla="*/ 1508879 w 1508879"/>
              <a:gd name="connsiteY3" fmla="*/ 102911 h 1029112"/>
              <a:gd name="connsiteX4" fmla="*/ 1508879 w 1508879"/>
              <a:gd name="connsiteY4" fmla="*/ 926201 h 1029112"/>
              <a:gd name="connsiteX5" fmla="*/ 1405968 w 1508879"/>
              <a:gd name="connsiteY5" fmla="*/ 1029112 h 1029112"/>
              <a:gd name="connsiteX6" fmla="*/ 102911 w 1508879"/>
              <a:gd name="connsiteY6" fmla="*/ 1029112 h 1029112"/>
              <a:gd name="connsiteX7" fmla="*/ 0 w 1508879"/>
              <a:gd name="connsiteY7" fmla="*/ 926201 h 1029112"/>
              <a:gd name="connsiteX8" fmla="*/ 0 w 1508879"/>
              <a:gd name="connsiteY8" fmla="*/ 102911 h 102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29112">
                <a:moveTo>
                  <a:pt x="0" y="102911"/>
                </a:moveTo>
                <a:cubicBezTo>
                  <a:pt x="0" y="46075"/>
                  <a:pt x="46075" y="0"/>
                  <a:pt x="102911" y="0"/>
                </a:cubicBezTo>
                <a:lnTo>
                  <a:pt x="1405968" y="0"/>
                </a:lnTo>
                <a:cubicBezTo>
                  <a:pt x="1462804" y="0"/>
                  <a:pt x="1508879" y="46075"/>
                  <a:pt x="1508879" y="102911"/>
                </a:cubicBezTo>
                <a:lnTo>
                  <a:pt x="1508879" y="926201"/>
                </a:lnTo>
                <a:cubicBezTo>
                  <a:pt x="1508879" y="983037"/>
                  <a:pt x="1462804" y="1029112"/>
                  <a:pt x="1405968" y="1029112"/>
                </a:cubicBezTo>
                <a:lnTo>
                  <a:pt x="102911" y="1029112"/>
                </a:lnTo>
                <a:cubicBezTo>
                  <a:pt x="46075" y="1029112"/>
                  <a:pt x="0" y="983037"/>
                  <a:pt x="0" y="926201"/>
                </a:cubicBezTo>
                <a:lnTo>
                  <a:pt x="0" y="102911"/>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262" tIns="101262" rIns="101262" bIns="101262"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2022-2024</a:t>
            </a:r>
          </a:p>
          <a:p>
            <a:pPr marL="171450" marR="0" lvl="0" indent="-171450" algn="l" defTabSz="4445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NSFLPT Grant</a:t>
            </a:r>
          </a:p>
          <a:p>
            <a:pPr marL="171450" marR="0" lvl="0" indent="-171450" algn="l" defTabSz="4445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Wetland Permitting</a:t>
            </a:r>
          </a:p>
          <a:p>
            <a:pPr marL="171450" marR="0" lvl="0" indent="-171450" algn="l" defTabSz="4445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FHWA Design &amp; Realignment</a:t>
            </a:r>
          </a:p>
        </p:txBody>
      </p:sp>
      <p:sp>
        <p:nvSpPr>
          <p:cNvPr id="9" name="Arrow: Chevron 8">
            <a:extLst>
              <a:ext uri="{FF2B5EF4-FFF2-40B4-BE49-F238E27FC236}">
                <a16:creationId xmlns:a16="http://schemas.microsoft.com/office/drawing/2014/main" id="{CF8CE88A-2CAA-F126-56DC-D77B7553623B}"/>
              </a:ext>
            </a:extLst>
          </p:cNvPr>
          <p:cNvSpPr/>
          <p:nvPr/>
        </p:nvSpPr>
        <p:spPr>
          <a:xfrm>
            <a:off x="2800747" y="1459899"/>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AFB74FC6-13E9-A4C4-6F96-3EA6E7409E43}"/>
              </a:ext>
            </a:extLst>
          </p:cNvPr>
          <p:cNvSpPr/>
          <p:nvPr/>
        </p:nvSpPr>
        <p:spPr>
          <a:xfrm>
            <a:off x="3275185" y="1850800"/>
            <a:ext cx="1502387" cy="1041386"/>
          </a:xfrm>
          <a:custGeom>
            <a:avLst/>
            <a:gdLst>
              <a:gd name="connsiteX0" fmla="*/ 0 w 1508879"/>
              <a:gd name="connsiteY0" fmla="*/ 106842 h 1068419"/>
              <a:gd name="connsiteX1" fmla="*/ 106842 w 1508879"/>
              <a:gd name="connsiteY1" fmla="*/ 0 h 1068419"/>
              <a:gd name="connsiteX2" fmla="*/ 1402037 w 1508879"/>
              <a:gd name="connsiteY2" fmla="*/ 0 h 1068419"/>
              <a:gd name="connsiteX3" fmla="*/ 1508879 w 1508879"/>
              <a:gd name="connsiteY3" fmla="*/ 106842 h 1068419"/>
              <a:gd name="connsiteX4" fmla="*/ 1508879 w 1508879"/>
              <a:gd name="connsiteY4" fmla="*/ 961577 h 1068419"/>
              <a:gd name="connsiteX5" fmla="*/ 1402037 w 1508879"/>
              <a:gd name="connsiteY5" fmla="*/ 1068419 h 1068419"/>
              <a:gd name="connsiteX6" fmla="*/ 106842 w 1508879"/>
              <a:gd name="connsiteY6" fmla="*/ 1068419 h 1068419"/>
              <a:gd name="connsiteX7" fmla="*/ 0 w 1508879"/>
              <a:gd name="connsiteY7" fmla="*/ 961577 h 1068419"/>
              <a:gd name="connsiteX8" fmla="*/ 0 w 1508879"/>
              <a:gd name="connsiteY8" fmla="*/ 106842 h 10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68419">
                <a:moveTo>
                  <a:pt x="0" y="106842"/>
                </a:moveTo>
                <a:cubicBezTo>
                  <a:pt x="0" y="47835"/>
                  <a:pt x="47835" y="0"/>
                  <a:pt x="106842" y="0"/>
                </a:cubicBezTo>
                <a:lnTo>
                  <a:pt x="1402037" y="0"/>
                </a:lnTo>
                <a:cubicBezTo>
                  <a:pt x="1461044" y="0"/>
                  <a:pt x="1508879" y="47835"/>
                  <a:pt x="1508879" y="106842"/>
                </a:cubicBezTo>
                <a:lnTo>
                  <a:pt x="1508879" y="961577"/>
                </a:lnTo>
                <a:cubicBezTo>
                  <a:pt x="1508879" y="1020584"/>
                  <a:pt x="1461044" y="1068419"/>
                  <a:pt x="1402037" y="1068419"/>
                </a:cubicBezTo>
                <a:lnTo>
                  <a:pt x="106842" y="1068419"/>
                </a:lnTo>
                <a:cubicBezTo>
                  <a:pt x="47835" y="1068419"/>
                  <a:pt x="0" y="1020584"/>
                  <a:pt x="0" y="961577"/>
                </a:cubicBezTo>
                <a:lnTo>
                  <a:pt x="0" y="10684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413" tIns="102413" rIns="102413" bIns="102413"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2025</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Air National Guard</a:t>
            </a:r>
          </a:p>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Eight 2-week rotations support construction activities April - July</a:t>
            </a:r>
          </a:p>
        </p:txBody>
      </p:sp>
      <p:pic>
        <p:nvPicPr>
          <p:cNvPr id="26" name="Picture 25">
            <a:extLst>
              <a:ext uri="{FF2B5EF4-FFF2-40B4-BE49-F238E27FC236}">
                <a16:creationId xmlns:a16="http://schemas.microsoft.com/office/drawing/2014/main" id="{D152C280-EF99-BBD4-D30E-0B829DDEB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052" y="293561"/>
            <a:ext cx="729976" cy="869020"/>
          </a:xfrm>
          <a:prstGeom prst="rect">
            <a:avLst/>
          </a:prstGeom>
        </p:spPr>
      </p:pic>
      <p:pic>
        <p:nvPicPr>
          <p:cNvPr id="5" name="Picture 4">
            <a:extLst>
              <a:ext uri="{FF2B5EF4-FFF2-40B4-BE49-F238E27FC236}">
                <a16:creationId xmlns:a16="http://schemas.microsoft.com/office/drawing/2014/main" id="{866CA6C8-0D95-62FB-DEF8-32CCD19D9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2082" y="293561"/>
            <a:ext cx="679768" cy="869020"/>
          </a:xfrm>
          <a:prstGeom prst="rect">
            <a:avLst/>
          </a:prstGeom>
        </p:spPr>
      </p:pic>
      <p:pic>
        <p:nvPicPr>
          <p:cNvPr id="29" name="Picture 2">
            <a:extLst>
              <a:ext uri="{FF2B5EF4-FFF2-40B4-BE49-F238E27FC236}">
                <a16:creationId xmlns:a16="http://schemas.microsoft.com/office/drawing/2014/main" id="{F7FEE07D-75AE-C02E-1285-96889EE989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901" y="3230788"/>
            <a:ext cx="991990" cy="10118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350E919-021E-8C08-F80A-E4799363C2E9}"/>
              </a:ext>
            </a:extLst>
          </p:cNvPr>
          <p:cNvSpPr txBox="1"/>
          <p:nvPr/>
        </p:nvSpPr>
        <p:spPr>
          <a:xfrm>
            <a:off x="2695566" y="4252777"/>
            <a:ext cx="277266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Participating ANG units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th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 HORSE Squadron – NM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nd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 HORSE Squadron – 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203</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rd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 HORSE Squadron – 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th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 HORSE Squadron – OH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171</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Civil Engineer Squadron – 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185</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Civil Engineer Squadron – IA</a:t>
            </a:r>
          </a:p>
        </p:txBody>
      </p:sp>
      <p:pic>
        <p:nvPicPr>
          <p:cNvPr id="44" name="Picture 43">
            <a:extLst>
              <a:ext uri="{FF2B5EF4-FFF2-40B4-BE49-F238E27FC236}">
                <a16:creationId xmlns:a16="http://schemas.microsoft.com/office/drawing/2014/main" id="{0CAEB65B-FECF-4801-B56F-D55A658A076E}"/>
              </a:ext>
            </a:extLst>
          </p:cNvPr>
          <p:cNvPicPr>
            <a:picLocks noChangeAspect="1"/>
          </p:cNvPicPr>
          <p:nvPr/>
        </p:nvPicPr>
        <p:blipFill>
          <a:blip r:embed="rId6"/>
          <a:stretch>
            <a:fillRect/>
          </a:stretch>
        </p:blipFill>
        <p:spPr>
          <a:xfrm>
            <a:off x="817514" y="3230788"/>
            <a:ext cx="1423513" cy="84197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5" name="TextBox 44">
            <a:extLst>
              <a:ext uri="{FF2B5EF4-FFF2-40B4-BE49-F238E27FC236}">
                <a16:creationId xmlns:a16="http://schemas.microsoft.com/office/drawing/2014/main" id="{9835AB06-61F3-5198-4C98-DAD1C239047C}"/>
              </a:ext>
            </a:extLst>
          </p:cNvPr>
          <p:cNvSpPr txBox="1"/>
          <p:nvPr/>
        </p:nvSpPr>
        <p:spPr>
          <a:xfrm>
            <a:off x="619467" y="4868451"/>
            <a:ext cx="1813737" cy="1938992"/>
          </a:xfrm>
          <a:prstGeom prst="rect">
            <a:avLst/>
          </a:prstGeom>
          <a:noFill/>
        </p:spPr>
        <p:txBody>
          <a:bodyPr wrap="square">
            <a:spAutoFit/>
          </a:bodyPr>
          <a:lstStyle/>
          <a:p>
            <a:pPr marL="0" marR="29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$17.7 million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FHWA NSFLTP</a:t>
            </a:r>
          </a:p>
          <a:p>
            <a:pPr marL="0" marR="29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29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U.S. Department of Transportation </a:t>
            </a:r>
            <a:r>
              <a:rPr kumimoji="0" lang="en-US" sz="1200" b="1" i="0" u="none" strike="noStrike" kern="1200" cap="none" spc="0" normalizeH="0" baseline="0" noProof="0" dirty="0">
                <a:ln>
                  <a:noFill/>
                </a:ln>
                <a:solidFill>
                  <a:srgbClr val="000000"/>
                </a:solidFill>
                <a:effectLst/>
                <a:uLnTx/>
                <a:uFillTx/>
                <a:latin typeface="Arial"/>
                <a:ea typeface="+mn-ea"/>
                <a:cs typeface="+mn-cs"/>
              </a:rPr>
              <a:t>F</a:t>
            </a:r>
            <a:r>
              <a:rPr kumimoji="0" lang="en-US" sz="1200" b="0" i="0" u="none" strike="noStrike" kern="1200" cap="none" spc="0" normalizeH="0" baseline="0" noProof="0" dirty="0">
                <a:ln>
                  <a:noFill/>
                </a:ln>
                <a:solidFill>
                  <a:srgbClr val="000000"/>
                </a:solidFill>
                <a:effectLst/>
                <a:uLnTx/>
                <a:uFillTx/>
                <a:latin typeface="Arial"/>
                <a:ea typeface="+mn-ea"/>
                <a:cs typeface="+mn-cs"/>
              </a:rPr>
              <a:t>ederal </a:t>
            </a:r>
            <a:r>
              <a:rPr kumimoji="0" lang="en-US" sz="1200" b="1" i="0" u="none" strike="noStrike" kern="1200" cap="none" spc="0" normalizeH="0" baseline="0" noProof="0" dirty="0">
                <a:ln>
                  <a:noFill/>
                </a:ln>
                <a:solidFill>
                  <a:srgbClr val="000000"/>
                </a:solidFill>
                <a:effectLst/>
                <a:uLnTx/>
                <a:uFillTx/>
                <a:latin typeface="Arial"/>
                <a:ea typeface="+mn-ea"/>
                <a:cs typeface="+mn-cs"/>
              </a:rPr>
              <a:t>H</a:t>
            </a:r>
            <a:r>
              <a:rPr kumimoji="0" lang="en-US" sz="1200" b="0" i="0" u="none" strike="noStrike" kern="1200" cap="none" spc="0" normalizeH="0" baseline="0" noProof="0" dirty="0">
                <a:ln>
                  <a:noFill/>
                </a:ln>
                <a:solidFill>
                  <a:srgbClr val="000000"/>
                </a:solidFill>
                <a:effectLst/>
                <a:uLnTx/>
                <a:uFillTx/>
                <a:latin typeface="Arial"/>
                <a:ea typeface="+mn-ea"/>
                <a:cs typeface="+mn-cs"/>
              </a:rPr>
              <a:t>ighway </a:t>
            </a:r>
            <a:r>
              <a:rPr kumimoji="0" lang="en-US" sz="1200" b="1" i="0" u="none" strike="noStrike" kern="1200" cap="none" spc="0" normalizeH="0" baseline="0" noProof="0" dirty="0">
                <a:ln>
                  <a:noFill/>
                </a:ln>
                <a:solidFill>
                  <a:srgbClr val="000000"/>
                </a:solidFill>
                <a:effectLst/>
                <a:uLnTx/>
                <a:uFillTx/>
                <a:latin typeface="Arial"/>
                <a:ea typeface="+mn-ea"/>
                <a:cs typeface="+mn-cs"/>
              </a:rPr>
              <a:t>A</a:t>
            </a:r>
            <a:r>
              <a:rPr kumimoji="0" lang="en-US" sz="1200" b="0" i="0" u="none" strike="noStrike" kern="1200" cap="none" spc="0" normalizeH="0" baseline="0" noProof="0" dirty="0">
                <a:ln>
                  <a:noFill/>
                </a:ln>
                <a:solidFill>
                  <a:srgbClr val="000000"/>
                </a:solidFill>
                <a:effectLst/>
                <a:uLnTx/>
                <a:uFillTx/>
                <a:latin typeface="Arial"/>
                <a:ea typeface="+mn-ea"/>
                <a:cs typeface="+mn-cs"/>
              </a:rPr>
              <a:t>dministration </a:t>
            </a:r>
            <a:r>
              <a:rPr kumimoji="0" lang="en-US" sz="1200" b="1" i="0" u="none" strike="noStrike" kern="1200" cap="none" spc="0" normalizeH="0" baseline="0" noProof="0" dirty="0">
                <a:ln>
                  <a:noFill/>
                </a:ln>
                <a:solidFill>
                  <a:srgbClr val="000000"/>
                </a:solidFill>
                <a:effectLst/>
                <a:uLnTx/>
                <a:uFillTx/>
                <a:latin typeface="Arial"/>
                <a:ea typeface="+mn-ea"/>
                <a:cs typeface="+mn-cs"/>
              </a:rPr>
              <a:t>N</a:t>
            </a:r>
            <a:r>
              <a:rPr kumimoji="0" lang="en-US" sz="1200" b="0" i="0" u="none" strike="noStrike" kern="1200" cap="none" spc="0" normalizeH="0" baseline="0" noProof="0" dirty="0">
                <a:ln>
                  <a:noFill/>
                </a:ln>
                <a:solidFill>
                  <a:srgbClr val="000000"/>
                </a:solidFill>
                <a:effectLst/>
                <a:uLnTx/>
                <a:uFillTx/>
                <a:latin typeface="Arial"/>
                <a:ea typeface="+mn-ea"/>
                <a:cs typeface="+mn-cs"/>
              </a:rPr>
              <a:t>ationally </a:t>
            </a:r>
            <a:r>
              <a:rPr kumimoji="0" lang="en-US" sz="1200" b="1" i="0" u="none" strike="noStrike" kern="1200" cap="none" spc="0" normalizeH="0" baseline="0" noProof="0" dirty="0">
                <a:ln>
                  <a:noFill/>
                </a:ln>
                <a:solidFill>
                  <a:srgbClr val="000000"/>
                </a:solidFill>
                <a:effectLst/>
                <a:uLnTx/>
                <a:uFillTx/>
                <a:latin typeface="Arial"/>
                <a:ea typeface="+mn-ea"/>
                <a:cs typeface="+mn-cs"/>
              </a:rPr>
              <a:t>S</a:t>
            </a:r>
            <a:r>
              <a:rPr kumimoji="0" lang="en-US" sz="1200" b="0" i="0" u="none" strike="noStrike" kern="1200" cap="none" spc="0" normalizeH="0" baseline="0" noProof="0" dirty="0">
                <a:ln>
                  <a:noFill/>
                </a:ln>
                <a:solidFill>
                  <a:srgbClr val="000000"/>
                </a:solidFill>
                <a:effectLst/>
                <a:uLnTx/>
                <a:uFillTx/>
                <a:latin typeface="Arial"/>
                <a:ea typeface="+mn-ea"/>
                <a:cs typeface="+mn-cs"/>
              </a:rPr>
              <a:t>ignificant </a:t>
            </a:r>
            <a:r>
              <a:rPr kumimoji="0" lang="en-US" sz="1200" b="1" i="0" u="none" strike="noStrike" kern="1200" cap="none" spc="0" normalizeH="0" baseline="0" noProof="0" dirty="0">
                <a:ln>
                  <a:noFill/>
                </a:ln>
                <a:solidFill>
                  <a:srgbClr val="000000"/>
                </a:solidFill>
                <a:effectLst/>
                <a:uLnTx/>
                <a:uFillTx/>
                <a:latin typeface="Arial"/>
                <a:ea typeface="+mn-ea"/>
                <a:cs typeface="+mn-cs"/>
              </a:rPr>
              <a:t>F</a:t>
            </a:r>
            <a:r>
              <a:rPr kumimoji="0" lang="en-US" sz="1200" b="0" i="0" u="none" strike="noStrike" kern="1200" cap="none" spc="0" normalizeH="0" baseline="0" noProof="0" dirty="0">
                <a:ln>
                  <a:noFill/>
                </a:ln>
                <a:solidFill>
                  <a:srgbClr val="000000"/>
                </a:solidFill>
                <a:effectLst/>
                <a:uLnTx/>
                <a:uFillTx/>
                <a:latin typeface="Arial"/>
                <a:ea typeface="+mn-ea"/>
                <a:cs typeface="+mn-cs"/>
              </a:rPr>
              <a:t>ederal </a:t>
            </a:r>
            <a:r>
              <a:rPr kumimoji="0" lang="en-US" sz="1200" b="1" i="0" u="none" strike="noStrike" kern="1200" cap="none" spc="0" normalizeH="0" baseline="0" noProof="0" dirty="0">
                <a:ln>
                  <a:noFill/>
                </a:ln>
                <a:solidFill>
                  <a:srgbClr val="000000"/>
                </a:solidFill>
                <a:effectLst/>
                <a:uLnTx/>
                <a:uFillTx/>
                <a:latin typeface="Arial"/>
                <a:ea typeface="+mn-ea"/>
                <a:cs typeface="+mn-cs"/>
              </a:rPr>
              <a:t>L</a:t>
            </a:r>
            <a:r>
              <a:rPr kumimoji="0" lang="en-US" sz="1200" b="0" i="0" u="none" strike="noStrike" kern="1200" cap="none" spc="0" normalizeH="0" baseline="0" noProof="0" dirty="0">
                <a:ln>
                  <a:noFill/>
                </a:ln>
                <a:solidFill>
                  <a:srgbClr val="000000"/>
                </a:solidFill>
                <a:effectLst/>
                <a:uLnTx/>
                <a:uFillTx/>
                <a:latin typeface="Arial"/>
                <a:ea typeface="+mn-ea"/>
                <a:cs typeface="+mn-cs"/>
              </a:rPr>
              <a:t>ands and </a:t>
            </a:r>
            <a:r>
              <a:rPr kumimoji="0" lang="en-US" sz="1200" b="1" i="0" u="none" strike="noStrike" kern="1200" cap="none" spc="0" normalizeH="0" baseline="0" noProof="0" dirty="0">
                <a:ln>
                  <a:noFill/>
                </a:ln>
                <a:solidFill>
                  <a:srgbClr val="000000"/>
                </a:solidFill>
                <a:effectLst/>
                <a:uLnTx/>
                <a:uFillTx/>
                <a:latin typeface="Arial"/>
                <a:ea typeface="+mn-ea"/>
                <a:cs typeface="+mn-cs"/>
              </a:rPr>
              <a:t>T</a:t>
            </a:r>
            <a:r>
              <a:rPr kumimoji="0" lang="en-US" sz="1200" b="0" i="0" u="none" strike="noStrike" kern="1200" cap="none" spc="0" normalizeH="0" baseline="0" noProof="0" dirty="0">
                <a:ln>
                  <a:noFill/>
                </a:ln>
                <a:solidFill>
                  <a:srgbClr val="000000"/>
                </a:solidFill>
                <a:effectLst/>
                <a:uLnTx/>
                <a:uFillTx/>
                <a:latin typeface="Arial"/>
                <a:ea typeface="+mn-ea"/>
                <a:cs typeface="+mn-cs"/>
              </a:rPr>
              <a:t>ribal </a:t>
            </a:r>
            <a:r>
              <a:rPr kumimoji="0" lang="en-US" sz="1200" b="1" i="0" u="none" strike="noStrike" kern="1200" cap="none" spc="0" normalizeH="0" baseline="0" noProof="0" dirty="0">
                <a:ln>
                  <a:noFill/>
                </a:ln>
                <a:solidFill>
                  <a:srgbClr val="000000"/>
                </a:solidFill>
                <a:effectLst/>
                <a:uLnTx/>
                <a:uFillTx/>
                <a:latin typeface="Arial"/>
                <a:ea typeface="+mn-ea"/>
                <a:cs typeface="+mn-cs"/>
              </a:rPr>
              <a:t>P</a:t>
            </a:r>
            <a:r>
              <a:rPr kumimoji="0" lang="en-US" sz="1200" b="0" i="0" u="none" strike="noStrike" kern="1200" cap="none" spc="0" normalizeH="0" baseline="0" noProof="0" dirty="0">
                <a:ln>
                  <a:noFill/>
                </a:ln>
                <a:solidFill>
                  <a:srgbClr val="000000"/>
                </a:solidFill>
                <a:effectLst/>
                <a:uLnTx/>
                <a:uFillTx/>
                <a:latin typeface="Arial"/>
                <a:ea typeface="+mn-ea"/>
                <a:cs typeface="+mn-cs"/>
              </a:rPr>
              <a:t>rojects</a:t>
            </a:r>
          </a:p>
          <a:p>
            <a:pPr marL="0" marR="29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6" name="Group 45">
            <a:extLst>
              <a:ext uri="{FF2B5EF4-FFF2-40B4-BE49-F238E27FC236}">
                <a16:creationId xmlns:a16="http://schemas.microsoft.com/office/drawing/2014/main" id="{ED741985-3D6F-4369-CE37-0328DC7A9511}"/>
              </a:ext>
            </a:extLst>
          </p:cNvPr>
          <p:cNvGrpSpPr/>
          <p:nvPr/>
        </p:nvGrpSpPr>
        <p:grpSpPr>
          <a:xfrm>
            <a:off x="910924" y="4242617"/>
            <a:ext cx="1280160" cy="457200"/>
            <a:chOff x="10932358" y="4062601"/>
            <a:chExt cx="1049347" cy="366031"/>
          </a:xfrm>
        </p:grpSpPr>
        <p:pic>
          <p:nvPicPr>
            <p:cNvPr id="47" name="Picture 46">
              <a:extLst>
                <a:ext uri="{FF2B5EF4-FFF2-40B4-BE49-F238E27FC236}">
                  <a16:creationId xmlns:a16="http://schemas.microsoft.com/office/drawing/2014/main" id="{93E3099C-B9F8-E15F-DD44-AB5EC3613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942" y="4062617"/>
              <a:ext cx="283770" cy="362772"/>
            </a:xfrm>
            <a:prstGeom prst="rect">
              <a:avLst/>
            </a:prstGeom>
          </p:spPr>
        </p:pic>
        <p:pic>
          <p:nvPicPr>
            <p:cNvPr id="48" name="Picture 2" descr="Federal Highway Administration">
              <a:extLst>
                <a:ext uri="{FF2B5EF4-FFF2-40B4-BE49-F238E27FC236}">
                  <a16:creationId xmlns:a16="http://schemas.microsoft.com/office/drawing/2014/main" id="{1CE4C3F5-03C2-0F4A-346D-D6F4493570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437" r="23871"/>
            <a:stretch/>
          </p:blipFill>
          <p:spPr bwMode="auto">
            <a:xfrm>
              <a:off x="11617615" y="4062601"/>
              <a:ext cx="364090" cy="3627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3E7B34F5-0DD3-708C-A9F8-E30B846DE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358" y="4072761"/>
              <a:ext cx="298931" cy="355871"/>
            </a:xfrm>
            <a:prstGeom prst="rect">
              <a:avLst/>
            </a:prstGeom>
          </p:spPr>
        </p:pic>
      </p:grpSp>
      <p:sp>
        <p:nvSpPr>
          <p:cNvPr id="51" name="TextBox 50">
            <a:extLst>
              <a:ext uri="{FF2B5EF4-FFF2-40B4-BE49-F238E27FC236}">
                <a16:creationId xmlns:a16="http://schemas.microsoft.com/office/drawing/2014/main" id="{5F0965B6-EFAC-2E3A-72A4-F0A96ED19DE4}"/>
              </a:ext>
            </a:extLst>
          </p:cNvPr>
          <p:cNvSpPr txBox="1"/>
          <p:nvPr/>
        </p:nvSpPr>
        <p:spPr>
          <a:xfrm>
            <a:off x="2628208" y="5647932"/>
            <a:ext cx="29073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apid</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ngineer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eployable</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eavy</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perational</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epair</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quadron</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ngineer</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(RED HORSE)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ase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ngineer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mergency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(Prime BEEF)</a:t>
            </a:r>
          </a:p>
        </p:txBody>
      </p:sp>
      <p:sp>
        <p:nvSpPr>
          <p:cNvPr id="52" name="Arrow: Chevron 51">
            <a:extLst>
              <a:ext uri="{FF2B5EF4-FFF2-40B4-BE49-F238E27FC236}">
                <a16:creationId xmlns:a16="http://schemas.microsoft.com/office/drawing/2014/main" id="{C2D346A9-5A12-C715-FE69-DD729B772AFA}"/>
              </a:ext>
            </a:extLst>
          </p:cNvPr>
          <p:cNvSpPr/>
          <p:nvPr/>
        </p:nvSpPr>
        <p:spPr>
          <a:xfrm>
            <a:off x="5270410" y="1459899"/>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F9FF6E99-FB49-DB51-D445-3815D6FDE71A}"/>
              </a:ext>
            </a:extLst>
          </p:cNvPr>
          <p:cNvSpPr/>
          <p:nvPr/>
        </p:nvSpPr>
        <p:spPr>
          <a:xfrm>
            <a:off x="5744848" y="1850800"/>
            <a:ext cx="1502387" cy="1041386"/>
          </a:xfrm>
          <a:custGeom>
            <a:avLst/>
            <a:gdLst>
              <a:gd name="connsiteX0" fmla="*/ 0 w 1508879"/>
              <a:gd name="connsiteY0" fmla="*/ 106842 h 1068419"/>
              <a:gd name="connsiteX1" fmla="*/ 106842 w 1508879"/>
              <a:gd name="connsiteY1" fmla="*/ 0 h 1068419"/>
              <a:gd name="connsiteX2" fmla="*/ 1402037 w 1508879"/>
              <a:gd name="connsiteY2" fmla="*/ 0 h 1068419"/>
              <a:gd name="connsiteX3" fmla="*/ 1508879 w 1508879"/>
              <a:gd name="connsiteY3" fmla="*/ 106842 h 1068419"/>
              <a:gd name="connsiteX4" fmla="*/ 1508879 w 1508879"/>
              <a:gd name="connsiteY4" fmla="*/ 961577 h 1068419"/>
              <a:gd name="connsiteX5" fmla="*/ 1402037 w 1508879"/>
              <a:gd name="connsiteY5" fmla="*/ 1068419 h 1068419"/>
              <a:gd name="connsiteX6" fmla="*/ 106842 w 1508879"/>
              <a:gd name="connsiteY6" fmla="*/ 1068419 h 1068419"/>
              <a:gd name="connsiteX7" fmla="*/ 0 w 1508879"/>
              <a:gd name="connsiteY7" fmla="*/ 961577 h 1068419"/>
              <a:gd name="connsiteX8" fmla="*/ 0 w 1508879"/>
              <a:gd name="connsiteY8" fmla="*/ 106842 h 10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68419">
                <a:moveTo>
                  <a:pt x="0" y="106842"/>
                </a:moveTo>
                <a:cubicBezTo>
                  <a:pt x="0" y="47835"/>
                  <a:pt x="47835" y="0"/>
                  <a:pt x="106842" y="0"/>
                </a:cubicBezTo>
                <a:lnTo>
                  <a:pt x="1402037" y="0"/>
                </a:lnTo>
                <a:cubicBezTo>
                  <a:pt x="1461044" y="0"/>
                  <a:pt x="1508879" y="47835"/>
                  <a:pt x="1508879" y="106842"/>
                </a:cubicBezTo>
                <a:lnTo>
                  <a:pt x="1508879" y="961577"/>
                </a:lnTo>
                <a:cubicBezTo>
                  <a:pt x="1508879" y="1020584"/>
                  <a:pt x="1461044" y="1068419"/>
                  <a:pt x="1402037" y="1068419"/>
                </a:cubicBezTo>
                <a:lnTo>
                  <a:pt x="106842" y="1068419"/>
                </a:lnTo>
                <a:cubicBezTo>
                  <a:pt x="47835" y="1068419"/>
                  <a:pt x="0" y="1020584"/>
                  <a:pt x="0" y="961577"/>
                </a:cubicBezTo>
                <a:lnTo>
                  <a:pt x="0" y="10684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413" tIns="102413" rIns="102413" bIns="102413"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2026</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Construction activities continue with contractors and FWS/NPS support</a:t>
            </a:r>
          </a:p>
        </p:txBody>
      </p:sp>
      <p:pic>
        <p:nvPicPr>
          <p:cNvPr id="54" name="Picture 53">
            <a:extLst>
              <a:ext uri="{FF2B5EF4-FFF2-40B4-BE49-F238E27FC236}">
                <a16:creationId xmlns:a16="http://schemas.microsoft.com/office/drawing/2014/main" id="{61E47589-EFC6-CE46-CB78-EDC07A712814}"/>
              </a:ext>
            </a:extLst>
          </p:cNvPr>
          <p:cNvPicPr>
            <a:picLocks noChangeAspect="1"/>
          </p:cNvPicPr>
          <p:nvPr/>
        </p:nvPicPr>
        <p:blipFill>
          <a:blip r:embed="rId8"/>
          <a:stretch>
            <a:fillRect/>
          </a:stretch>
        </p:blipFill>
        <p:spPr>
          <a:xfrm>
            <a:off x="7532904" y="3493874"/>
            <a:ext cx="4439385" cy="3169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A7FBA390-4DEC-1187-FCC7-14F846AD6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673" y="3263079"/>
            <a:ext cx="729976" cy="869020"/>
          </a:xfrm>
          <a:prstGeom prst="rect">
            <a:avLst/>
          </a:prstGeom>
        </p:spPr>
      </p:pic>
      <p:pic>
        <p:nvPicPr>
          <p:cNvPr id="6" name="Picture 5">
            <a:extLst>
              <a:ext uri="{FF2B5EF4-FFF2-40B4-BE49-F238E27FC236}">
                <a16:creationId xmlns:a16="http://schemas.microsoft.com/office/drawing/2014/main" id="{3533E381-72E2-5999-5833-CDAF1EA9C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703" y="3263079"/>
            <a:ext cx="679768" cy="869020"/>
          </a:xfrm>
          <a:prstGeom prst="rect">
            <a:avLst/>
          </a:prstGeom>
        </p:spPr>
      </p:pic>
      <p:sp>
        <p:nvSpPr>
          <p:cNvPr id="7" name="Arrow: Chevron 6">
            <a:extLst>
              <a:ext uri="{FF2B5EF4-FFF2-40B4-BE49-F238E27FC236}">
                <a16:creationId xmlns:a16="http://schemas.microsoft.com/office/drawing/2014/main" id="{4E2A6559-2C09-0417-5B34-195DE6B10D27}"/>
              </a:ext>
            </a:extLst>
          </p:cNvPr>
          <p:cNvSpPr/>
          <p:nvPr/>
        </p:nvSpPr>
        <p:spPr>
          <a:xfrm>
            <a:off x="7806778" y="1470781"/>
            <a:ext cx="1779142" cy="68971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A8D6E0B0-B1E2-24A9-35A7-571A5358531A}"/>
              </a:ext>
            </a:extLst>
          </p:cNvPr>
          <p:cNvSpPr/>
          <p:nvPr/>
        </p:nvSpPr>
        <p:spPr>
          <a:xfrm>
            <a:off x="8281216" y="1861682"/>
            <a:ext cx="1502387" cy="1041386"/>
          </a:xfrm>
          <a:custGeom>
            <a:avLst/>
            <a:gdLst>
              <a:gd name="connsiteX0" fmla="*/ 0 w 1508879"/>
              <a:gd name="connsiteY0" fmla="*/ 106842 h 1068419"/>
              <a:gd name="connsiteX1" fmla="*/ 106842 w 1508879"/>
              <a:gd name="connsiteY1" fmla="*/ 0 h 1068419"/>
              <a:gd name="connsiteX2" fmla="*/ 1402037 w 1508879"/>
              <a:gd name="connsiteY2" fmla="*/ 0 h 1068419"/>
              <a:gd name="connsiteX3" fmla="*/ 1508879 w 1508879"/>
              <a:gd name="connsiteY3" fmla="*/ 106842 h 1068419"/>
              <a:gd name="connsiteX4" fmla="*/ 1508879 w 1508879"/>
              <a:gd name="connsiteY4" fmla="*/ 961577 h 1068419"/>
              <a:gd name="connsiteX5" fmla="*/ 1402037 w 1508879"/>
              <a:gd name="connsiteY5" fmla="*/ 1068419 h 1068419"/>
              <a:gd name="connsiteX6" fmla="*/ 106842 w 1508879"/>
              <a:gd name="connsiteY6" fmla="*/ 1068419 h 1068419"/>
              <a:gd name="connsiteX7" fmla="*/ 0 w 1508879"/>
              <a:gd name="connsiteY7" fmla="*/ 961577 h 1068419"/>
              <a:gd name="connsiteX8" fmla="*/ 0 w 1508879"/>
              <a:gd name="connsiteY8" fmla="*/ 106842 h 10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879" h="1068419">
                <a:moveTo>
                  <a:pt x="0" y="106842"/>
                </a:moveTo>
                <a:cubicBezTo>
                  <a:pt x="0" y="47835"/>
                  <a:pt x="47835" y="0"/>
                  <a:pt x="106842" y="0"/>
                </a:cubicBezTo>
                <a:lnTo>
                  <a:pt x="1402037" y="0"/>
                </a:lnTo>
                <a:cubicBezTo>
                  <a:pt x="1461044" y="0"/>
                  <a:pt x="1508879" y="47835"/>
                  <a:pt x="1508879" y="106842"/>
                </a:cubicBezTo>
                <a:lnTo>
                  <a:pt x="1508879" y="961577"/>
                </a:lnTo>
                <a:cubicBezTo>
                  <a:pt x="1508879" y="1020584"/>
                  <a:pt x="1461044" y="1068419"/>
                  <a:pt x="1402037" y="1068419"/>
                </a:cubicBezTo>
                <a:lnTo>
                  <a:pt x="106842" y="1068419"/>
                </a:lnTo>
                <a:cubicBezTo>
                  <a:pt x="47835" y="1068419"/>
                  <a:pt x="0" y="1020584"/>
                  <a:pt x="0" y="961577"/>
                </a:cubicBezTo>
                <a:lnTo>
                  <a:pt x="0" y="10684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413" tIns="102413" rIns="102413" bIns="102413" numCol="1" spcCol="1270" anchor="t"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2027</a:t>
            </a: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b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US" sz="10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Opening New Public Beach Access and Parking</a:t>
            </a:r>
          </a:p>
        </p:txBody>
      </p:sp>
    </p:spTree>
    <p:extLst>
      <p:ext uri="{BB962C8B-B14F-4D97-AF65-F5344CB8AC3E}">
        <p14:creationId xmlns:p14="http://schemas.microsoft.com/office/powerpoint/2010/main" val="2527324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CF3DFD-F045-B682-AEB7-813670E46673}"/>
              </a:ext>
            </a:extLst>
          </p:cNvPr>
          <p:cNvPicPr>
            <a:picLocks noChangeAspect="1"/>
          </p:cNvPicPr>
          <p:nvPr/>
        </p:nvPicPr>
        <p:blipFill rotWithShape="1">
          <a:blip r:embed="rId2"/>
          <a:srcRect t="29167" b="10138"/>
          <a:stretch/>
        </p:blipFill>
        <p:spPr>
          <a:xfrm>
            <a:off x="23143" y="676276"/>
            <a:ext cx="12167285" cy="5372100"/>
          </a:xfrm>
          <a:prstGeom prst="rect">
            <a:avLst/>
          </a:prstGeom>
        </p:spPr>
      </p:pic>
      <p:sp>
        <p:nvSpPr>
          <p:cNvPr id="2" name="TextBox 1">
            <a:extLst>
              <a:ext uri="{FF2B5EF4-FFF2-40B4-BE49-F238E27FC236}">
                <a16:creationId xmlns:a16="http://schemas.microsoft.com/office/drawing/2014/main" id="{248B8D7A-62EC-D955-897D-BF96321B5EE3}"/>
              </a:ext>
            </a:extLst>
          </p:cNvPr>
          <p:cNvSpPr txBox="1"/>
          <p:nvPr/>
        </p:nvSpPr>
        <p:spPr>
          <a:xfrm rot="21350114">
            <a:off x="3390826" y="5063326"/>
            <a:ext cx="1520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Existing Beach</a:t>
            </a:r>
          </a:p>
        </p:txBody>
      </p:sp>
      <p:sp>
        <p:nvSpPr>
          <p:cNvPr id="3" name="TextBox 2">
            <a:extLst>
              <a:ext uri="{FF2B5EF4-FFF2-40B4-BE49-F238E27FC236}">
                <a16:creationId xmlns:a16="http://schemas.microsoft.com/office/drawing/2014/main" id="{DD6C75DE-EE53-6195-7702-2F47C4479302}"/>
              </a:ext>
            </a:extLst>
          </p:cNvPr>
          <p:cNvSpPr txBox="1"/>
          <p:nvPr/>
        </p:nvSpPr>
        <p:spPr>
          <a:xfrm rot="21236617">
            <a:off x="5954274" y="4877348"/>
            <a:ext cx="191315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New Beach Access</a:t>
            </a:r>
          </a:p>
        </p:txBody>
      </p:sp>
      <p:sp>
        <p:nvSpPr>
          <p:cNvPr id="6" name="Rectangle: Rounded Corners 5">
            <a:extLst>
              <a:ext uri="{FF2B5EF4-FFF2-40B4-BE49-F238E27FC236}">
                <a16:creationId xmlns:a16="http://schemas.microsoft.com/office/drawing/2014/main" id="{DA0ABB7B-712A-AA11-35DF-8369E5AB5494}"/>
              </a:ext>
            </a:extLst>
          </p:cNvPr>
          <p:cNvSpPr/>
          <p:nvPr/>
        </p:nvSpPr>
        <p:spPr bwMode="auto">
          <a:xfrm rot="21357933">
            <a:off x="3543300" y="4638676"/>
            <a:ext cx="1076325" cy="223838"/>
          </a:xfrm>
          <a:prstGeom prst="roundRect">
            <a:avLst/>
          </a:prstGeom>
          <a:noFill/>
          <a:ln w="19050" cap="flat" cmpd="sng" algn="ctr">
            <a:solidFill>
              <a:srgbClr val="FFFF00"/>
            </a:solidFill>
            <a:prstDash val="lg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Rounded Corners 6">
            <a:extLst>
              <a:ext uri="{FF2B5EF4-FFF2-40B4-BE49-F238E27FC236}">
                <a16:creationId xmlns:a16="http://schemas.microsoft.com/office/drawing/2014/main" id="{ED5B8773-781F-393F-5DF0-E47C2E706FD6}"/>
              </a:ext>
            </a:extLst>
          </p:cNvPr>
          <p:cNvSpPr/>
          <p:nvPr/>
        </p:nvSpPr>
        <p:spPr bwMode="auto">
          <a:xfrm rot="21286129">
            <a:off x="6267450" y="4448176"/>
            <a:ext cx="1076325" cy="223838"/>
          </a:xfrm>
          <a:prstGeom prst="roundRect">
            <a:avLst/>
          </a:prstGeom>
          <a:noFill/>
          <a:ln w="19050" cap="flat" cmpd="sng" algn="ctr">
            <a:solidFill>
              <a:srgbClr val="FFFF00"/>
            </a:solidFill>
            <a:prstDash val="lg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A886BA13-5518-7DC5-9DB2-88891407C1D3}"/>
              </a:ext>
            </a:extLst>
          </p:cNvPr>
          <p:cNvSpPr txBox="1"/>
          <p:nvPr/>
        </p:nvSpPr>
        <p:spPr>
          <a:xfrm>
            <a:off x="5302718" y="1739133"/>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Chincoteague</a:t>
            </a:r>
          </a:p>
        </p:txBody>
      </p:sp>
      <p:sp>
        <p:nvSpPr>
          <p:cNvPr id="10" name="TextBox 9">
            <a:extLst>
              <a:ext uri="{FF2B5EF4-FFF2-40B4-BE49-F238E27FC236}">
                <a16:creationId xmlns:a16="http://schemas.microsoft.com/office/drawing/2014/main" id="{D0349EA1-8283-7099-54E4-D806BAE38AC1}"/>
              </a:ext>
            </a:extLst>
          </p:cNvPr>
          <p:cNvSpPr txBox="1"/>
          <p:nvPr/>
        </p:nvSpPr>
        <p:spPr>
          <a:xfrm>
            <a:off x="4221365" y="3590109"/>
            <a:ext cx="1402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Assateague</a:t>
            </a:r>
          </a:p>
        </p:txBody>
      </p:sp>
      <p:sp>
        <p:nvSpPr>
          <p:cNvPr id="11" name="TextBox 10">
            <a:extLst>
              <a:ext uri="{FF2B5EF4-FFF2-40B4-BE49-F238E27FC236}">
                <a16:creationId xmlns:a16="http://schemas.microsoft.com/office/drawing/2014/main" id="{A4CA7532-F76A-22E9-BC4D-F897AB6E3668}"/>
              </a:ext>
            </a:extLst>
          </p:cNvPr>
          <p:cNvSpPr txBox="1"/>
          <p:nvPr/>
        </p:nvSpPr>
        <p:spPr>
          <a:xfrm rot="21443955">
            <a:off x="11545658" y="1162527"/>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Forte" panose="03060902040502070203" pitchFamily="66" charset="0"/>
                <a:ea typeface="+mn-ea"/>
                <a:cs typeface="+mn-cs"/>
              </a:rPr>
              <a:t>N</a:t>
            </a:r>
          </a:p>
        </p:txBody>
      </p:sp>
      <p:pic>
        <p:nvPicPr>
          <p:cNvPr id="12" name="Graphic 11" descr="Arrow Up with solid fill">
            <a:extLst>
              <a:ext uri="{FF2B5EF4-FFF2-40B4-BE49-F238E27FC236}">
                <a16:creationId xmlns:a16="http://schemas.microsoft.com/office/drawing/2014/main" id="{E0DCCC69-40A7-27EC-059F-357F35124B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93143">
            <a:off x="11405605" y="872752"/>
            <a:ext cx="551923" cy="551923"/>
          </a:xfrm>
          <a:prstGeom prst="rect">
            <a:avLst/>
          </a:prstGeom>
        </p:spPr>
      </p:pic>
    </p:spTree>
    <p:extLst>
      <p:ext uri="{BB962C8B-B14F-4D97-AF65-F5344CB8AC3E}">
        <p14:creationId xmlns:p14="http://schemas.microsoft.com/office/powerpoint/2010/main" val="186725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574D7-5020-FEE3-21C6-7C8CEA07CDDB}"/>
              </a:ext>
            </a:extLst>
          </p:cNvPr>
          <p:cNvPicPr>
            <a:picLocks noChangeAspect="1"/>
          </p:cNvPicPr>
          <p:nvPr/>
        </p:nvPicPr>
        <p:blipFill>
          <a:blip r:embed="rId3"/>
          <a:stretch>
            <a:fillRect/>
          </a:stretch>
        </p:blipFill>
        <p:spPr>
          <a:xfrm>
            <a:off x="0" y="712304"/>
            <a:ext cx="12192000" cy="5433392"/>
          </a:xfrm>
          <a:prstGeom prst="rect">
            <a:avLst/>
          </a:prstGeom>
        </p:spPr>
      </p:pic>
      <p:sp>
        <p:nvSpPr>
          <p:cNvPr id="6" name="TextBox 5">
            <a:extLst>
              <a:ext uri="{FF2B5EF4-FFF2-40B4-BE49-F238E27FC236}">
                <a16:creationId xmlns:a16="http://schemas.microsoft.com/office/drawing/2014/main" id="{BD37CF9C-58CE-BE9F-CDD6-5AAC2E532FA5}"/>
              </a:ext>
            </a:extLst>
          </p:cNvPr>
          <p:cNvSpPr txBox="1"/>
          <p:nvPr/>
        </p:nvSpPr>
        <p:spPr>
          <a:xfrm>
            <a:off x="3890355" y="4749078"/>
            <a:ext cx="14100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ptos" panose="02110004020202020204"/>
                <a:ea typeface="+mn-ea"/>
                <a:cs typeface="+mn-cs"/>
              </a:rPr>
              <a:t>North OSV (1 mile)</a:t>
            </a:r>
          </a:p>
        </p:txBody>
      </p:sp>
      <p:sp>
        <p:nvSpPr>
          <p:cNvPr id="4" name="TextBox 3">
            <a:extLst>
              <a:ext uri="{FF2B5EF4-FFF2-40B4-BE49-F238E27FC236}">
                <a16:creationId xmlns:a16="http://schemas.microsoft.com/office/drawing/2014/main" id="{E8C87F05-8B0E-1B67-2A74-69F8BD89DC20}"/>
              </a:ext>
            </a:extLst>
          </p:cNvPr>
          <p:cNvSpPr txBox="1"/>
          <p:nvPr/>
        </p:nvSpPr>
        <p:spPr>
          <a:xfrm>
            <a:off x="1987415" y="5175652"/>
            <a:ext cx="177817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ptos" panose="02110004020202020204"/>
                <a:ea typeface="+mn-ea"/>
                <a:cs typeface="+mn-cs"/>
              </a:rPr>
              <a:t>Public Beach (3.1 miles)</a:t>
            </a:r>
          </a:p>
        </p:txBody>
      </p:sp>
      <p:sp>
        <p:nvSpPr>
          <p:cNvPr id="11" name="TextBox 10">
            <a:extLst>
              <a:ext uri="{FF2B5EF4-FFF2-40B4-BE49-F238E27FC236}">
                <a16:creationId xmlns:a16="http://schemas.microsoft.com/office/drawing/2014/main" id="{4B146E37-B0D0-E971-C50E-F0632E69BD38}"/>
              </a:ext>
            </a:extLst>
          </p:cNvPr>
          <p:cNvSpPr txBox="1"/>
          <p:nvPr/>
        </p:nvSpPr>
        <p:spPr>
          <a:xfrm>
            <a:off x="4711025" y="5170388"/>
            <a:ext cx="208396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rPr>
              <a:t>Recreational Beach (2 miles)</a:t>
            </a:r>
          </a:p>
        </p:txBody>
      </p:sp>
    </p:spTree>
    <p:extLst>
      <p:ext uri="{BB962C8B-B14F-4D97-AF65-F5344CB8AC3E}">
        <p14:creationId xmlns:p14="http://schemas.microsoft.com/office/powerpoint/2010/main" val="1889638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72F391-5A09-2919-9C32-2ED76A800D3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617FF35-5025-09AA-E844-EC36CCAF6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A picture containing sky, outdoor, nature, water&#10;&#10;AI-generated content may be incorrect.">
            <a:extLst>
              <a:ext uri="{FF2B5EF4-FFF2-40B4-BE49-F238E27FC236}">
                <a16:creationId xmlns:a16="http://schemas.microsoft.com/office/drawing/2014/main" id="{C26DC366-0058-4DBA-E50C-19DB9CBB4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141" y="0"/>
            <a:ext cx="10659717" cy="6858000"/>
          </a:xfrm>
          <a:prstGeom prst="rect">
            <a:avLst/>
          </a:prstGeom>
        </p:spPr>
      </p:pic>
    </p:spTree>
    <p:extLst>
      <p:ext uri="{BB962C8B-B14F-4D97-AF65-F5344CB8AC3E}">
        <p14:creationId xmlns:p14="http://schemas.microsoft.com/office/powerpoint/2010/main" val="134577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B7B31-2094-DF2B-79C1-C9E0FEA55D17}"/>
              </a:ext>
            </a:extLst>
          </p:cNvPr>
          <p:cNvPicPr>
            <a:picLocks noChangeAspect="1"/>
          </p:cNvPicPr>
          <p:nvPr/>
        </p:nvPicPr>
        <p:blipFill>
          <a:blip r:embed="rId2"/>
          <a:stretch>
            <a:fillRect/>
          </a:stretch>
        </p:blipFill>
        <p:spPr>
          <a:xfrm>
            <a:off x="1132387" y="0"/>
            <a:ext cx="9927226" cy="6858000"/>
          </a:xfrm>
          <a:prstGeom prst="rect">
            <a:avLst/>
          </a:prstGeom>
        </p:spPr>
      </p:pic>
    </p:spTree>
    <p:extLst>
      <p:ext uri="{BB962C8B-B14F-4D97-AF65-F5344CB8AC3E}">
        <p14:creationId xmlns:p14="http://schemas.microsoft.com/office/powerpoint/2010/main" val="1106843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415600" y="688167"/>
            <a:ext cx="11360800" cy="1058400"/>
          </a:xfrm>
          <a:prstGeom prst="rect">
            <a:avLst/>
          </a:prstGeom>
        </p:spPr>
        <p:txBody>
          <a:bodyPr spcFirstLastPara="1" wrap="square" lIns="121900" tIns="121900" rIns="121900" bIns="121900" anchor="t" anchorCtr="0">
            <a:normAutofit/>
          </a:bodyPr>
          <a:lstStyle/>
          <a:p>
            <a:r>
              <a:rPr lang="en"/>
              <a:t>Incident Information</a:t>
            </a:r>
            <a:endParaRPr/>
          </a:p>
        </p:txBody>
      </p:sp>
      <p:sp>
        <p:nvSpPr>
          <p:cNvPr id="100" name="Google Shape;100;p17"/>
          <p:cNvSpPr txBox="1">
            <a:spLocks noGrp="1"/>
          </p:cNvSpPr>
          <p:nvPr>
            <p:ph type="body" idx="1"/>
          </p:nvPr>
        </p:nvSpPr>
        <p:spPr>
          <a:xfrm>
            <a:off x="289600" y="1281695"/>
            <a:ext cx="4927842" cy="4927600"/>
          </a:xfrm>
          <a:prstGeom prst="rect">
            <a:avLst/>
          </a:prstGeom>
        </p:spPr>
        <p:txBody>
          <a:bodyPr spcFirstLastPara="1" wrap="square" lIns="121900" tIns="121900" rIns="121900" bIns="121900" anchor="t" anchorCtr="0">
            <a:normAutofit/>
          </a:bodyPr>
          <a:lstStyle/>
          <a:p>
            <a:pPr marL="0" indent="0">
              <a:spcAft>
                <a:spcPts val="1600"/>
              </a:spcAft>
              <a:buNone/>
            </a:pPr>
            <a:r>
              <a:rPr lang="en" dirty="0"/>
              <a:t>At 8:00am on 31 March 2022, USCG Sector Virginia notified the NOAA SSC that a NAVY Hawkeye plane crashed just north of Chincoteague Island in a marsh at approximately 7:30pm on Wednesday 30 March. One crew member died, two rescued. Aircraft had 1,650 gals of JP-5 on board at time of incident. Navy and Sector Virginia response teams enroute. Sector Virginia requested resources at risk and trajectory.</a:t>
            </a:r>
            <a:endParaRPr dirty="0"/>
          </a:p>
        </p:txBody>
      </p:sp>
      <p:pic>
        <p:nvPicPr>
          <p:cNvPr id="2" name="Picture 1">
            <a:extLst>
              <a:ext uri="{FF2B5EF4-FFF2-40B4-BE49-F238E27FC236}">
                <a16:creationId xmlns:a16="http://schemas.microsoft.com/office/drawing/2014/main" id="{A468A85E-41F7-228C-8599-1A2ED6C5874D}"/>
              </a:ext>
            </a:extLst>
          </p:cNvPr>
          <p:cNvPicPr>
            <a:picLocks noChangeAspect="1"/>
          </p:cNvPicPr>
          <p:nvPr/>
        </p:nvPicPr>
        <p:blipFill rotWithShape="1">
          <a:blip r:embed="rId3"/>
          <a:srcRect t="23111" r="28425"/>
          <a:stretch/>
        </p:blipFill>
        <p:spPr>
          <a:xfrm>
            <a:off x="5556841" y="1649995"/>
            <a:ext cx="6558958" cy="4778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8B514324-7D70-4215-7742-DD48E2039263}"/>
              </a:ext>
            </a:extLst>
          </p:cNvPr>
          <p:cNvPicPr>
            <a:picLocks noChangeAspect="1"/>
          </p:cNvPicPr>
          <p:nvPr/>
        </p:nvPicPr>
        <p:blipFill rotWithShape="1">
          <a:blip r:embed="rId4"/>
          <a:srcRect l="10671" t="42758" r="10203"/>
          <a:stretch/>
        </p:blipFill>
        <p:spPr>
          <a:xfrm>
            <a:off x="130631" y="4967013"/>
            <a:ext cx="5290456" cy="1790648"/>
          </a:xfrm>
          <a:prstGeom prst="rect">
            <a:avLst/>
          </a:prstGeom>
          <a:ln w="3175" cap="sq" cmpd="thickThin">
            <a:solidFill>
              <a:srgbClr val="000000"/>
            </a:solidFill>
            <a:prstDash val="solid"/>
            <a:miter lim="800000"/>
          </a:ln>
          <a:effectLst>
            <a:innerShdw blurRad="76200">
              <a:srgbClr val="000000"/>
            </a:inn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962951" y="4358"/>
            <a:ext cx="6728770" cy="1164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rPr>
              <a:t>Eastern Shore of Virginia &amp; Fisherman Island NWRs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rPr>
              <a:t>Northampton County, Virginia </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Rectangle 2"/>
          <p:cNvSpPr/>
          <p:nvPr/>
        </p:nvSpPr>
        <p:spPr>
          <a:xfrm>
            <a:off x="7283395" y="1481051"/>
            <a:ext cx="119269" cy="153889"/>
          </a:xfrm>
          <a:prstGeom prst="rect">
            <a:avLst/>
          </a:prstGeom>
          <a:solidFill>
            <a:srgbClr val="C9DCED"/>
          </a:solidFill>
          <a:ln>
            <a:solidFill>
              <a:srgbClr val="CB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724" y="176295"/>
            <a:ext cx="586667" cy="698413"/>
          </a:xfrm>
          <a:prstGeom prst="rect">
            <a:avLst/>
          </a:prstGeom>
        </p:spPr>
      </p:pic>
      <p:grpSp>
        <p:nvGrpSpPr>
          <p:cNvPr id="35" name="Group 34"/>
          <p:cNvGrpSpPr/>
          <p:nvPr/>
        </p:nvGrpSpPr>
        <p:grpSpPr>
          <a:xfrm>
            <a:off x="86113" y="5983"/>
            <a:ext cx="3676995" cy="6400800"/>
            <a:chOff x="191620" y="14775"/>
            <a:chExt cx="3676995" cy="640080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589" r="37404" b="3590"/>
            <a:stretch/>
          </p:blipFill>
          <p:spPr>
            <a:xfrm>
              <a:off x="191620" y="14775"/>
              <a:ext cx="3457188" cy="6400800"/>
            </a:xfrm>
            <a:prstGeom prst="rect">
              <a:avLst/>
            </a:prstGeom>
          </p:spPr>
        </p:pic>
        <p:sp>
          <p:nvSpPr>
            <p:cNvPr id="34" name="Rectangle 33"/>
            <p:cNvSpPr/>
            <p:nvPr/>
          </p:nvSpPr>
          <p:spPr>
            <a:xfrm>
              <a:off x="2991292" y="14775"/>
              <a:ext cx="877323" cy="1296444"/>
            </a:xfrm>
            <a:prstGeom prst="rect">
              <a:avLst/>
            </a:prstGeom>
            <a:solidFill>
              <a:srgbClr val="CB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nature, sky, mountain, water&#10;&#10;Description automatically generated">
            <a:extLst>
              <a:ext uri="{FF2B5EF4-FFF2-40B4-BE49-F238E27FC236}">
                <a16:creationId xmlns:a16="http://schemas.microsoft.com/office/drawing/2014/main" id="{B61E3C2E-A437-471F-87C2-F156E334AC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05"/>
          <a:stretch/>
        </p:blipFill>
        <p:spPr>
          <a:xfrm>
            <a:off x="4557851" y="1159712"/>
            <a:ext cx="7538970" cy="5621743"/>
          </a:xfrm>
          <a:prstGeom prst="rect">
            <a:avLst/>
          </a:prstGeom>
        </p:spPr>
      </p:pic>
    </p:spTree>
    <p:extLst>
      <p:ext uri="{BB962C8B-B14F-4D97-AF65-F5344CB8AC3E}">
        <p14:creationId xmlns:p14="http://schemas.microsoft.com/office/powerpoint/2010/main" val="2622256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415600" y="688167"/>
            <a:ext cx="11360800" cy="1058400"/>
          </a:xfrm>
          <a:prstGeom prst="rect">
            <a:avLst/>
          </a:prstGeom>
        </p:spPr>
        <p:txBody>
          <a:bodyPr spcFirstLastPara="1" wrap="square" lIns="121900" tIns="121900" rIns="121900" bIns="121900" anchor="t" anchorCtr="0">
            <a:normAutofit/>
          </a:bodyPr>
          <a:lstStyle/>
          <a:p>
            <a:r>
              <a:rPr lang="en"/>
              <a:t>Incident Information</a:t>
            </a:r>
            <a:endParaRPr/>
          </a:p>
        </p:txBody>
      </p:sp>
      <p:sp>
        <p:nvSpPr>
          <p:cNvPr id="100" name="Google Shape;100;p17"/>
          <p:cNvSpPr txBox="1">
            <a:spLocks noGrp="1"/>
          </p:cNvSpPr>
          <p:nvPr>
            <p:ph type="body" idx="1"/>
          </p:nvPr>
        </p:nvSpPr>
        <p:spPr>
          <a:xfrm>
            <a:off x="289600" y="1281695"/>
            <a:ext cx="4927842" cy="4927600"/>
          </a:xfrm>
          <a:prstGeom prst="rect">
            <a:avLst/>
          </a:prstGeom>
        </p:spPr>
        <p:txBody>
          <a:bodyPr spcFirstLastPara="1" wrap="square" lIns="121900" tIns="121900" rIns="121900" bIns="121900" anchor="t" anchorCtr="0">
            <a:normAutofit/>
          </a:bodyPr>
          <a:lstStyle/>
          <a:p>
            <a:pPr marL="0" indent="0">
              <a:spcAft>
                <a:spcPts val="1600"/>
              </a:spcAft>
              <a:buNone/>
            </a:pPr>
            <a:r>
              <a:rPr lang="en" dirty="0"/>
              <a:t>2009– Ship stranding on Toms Cove Hook.</a:t>
            </a:r>
            <a:endParaRPr dirty="0"/>
          </a:p>
        </p:txBody>
      </p:sp>
      <p:pic>
        <p:nvPicPr>
          <p:cNvPr id="3" name="Picture 2" descr="P:\Photo Collection\2009\Freida Maria\P1080467.JPG">
            <a:extLst>
              <a:ext uri="{FF2B5EF4-FFF2-40B4-BE49-F238E27FC236}">
                <a16:creationId xmlns:a16="http://schemas.microsoft.com/office/drawing/2014/main" id="{4E76EBB0-6163-1671-ED3E-CA11DB43B2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294"/>
          <a:stretch/>
        </p:blipFill>
        <p:spPr bwMode="auto">
          <a:xfrm>
            <a:off x="2080084" y="2050844"/>
            <a:ext cx="8031831" cy="4517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78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P:\Photo Collection\2013\Boat Stranding\Sailboat_Hook_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30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6" descr="warnell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15" r="13846"/>
          <a:stretch/>
        </p:blipFill>
        <p:spPr bwMode="auto">
          <a:xfrm>
            <a:off x="9362350" y="1891795"/>
            <a:ext cx="1398319"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AEBDE"/>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309" y="2697507"/>
            <a:ext cx="786792" cy="10058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266" y="4038600"/>
            <a:ext cx="778935" cy="9144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260" y="2238181"/>
            <a:ext cx="685800" cy="10287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8560" y="2348454"/>
            <a:ext cx="1005840" cy="85194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190" y="3423572"/>
            <a:ext cx="2011680" cy="10058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041" y="4587239"/>
            <a:ext cx="1645920" cy="27432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422" y="1108568"/>
            <a:ext cx="793940" cy="9144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627" y="4724399"/>
            <a:ext cx="1172095" cy="54864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3568" y="1056167"/>
            <a:ext cx="1549983" cy="1005840"/>
          </a:xfrm>
          <a:prstGeom prst="rect">
            <a:avLst/>
          </a:prstGeom>
        </p:spPr>
      </p:pic>
      <p:pic>
        <p:nvPicPr>
          <p:cNvPr id="22"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8263" y="5245133"/>
            <a:ext cx="3020747"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13">
            <a:extLst>
              <a:ext uri="{28A0092B-C50C-407E-A947-70E740481C1C}">
                <a14:useLocalDpi xmlns:a14="http://schemas.microsoft.com/office/drawing/2010/main" val="0"/>
              </a:ext>
            </a:extLst>
          </a:blip>
          <a:srcRect t="21074"/>
          <a:stretch/>
        </p:blipFill>
        <p:spPr>
          <a:xfrm>
            <a:off x="501124" y="4586103"/>
            <a:ext cx="1396132" cy="640080"/>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67250" y="4676813"/>
            <a:ext cx="968121" cy="1005840"/>
          </a:xfrm>
          <a:prstGeom prst="rect">
            <a:avLst/>
          </a:prstGeom>
        </p:spPr>
      </p:pic>
      <p:pic>
        <p:nvPicPr>
          <p:cNvPr id="26" name="Picture 25"/>
          <p:cNvPicPr>
            <a:picLocks noChangeAspect="1"/>
          </p:cNvPicPr>
          <p:nvPr/>
        </p:nvPicPr>
        <p:blipFill>
          <a:blip r:embed="rId15" cstate="print">
            <a:clrChange>
              <a:clrFrom>
                <a:srgbClr val="F2FEFE">
                  <a:alpha val="23137"/>
                </a:srgbClr>
              </a:clrFrom>
              <a:clrTo>
                <a:srgbClr val="F2FEFE">
                  <a:alpha val="0"/>
                </a:srgbClr>
              </a:clrTo>
            </a:clrChange>
            <a:duotone>
              <a:prstClr val="black"/>
              <a:schemeClr val="accent2">
                <a:tint val="45000"/>
                <a:satMod val="400000"/>
              </a:schemeClr>
            </a:duotone>
            <a:extLst>
              <a:ext uri="{BEBA8EAE-BF5A-486C-A8C5-ECC9F3942E4B}">
                <a14:imgProps xmlns:a14="http://schemas.microsoft.com/office/drawing/2010/main">
                  <a14:imgLayer r:embed="rId16">
                    <a14:imgEffect>
                      <a14:colorTemperature colorTemp="5300"/>
                    </a14:imgEffect>
                    <a14:imgEffect>
                      <a14:saturation sat="345000"/>
                    </a14:imgEffect>
                  </a14:imgLayer>
                </a14:imgProps>
              </a:ext>
              <a:ext uri="{28A0092B-C50C-407E-A947-70E740481C1C}">
                <a14:useLocalDpi xmlns:a14="http://schemas.microsoft.com/office/drawing/2010/main" val="0"/>
              </a:ext>
            </a:extLst>
          </a:blip>
          <a:stretch>
            <a:fillRect/>
          </a:stretch>
        </p:blipFill>
        <p:spPr>
          <a:xfrm>
            <a:off x="3804674" y="3517938"/>
            <a:ext cx="1132355" cy="365760"/>
          </a:xfrm>
          <a:prstGeom prst="rect">
            <a:avLst/>
          </a:prstGeom>
          <a:ln>
            <a:noFill/>
          </a:ln>
        </p:spPr>
      </p:pic>
      <p:pic>
        <p:nvPicPr>
          <p:cNvPr id="28" name="Pictur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032" y="2809681"/>
            <a:ext cx="1130300" cy="457200"/>
          </a:xfrm>
          <a:prstGeom prst="rect">
            <a:avLst/>
          </a:prstGeom>
        </p:spPr>
      </p:pic>
      <p:pic>
        <p:nvPicPr>
          <p:cNvPr id="158722"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98936" y="5801833"/>
            <a:ext cx="736589" cy="90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74464" y="5902544"/>
            <a:ext cx="886195" cy="914400"/>
          </a:xfrm>
          <a:prstGeom prst="rect">
            <a:avLst/>
          </a:prstGeom>
        </p:spPr>
      </p:pic>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06622" y="5058057"/>
            <a:ext cx="757809" cy="1188720"/>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3915" y="5638800"/>
            <a:ext cx="886325" cy="914400"/>
          </a:xfrm>
          <a:prstGeom prst="rect">
            <a:avLst/>
          </a:prstGeom>
        </p:spPr>
      </p:pic>
      <p:pic>
        <p:nvPicPr>
          <p:cNvPr id="33" name="Picture 32"/>
          <p:cNvPicPr>
            <a:picLocks noChangeAspect="1"/>
          </p:cNvPicPr>
          <p:nvPr/>
        </p:nvPicPr>
        <p:blipFill rotWithShape="1">
          <a:blip r:embed="rId22">
            <a:extLst>
              <a:ext uri="{28A0092B-C50C-407E-A947-70E740481C1C}">
                <a14:useLocalDpi xmlns:a14="http://schemas.microsoft.com/office/drawing/2010/main" val="0"/>
              </a:ext>
            </a:extLst>
          </a:blip>
          <a:srcRect l="82965" b="7502"/>
          <a:stretch/>
        </p:blipFill>
        <p:spPr>
          <a:xfrm>
            <a:off x="10088092" y="3856045"/>
            <a:ext cx="961428" cy="914400"/>
          </a:xfrm>
          <a:prstGeom prst="rect">
            <a:avLst/>
          </a:prstGeom>
        </p:spPr>
      </p:pic>
      <p:pic>
        <p:nvPicPr>
          <p:cNvPr id="34" name="Picture 2" descr="https://sphotos-a.xx.fbcdn.net/hphotos-prn1/25026_125535314272983_2029698164_n.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29201" y="1348848"/>
            <a:ext cx="9123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41586" y="380579"/>
            <a:ext cx="2286000" cy="91046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73519" y="1336927"/>
            <a:ext cx="1097280" cy="940529"/>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10411" y="3201633"/>
            <a:ext cx="1097280" cy="946494"/>
          </a:xfrm>
          <a:prstGeom prst="rect">
            <a:avLst/>
          </a:prstGeom>
        </p:spPr>
      </p:pic>
      <p:pic>
        <p:nvPicPr>
          <p:cNvPr id="36" name="Picture 3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05030" y="2349905"/>
            <a:ext cx="822960" cy="870569"/>
          </a:xfrm>
          <a:prstGeom prst="rect">
            <a:avLst/>
          </a:prstGeom>
        </p:spPr>
      </p:pic>
      <p:pic>
        <p:nvPicPr>
          <p:cNvPr id="16" name="Picture 1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716021" y="869019"/>
            <a:ext cx="914400" cy="914400"/>
          </a:xfrm>
          <a:prstGeom prst="rect">
            <a:avLst/>
          </a:prstGeom>
        </p:spPr>
      </p:pic>
      <p:pic>
        <p:nvPicPr>
          <p:cNvPr id="24" name="Picture 23"/>
          <p:cNvPicPr>
            <a:picLocks noChangeAspect="1"/>
          </p:cNvPicPr>
          <p:nvPr/>
        </p:nvPicPr>
        <p:blipFill rotWithShape="1">
          <a:blip r:embed="rId29"/>
          <a:srcRect l="1742" r="6567"/>
          <a:stretch/>
        </p:blipFill>
        <p:spPr>
          <a:xfrm>
            <a:off x="7899741" y="4093765"/>
            <a:ext cx="944136" cy="1005840"/>
          </a:xfrm>
          <a:prstGeom prst="rect">
            <a:avLst/>
          </a:prstGeom>
        </p:spPr>
      </p:pic>
      <p:pic>
        <p:nvPicPr>
          <p:cNvPr id="1026" name="Picture 2" descr="Chincoteague Volunteer Fire Company | U.S. Fish &amp; Wildlife Service">
            <a:extLst>
              <a:ext uri="{FF2B5EF4-FFF2-40B4-BE49-F238E27FC236}">
                <a16:creationId xmlns:a16="http://schemas.microsoft.com/office/drawing/2014/main" id="{7CA57D03-AB52-43A9-A99B-5345BAADEEBD}"/>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7875" t="4649" r="7003" b="6688"/>
          <a:stretch/>
        </p:blipFill>
        <p:spPr bwMode="auto">
          <a:xfrm>
            <a:off x="9051906" y="3116421"/>
            <a:ext cx="812242" cy="994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5A1CDA-5A61-4563-8A45-E629FAD389D2}"/>
              </a:ext>
            </a:extLst>
          </p:cNvPr>
          <p:cNvPicPr>
            <a:picLocks noChangeAspect="1"/>
          </p:cNvPicPr>
          <p:nvPr/>
        </p:nvPicPr>
        <p:blipFill>
          <a:blip r:embed="rId31"/>
          <a:stretch>
            <a:fillRect/>
          </a:stretch>
        </p:blipFill>
        <p:spPr>
          <a:xfrm>
            <a:off x="2038853" y="5282680"/>
            <a:ext cx="1005840" cy="1005840"/>
          </a:xfrm>
          <a:prstGeom prst="rect">
            <a:avLst/>
          </a:prstGeom>
        </p:spPr>
      </p:pic>
      <p:pic>
        <p:nvPicPr>
          <p:cNvPr id="6" name="Picture 5">
            <a:extLst>
              <a:ext uri="{FF2B5EF4-FFF2-40B4-BE49-F238E27FC236}">
                <a16:creationId xmlns:a16="http://schemas.microsoft.com/office/drawing/2014/main" id="{8C750D5B-DB75-4914-98A9-DE1FA1B73F4A}"/>
              </a:ext>
            </a:extLst>
          </p:cNvPr>
          <p:cNvPicPr>
            <a:picLocks noChangeAspect="1"/>
          </p:cNvPicPr>
          <p:nvPr/>
        </p:nvPicPr>
        <p:blipFill>
          <a:blip r:embed="rId32"/>
          <a:stretch>
            <a:fillRect/>
          </a:stretch>
        </p:blipFill>
        <p:spPr>
          <a:xfrm>
            <a:off x="7848008" y="5911735"/>
            <a:ext cx="1023850" cy="1023850"/>
          </a:xfrm>
          <a:prstGeom prst="rect">
            <a:avLst/>
          </a:prstGeom>
        </p:spPr>
      </p:pic>
      <p:pic>
        <p:nvPicPr>
          <p:cNvPr id="8" name="Picture 7">
            <a:extLst>
              <a:ext uri="{FF2B5EF4-FFF2-40B4-BE49-F238E27FC236}">
                <a16:creationId xmlns:a16="http://schemas.microsoft.com/office/drawing/2014/main" id="{2F947A83-A379-4159-ADBE-A92E4B2E7CE6}"/>
              </a:ext>
            </a:extLst>
          </p:cNvPr>
          <p:cNvPicPr>
            <a:picLocks noChangeAspect="1"/>
          </p:cNvPicPr>
          <p:nvPr/>
        </p:nvPicPr>
        <p:blipFill>
          <a:blip r:embed="rId33"/>
          <a:stretch>
            <a:fillRect/>
          </a:stretch>
        </p:blipFill>
        <p:spPr>
          <a:xfrm>
            <a:off x="9736187" y="5911735"/>
            <a:ext cx="914400" cy="914400"/>
          </a:xfrm>
          <a:prstGeom prst="rect">
            <a:avLst/>
          </a:prstGeom>
        </p:spPr>
      </p:pic>
      <p:sp>
        <p:nvSpPr>
          <p:cNvPr id="29" name="Title 1">
            <a:extLst>
              <a:ext uri="{FF2B5EF4-FFF2-40B4-BE49-F238E27FC236}">
                <a16:creationId xmlns:a16="http://schemas.microsoft.com/office/drawing/2014/main" id="{C2CBBD33-F36A-925B-766F-545A2AAE9A47}"/>
              </a:ext>
            </a:extLst>
          </p:cNvPr>
          <p:cNvSpPr txBox="1">
            <a:spLocks/>
          </p:cNvSpPr>
          <p:nvPr/>
        </p:nvSpPr>
        <p:spPr>
          <a:xfrm>
            <a:off x="838200" y="154815"/>
            <a:ext cx="4349620" cy="1173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Lucida Calligraphy" panose="03010101010101010101" pitchFamily="66" charset="0"/>
              </a:rPr>
              <a:t>Partnerships!</a:t>
            </a:r>
            <a:endParaRPr kumimoji="0" lang="en-US" sz="1600" b="0" i="0" u="none" strike="noStrike" kern="1200" cap="none" spc="0" normalizeH="0" baseline="0" noProof="0" dirty="0">
              <a:ln>
                <a:noFill/>
              </a:ln>
              <a:solidFill>
                <a:sysClr val="windowText" lastClr="000000"/>
              </a:solidFill>
              <a:effectLst/>
              <a:uLnTx/>
              <a:uFillTx/>
              <a:latin typeface="Lucida Calligraphy" panose="03010101010101010101" pitchFamily="66" charset="0"/>
            </a:endParaRPr>
          </a:p>
        </p:txBody>
      </p:sp>
      <p:pic>
        <p:nvPicPr>
          <p:cNvPr id="37" name="Picture 36" descr="http://sos.noaa.gov/kml/resources/noaa_logo.png">
            <a:extLst>
              <a:ext uri="{FF2B5EF4-FFF2-40B4-BE49-F238E27FC236}">
                <a16:creationId xmlns:a16="http://schemas.microsoft.com/office/drawing/2014/main" id="{9F831DD0-5DCE-0631-3CAD-DDBB9B053FA2}"/>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720211" y="1633789"/>
            <a:ext cx="9143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Fifth District External Affairs">
            <a:extLst>
              <a:ext uri="{FF2B5EF4-FFF2-40B4-BE49-F238E27FC236}">
                <a16:creationId xmlns:a16="http://schemas.microsoft.com/office/drawing/2014/main" id="{40FE1D51-A27E-2CBD-BF98-C9331821F005}"/>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995700" y="2625483"/>
            <a:ext cx="914399" cy="95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86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297" t="20537"/>
          <a:stretch>
            <a:fillRect/>
          </a:stretch>
        </p:blipFill>
        <p:spPr>
          <a:xfrm>
            <a:off x="0" y="0"/>
            <a:ext cx="12192000" cy="7363046"/>
          </a:xfrm>
          <a:prstGeom prst="rect">
            <a:avLst/>
          </a:prstGeom>
        </p:spPr>
      </p:pic>
      <p:sp>
        <p:nvSpPr>
          <p:cNvPr id="5" name="Title 1"/>
          <p:cNvSpPr>
            <a:spLocks noGrp="1"/>
          </p:cNvSpPr>
          <p:nvPr>
            <p:ph type="title"/>
          </p:nvPr>
        </p:nvSpPr>
        <p:spPr>
          <a:xfrm>
            <a:off x="2743201" y="152400"/>
            <a:ext cx="7696199" cy="990600"/>
          </a:xfrm>
        </p:spPr>
        <p:txBody>
          <a:bodyPr/>
          <a:lstStyle/>
          <a:p>
            <a:pPr algn="r"/>
            <a:r>
              <a:rPr lang="en-US" dirty="0">
                <a:latin typeface="Californian FB" pitchFamily="18" charset="0"/>
              </a:rPr>
              <a:t>Chincoteague National Wildlife Refuge Complex</a:t>
            </a:r>
          </a:p>
        </p:txBody>
      </p:sp>
      <p:sp>
        <p:nvSpPr>
          <p:cNvPr id="7" name="Rectangle 6"/>
          <p:cNvSpPr/>
          <p:nvPr/>
        </p:nvSpPr>
        <p:spPr>
          <a:xfrm>
            <a:off x="4157009" y="1676400"/>
            <a:ext cx="38779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Thank you!</a:t>
            </a:r>
          </a:p>
        </p:txBody>
      </p:sp>
      <p:sp>
        <p:nvSpPr>
          <p:cNvPr id="8" name="TextBox 7"/>
          <p:cNvSpPr txBox="1"/>
          <p:nvPr/>
        </p:nvSpPr>
        <p:spPr>
          <a:xfrm>
            <a:off x="10715161" y="6673334"/>
            <a:ext cx="14029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Luis Ramos</a:t>
            </a:r>
          </a:p>
        </p:txBody>
      </p:sp>
      <p:pic>
        <p:nvPicPr>
          <p:cNvPr id="2" name="Picture 1">
            <a:extLst>
              <a:ext uri="{FF2B5EF4-FFF2-40B4-BE49-F238E27FC236}">
                <a16:creationId xmlns:a16="http://schemas.microsoft.com/office/drawing/2014/main" id="{D99F0D23-E244-8D5A-D3F5-6302AC995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649" y="298493"/>
            <a:ext cx="586667" cy="698413"/>
          </a:xfrm>
          <a:prstGeom prst="rect">
            <a:avLst/>
          </a:prstGeom>
        </p:spPr>
      </p:pic>
    </p:spTree>
    <p:extLst>
      <p:ext uri="{BB962C8B-B14F-4D97-AF65-F5344CB8AC3E}">
        <p14:creationId xmlns:p14="http://schemas.microsoft.com/office/powerpoint/2010/main" val="1621599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042766" y="-19595"/>
            <a:ext cx="10311034" cy="1164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Chincoteague NWR and Assateague Island National Seashore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99" y="213480"/>
            <a:ext cx="586667" cy="698413"/>
          </a:xfrm>
          <a:prstGeom prst="rect">
            <a:avLst/>
          </a:prstGeom>
        </p:spPr>
      </p:pic>
      <p:sp>
        <p:nvSpPr>
          <p:cNvPr id="13" name="Rectangle 12"/>
          <p:cNvSpPr/>
          <p:nvPr/>
        </p:nvSpPr>
        <p:spPr>
          <a:xfrm>
            <a:off x="617517" y="5510811"/>
            <a:ext cx="11904329" cy="1569660"/>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Chincoteague National Wildlife Refuge, USFWS (1943) - 9,021 ac</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285750" indent="-285750" fontAlgn="base">
              <a:spcBef>
                <a:spcPct val="0"/>
              </a:spcBef>
              <a:spcAft>
                <a:spcPct val="0"/>
              </a:spcAft>
              <a:buFont typeface="Arial" panose="020B0604020202020204" pitchFamily="34" charset="0"/>
              <a:buChar char="•"/>
              <a:defRPr/>
            </a:pPr>
            <a:r>
              <a:rPr lang="en-US" sz="1600" dirty="0">
                <a:solidFill>
                  <a:srgbClr val="000000"/>
                </a:solidFill>
                <a:latin typeface="Arial" charset="0"/>
              </a:rPr>
              <a:t>Assateague State Park, MDNR (1956) - 630 ac</a:t>
            </a:r>
          </a:p>
          <a:p>
            <a:pPr marL="285750" indent="-285750" fontAlgn="base">
              <a:spcBef>
                <a:spcPct val="0"/>
              </a:spcBef>
              <a:spcAft>
                <a:spcPct val="0"/>
              </a:spcAft>
              <a:buFont typeface="Arial" panose="020B0604020202020204" pitchFamily="34" charset="0"/>
              <a:buChar char="•"/>
              <a:defRPr/>
            </a:pPr>
            <a:endParaRPr lang="en-US" sz="1600" dirty="0">
              <a:solidFill>
                <a:srgbClr val="000000"/>
              </a:solidFill>
              <a:latin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Assateague Island National Seashore, NPS</a:t>
            </a:r>
            <a:r>
              <a:rPr kumimoji="0" lang="en-US" sz="1600" b="0" i="0" u="none" strike="noStrike" kern="1200" cap="none" spc="0" normalizeH="0" noProof="0" dirty="0">
                <a:ln>
                  <a:noFill/>
                </a:ln>
                <a:solidFill>
                  <a:srgbClr val="000000"/>
                </a:solidFill>
                <a:effectLst/>
                <a:uLnTx/>
                <a:uFillTx/>
                <a:latin typeface="Arial" charset="0"/>
                <a:ea typeface="+mn-ea"/>
                <a:cs typeface="+mn-cs"/>
              </a:rPr>
              <a:t> (</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1965) - 8,983 ac on Assateague and Mainland &amp; ~22,393 ac Ocean/Bay</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5" name="Group 14"/>
          <p:cNvGrpSpPr>
            <a:grpSpLocks noChangeAspect="1"/>
          </p:cNvGrpSpPr>
          <p:nvPr/>
        </p:nvGrpSpPr>
        <p:grpSpPr>
          <a:xfrm>
            <a:off x="0" y="959392"/>
            <a:ext cx="12178304" cy="4514723"/>
            <a:chOff x="0" y="1036320"/>
            <a:chExt cx="9126277" cy="3383280"/>
          </a:xfrm>
        </p:grpSpPr>
        <p:pic>
          <p:nvPicPr>
            <p:cNvPr id="16" name="Picture 15"/>
            <p:cNvPicPr>
              <a:picLocks noChangeAspect="1" noChangeArrowheads="1"/>
            </p:cNvPicPr>
            <p:nvPr/>
          </p:nvPicPr>
          <p:blipFill>
            <a:blip r:embed="rId4" cstate="print"/>
            <a:srcRect/>
            <a:stretch>
              <a:fillRect/>
            </a:stretch>
          </p:blipFill>
          <p:spPr bwMode="auto">
            <a:xfrm>
              <a:off x="0" y="1036320"/>
              <a:ext cx="9126277" cy="3383280"/>
            </a:xfrm>
            <a:prstGeom prst="rect">
              <a:avLst/>
            </a:prstGeom>
            <a:noFill/>
            <a:ln w="9525">
              <a:noFill/>
              <a:miter lim="800000"/>
              <a:headEnd/>
              <a:tailEnd/>
            </a:ln>
          </p:spPr>
        </p:pic>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0"/>
              <a:ext cx="3801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bwMode="auto">
            <a:xfrm>
              <a:off x="325968" y="3086100"/>
              <a:ext cx="7950198" cy="801593"/>
            </a:xfrm>
            <a:custGeom>
              <a:avLst/>
              <a:gdLst>
                <a:gd name="connsiteX0" fmla="*/ 0 w 3496734"/>
                <a:gd name="connsiteY0" fmla="*/ 88900 h 448734"/>
                <a:gd name="connsiteX1" fmla="*/ 207434 w 3496734"/>
                <a:gd name="connsiteY1" fmla="*/ 0 h 448734"/>
                <a:gd name="connsiteX2" fmla="*/ 317500 w 3496734"/>
                <a:gd name="connsiteY2" fmla="*/ 169334 h 448734"/>
                <a:gd name="connsiteX3" fmla="*/ 402167 w 3496734"/>
                <a:gd name="connsiteY3" fmla="*/ 279400 h 448734"/>
                <a:gd name="connsiteX4" fmla="*/ 486834 w 3496734"/>
                <a:gd name="connsiteY4" fmla="*/ 321734 h 448734"/>
                <a:gd name="connsiteX5" fmla="*/ 698500 w 3496734"/>
                <a:gd name="connsiteY5" fmla="*/ 296334 h 448734"/>
                <a:gd name="connsiteX6" fmla="*/ 804334 w 3496734"/>
                <a:gd name="connsiteY6" fmla="*/ 397934 h 448734"/>
                <a:gd name="connsiteX7" fmla="*/ 910167 w 3496734"/>
                <a:gd name="connsiteY7" fmla="*/ 448734 h 448734"/>
                <a:gd name="connsiteX8" fmla="*/ 969434 w 3496734"/>
                <a:gd name="connsiteY8" fmla="*/ 419100 h 448734"/>
                <a:gd name="connsiteX9" fmla="*/ 1100667 w 3496734"/>
                <a:gd name="connsiteY9" fmla="*/ 287867 h 448734"/>
                <a:gd name="connsiteX10" fmla="*/ 1299634 w 3496734"/>
                <a:gd name="connsiteY10" fmla="*/ 275167 h 448734"/>
                <a:gd name="connsiteX11" fmla="*/ 1477434 w 3496734"/>
                <a:gd name="connsiteY11" fmla="*/ 292100 h 448734"/>
                <a:gd name="connsiteX12" fmla="*/ 1524000 w 3496734"/>
                <a:gd name="connsiteY12" fmla="*/ 292100 h 448734"/>
                <a:gd name="connsiteX13" fmla="*/ 1536700 w 3496734"/>
                <a:gd name="connsiteY13" fmla="*/ 139700 h 448734"/>
                <a:gd name="connsiteX14" fmla="*/ 2197100 w 3496734"/>
                <a:gd name="connsiteY14" fmla="*/ 207434 h 448734"/>
                <a:gd name="connsiteX15" fmla="*/ 3496734 w 3496734"/>
                <a:gd name="connsiteY15" fmla="*/ 101600 h 448734"/>
                <a:gd name="connsiteX0" fmla="*/ 0 w 3496734"/>
                <a:gd name="connsiteY0" fmla="*/ 88900 h 448734"/>
                <a:gd name="connsiteX1" fmla="*/ 207434 w 3496734"/>
                <a:gd name="connsiteY1" fmla="*/ 0 h 448734"/>
                <a:gd name="connsiteX2" fmla="*/ 317500 w 3496734"/>
                <a:gd name="connsiteY2" fmla="*/ 169334 h 448734"/>
                <a:gd name="connsiteX3" fmla="*/ 402167 w 3496734"/>
                <a:gd name="connsiteY3" fmla="*/ 279400 h 448734"/>
                <a:gd name="connsiteX4" fmla="*/ 486834 w 3496734"/>
                <a:gd name="connsiteY4" fmla="*/ 321734 h 448734"/>
                <a:gd name="connsiteX5" fmla="*/ 698500 w 3496734"/>
                <a:gd name="connsiteY5" fmla="*/ 296334 h 448734"/>
                <a:gd name="connsiteX6" fmla="*/ 804334 w 3496734"/>
                <a:gd name="connsiteY6" fmla="*/ 397934 h 448734"/>
                <a:gd name="connsiteX7" fmla="*/ 910167 w 3496734"/>
                <a:gd name="connsiteY7" fmla="*/ 448734 h 448734"/>
                <a:gd name="connsiteX8" fmla="*/ 969434 w 3496734"/>
                <a:gd name="connsiteY8" fmla="*/ 419100 h 448734"/>
                <a:gd name="connsiteX9" fmla="*/ 1100667 w 3496734"/>
                <a:gd name="connsiteY9" fmla="*/ 287867 h 448734"/>
                <a:gd name="connsiteX10" fmla="*/ 1299634 w 3496734"/>
                <a:gd name="connsiteY10" fmla="*/ 275167 h 448734"/>
                <a:gd name="connsiteX11" fmla="*/ 1477434 w 3496734"/>
                <a:gd name="connsiteY11" fmla="*/ 292100 h 448734"/>
                <a:gd name="connsiteX12" fmla="*/ 1524000 w 3496734"/>
                <a:gd name="connsiteY12" fmla="*/ 292100 h 448734"/>
                <a:gd name="connsiteX13" fmla="*/ 1536700 w 3496734"/>
                <a:gd name="connsiteY13" fmla="*/ 139700 h 448734"/>
                <a:gd name="connsiteX14" fmla="*/ 2197100 w 3496734"/>
                <a:gd name="connsiteY14" fmla="*/ 207434 h 448734"/>
                <a:gd name="connsiteX15" fmla="*/ 3445934 w 3496734"/>
                <a:gd name="connsiteY15" fmla="*/ 105834 h 448734"/>
                <a:gd name="connsiteX16" fmla="*/ 3496734 w 3496734"/>
                <a:gd name="connsiteY16" fmla="*/ 101600 h 448734"/>
                <a:gd name="connsiteX0" fmla="*/ 0 w 3771901"/>
                <a:gd name="connsiteY0" fmla="*/ 88900 h 448734"/>
                <a:gd name="connsiteX1" fmla="*/ 207434 w 3771901"/>
                <a:gd name="connsiteY1" fmla="*/ 0 h 448734"/>
                <a:gd name="connsiteX2" fmla="*/ 317500 w 3771901"/>
                <a:gd name="connsiteY2" fmla="*/ 169334 h 448734"/>
                <a:gd name="connsiteX3" fmla="*/ 402167 w 3771901"/>
                <a:gd name="connsiteY3" fmla="*/ 279400 h 448734"/>
                <a:gd name="connsiteX4" fmla="*/ 486834 w 3771901"/>
                <a:gd name="connsiteY4" fmla="*/ 321734 h 448734"/>
                <a:gd name="connsiteX5" fmla="*/ 698500 w 3771901"/>
                <a:gd name="connsiteY5" fmla="*/ 296334 h 448734"/>
                <a:gd name="connsiteX6" fmla="*/ 804334 w 3771901"/>
                <a:gd name="connsiteY6" fmla="*/ 397934 h 448734"/>
                <a:gd name="connsiteX7" fmla="*/ 910167 w 3771901"/>
                <a:gd name="connsiteY7" fmla="*/ 448734 h 448734"/>
                <a:gd name="connsiteX8" fmla="*/ 969434 w 3771901"/>
                <a:gd name="connsiteY8" fmla="*/ 419100 h 448734"/>
                <a:gd name="connsiteX9" fmla="*/ 1100667 w 3771901"/>
                <a:gd name="connsiteY9" fmla="*/ 287867 h 448734"/>
                <a:gd name="connsiteX10" fmla="*/ 1299634 w 3771901"/>
                <a:gd name="connsiteY10" fmla="*/ 275167 h 448734"/>
                <a:gd name="connsiteX11" fmla="*/ 1477434 w 3771901"/>
                <a:gd name="connsiteY11" fmla="*/ 292100 h 448734"/>
                <a:gd name="connsiteX12" fmla="*/ 1524000 w 3771901"/>
                <a:gd name="connsiteY12" fmla="*/ 292100 h 448734"/>
                <a:gd name="connsiteX13" fmla="*/ 1536700 w 3771901"/>
                <a:gd name="connsiteY13" fmla="*/ 139700 h 448734"/>
                <a:gd name="connsiteX14" fmla="*/ 2197100 w 3771901"/>
                <a:gd name="connsiteY14" fmla="*/ 207434 h 448734"/>
                <a:gd name="connsiteX15" fmla="*/ 3445934 w 3771901"/>
                <a:gd name="connsiteY15" fmla="*/ 105834 h 448734"/>
                <a:gd name="connsiteX16" fmla="*/ 3771901 w 3771901"/>
                <a:gd name="connsiteY16" fmla="*/ 97366 h 448734"/>
                <a:gd name="connsiteX0" fmla="*/ 0 w 3771901"/>
                <a:gd name="connsiteY0" fmla="*/ 88900 h 448734"/>
                <a:gd name="connsiteX1" fmla="*/ 207434 w 3771901"/>
                <a:gd name="connsiteY1" fmla="*/ 0 h 448734"/>
                <a:gd name="connsiteX2" fmla="*/ 317500 w 3771901"/>
                <a:gd name="connsiteY2" fmla="*/ 169334 h 448734"/>
                <a:gd name="connsiteX3" fmla="*/ 402167 w 3771901"/>
                <a:gd name="connsiteY3" fmla="*/ 279400 h 448734"/>
                <a:gd name="connsiteX4" fmla="*/ 486834 w 3771901"/>
                <a:gd name="connsiteY4" fmla="*/ 321734 h 448734"/>
                <a:gd name="connsiteX5" fmla="*/ 698500 w 3771901"/>
                <a:gd name="connsiteY5" fmla="*/ 296334 h 448734"/>
                <a:gd name="connsiteX6" fmla="*/ 804334 w 3771901"/>
                <a:gd name="connsiteY6" fmla="*/ 397934 h 448734"/>
                <a:gd name="connsiteX7" fmla="*/ 910167 w 3771901"/>
                <a:gd name="connsiteY7" fmla="*/ 448734 h 448734"/>
                <a:gd name="connsiteX8" fmla="*/ 969434 w 3771901"/>
                <a:gd name="connsiteY8" fmla="*/ 419100 h 448734"/>
                <a:gd name="connsiteX9" fmla="*/ 1100667 w 3771901"/>
                <a:gd name="connsiteY9" fmla="*/ 287867 h 448734"/>
                <a:gd name="connsiteX10" fmla="*/ 1299634 w 3771901"/>
                <a:gd name="connsiteY10" fmla="*/ 275167 h 448734"/>
                <a:gd name="connsiteX11" fmla="*/ 1477434 w 3771901"/>
                <a:gd name="connsiteY11" fmla="*/ 292100 h 448734"/>
                <a:gd name="connsiteX12" fmla="*/ 1524000 w 3771901"/>
                <a:gd name="connsiteY12" fmla="*/ 292100 h 448734"/>
                <a:gd name="connsiteX13" fmla="*/ 1536700 w 3771901"/>
                <a:gd name="connsiteY13" fmla="*/ 139700 h 448734"/>
                <a:gd name="connsiteX14" fmla="*/ 2197100 w 3771901"/>
                <a:gd name="connsiteY14" fmla="*/ 207434 h 448734"/>
                <a:gd name="connsiteX15" fmla="*/ 3132668 w 3771901"/>
                <a:gd name="connsiteY15" fmla="*/ 122767 h 448734"/>
                <a:gd name="connsiteX16" fmla="*/ 3771901 w 3771901"/>
                <a:gd name="connsiteY16" fmla="*/ 97366 h 448734"/>
                <a:gd name="connsiteX0" fmla="*/ 0 w 3369735"/>
                <a:gd name="connsiteY0" fmla="*/ 88900 h 448734"/>
                <a:gd name="connsiteX1" fmla="*/ 207434 w 3369735"/>
                <a:gd name="connsiteY1" fmla="*/ 0 h 448734"/>
                <a:gd name="connsiteX2" fmla="*/ 317500 w 3369735"/>
                <a:gd name="connsiteY2" fmla="*/ 169334 h 448734"/>
                <a:gd name="connsiteX3" fmla="*/ 402167 w 3369735"/>
                <a:gd name="connsiteY3" fmla="*/ 279400 h 448734"/>
                <a:gd name="connsiteX4" fmla="*/ 486834 w 3369735"/>
                <a:gd name="connsiteY4" fmla="*/ 321734 h 448734"/>
                <a:gd name="connsiteX5" fmla="*/ 698500 w 3369735"/>
                <a:gd name="connsiteY5" fmla="*/ 296334 h 448734"/>
                <a:gd name="connsiteX6" fmla="*/ 804334 w 3369735"/>
                <a:gd name="connsiteY6" fmla="*/ 397934 h 448734"/>
                <a:gd name="connsiteX7" fmla="*/ 910167 w 3369735"/>
                <a:gd name="connsiteY7" fmla="*/ 448734 h 448734"/>
                <a:gd name="connsiteX8" fmla="*/ 969434 w 3369735"/>
                <a:gd name="connsiteY8" fmla="*/ 419100 h 448734"/>
                <a:gd name="connsiteX9" fmla="*/ 1100667 w 3369735"/>
                <a:gd name="connsiteY9" fmla="*/ 287867 h 448734"/>
                <a:gd name="connsiteX10" fmla="*/ 1299634 w 3369735"/>
                <a:gd name="connsiteY10" fmla="*/ 275167 h 448734"/>
                <a:gd name="connsiteX11" fmla="*/ 1477434 w 3369735"/>
                <a:gd name="connsiteY11" fmla="*/ 292100 h 448734"/>
                <a:gd name="connsiteX12" fmla="*/ 1524000 w 3369735"/>
                <a:gd name="connsiteY12" fmla="*/ 292100 h 448734"/>
                <a:gd name="connsiteX13" fmla="*/ 1536700 w 3369735"/>
                <a:gd name="connsiteY13" fmla="*/ 139700 h 448734"/>
                <a:gd name="connsiteX14" fmla="*/ 2197100 w 3369735"/>
                <a:gd name="connsiteY14" fmla="*/ 207434 h 448734"/>
                <a:gd name="connsiteX15" fmla="*/ 3132668 w 3369735"/>
                <a:gd name="connsiteY15" fmla="*/ 122767 h 448734"/>
                <a:gd name="connsiteX16" fmla="*/ 3369735 w 3369735"/>
                <a:gd name="connsiteY16" fmla="*/ 21166 h 448734"/>
                <a:gd name="connsiteX0" fmla="*/ 0 w 3369735"/>
                <a:gd name="connsiteY0" fmla="*/ 88900 h 448734"/>
                <a:gd name="connsiteX1" fmla="*/ 207434 w 3369735"/>
                <a:gd name="connsiteY1" fmla="*/ 0 h 448734"/>
                <a:gd name="connsiteX2" fmla="*/ 317500 w 3369735"/>
                <a:gd name="connsiteY2" fmla="*/ 169334 h 448734"/>
                <a:gd name="connsiteX3" fmla="*/ 402167 w 3369735"/>
                <a:gd name="connsiteY3" fmla="*/ 279400 h 448734"/>
                <a:gd name="connsiteX4" fmla="*/ 486834 w 3369735"/>
                <a:gd name="connsiteY4" fmla="*/ 321734 h 448734"/>
                <a:gd name="connsiteX5" fmla="*/ 698500 w 3369735"/>
                <a:gd name="connsiteY5" fmla="*/ 296334 h 448734"/>
                <a:gd name="connsiteX6" fmla="*/ 804334 w 3369735"/>
                <a:gd name="connsiteY6" fmla="*/ 397934 h 448734"/>
                <a:gd name="connsiteX7" fmla="*/ 910167 w 3369735"/>
                <a:gd name="connsiteY7" fmla="*/ 448734 h 448734"/>
                <a:gd name="connsiteX8" fmla="*/ 969434 w 3369735"/>
                <a:gd name="connsiteY8" fmla="*/ 419100 h 448734"/>
                <a:gd name="connsiteX9" fmla="*/ 1100667 w 3369735"/>
                <a:gd name="connsiteY9" fmla="*/ 287867 h 448734"/>
                <a:gd name="connsiteX10" fmla="*/ 1299634 w 3369735"/>
                <a:gd name="connsiteY10" fmla="*/ 275167 h 448734"/>
                <a:gd name="connsiteX11" fmla="*/ 1477434 w 3369735"/>
                <a:gd name="connsiteY11" fmla="*/ 292100 h 448734"/>
                <a:gd name="connsiteX12" fmla="*/ 1524000 w 3369735"/>
                <a:gd name="connsiteY12" fmla="*/ 292100 h 448734"/>
                <a:gd name="connsiteX13" fmla="*/ 1536700 w 3369735"/>
                <a:gd name="connsiteY13" fmla="*/ 139700 h 448734"/>
                <a:gd name="connsiteX14" fmla="*/ 2197100 w 3369735"/>
                <a:gd name="connsiteY14" fmla="*/ 207434 h 448734"/>
                <a:gd name="connsiteX15" fmla="*/ 3204635 w 3369735"/>
                <a:gd name="connsiteY15" fmla="*/ 190500 h 448734"/>
                <a:gd name="connsiteX16" fmla="*/ 3369735 w 3369735"/>
                <a:gd name="connsiteY16" fmla="*/ 21166 h 448734"/>
                <a:gd name="connsiteX0" fmla="*/ 0 w 3369735"/>
                <a:gd name="connsiteY0" fmla="*/ 88900 h 448734"/>
                <a:gd name="connsiteX1" fmla="*/ 207434 w 3369735"/>
                <a:gd name="connsiteY1" fmla="*/ 0 h 448734"/>
                <a:gd name="connsiteX2" fmla="*/ 317500 w 3369735"/>
                <a:gd name="connsiteY2" fmla="*/ 169334 h 448734"/>
                <a:gd name="connsiteX3" fmla="*/ 402167 w 3369735"/>
                <a:gd name="connsiteY3" fmla="*/ 279400 h 448734"/>
                <a:gd name="connsiteX4" fmla="*/ 486834 w 3369735"/>
                <a:gd name="connsiteY4" fmla="*/ 321734 h 448734"/>
                <a:gd name="connsiteX5" fmla="*/ 698500 w 3369735"/>
                <a:gd name="connsiteY5" fmla="*/ 296334 h 448734"/>
                <a:gd name="connsiteX6" fmla="*/ 804334 w 3369735"/>
                <a:gd name="connsiteY6" fmla="*/ 397934 h 448734"/>
                <a:gd name="connsiteX7" fmla="*/ 910167 w 3369735"/>
                <a:gd name="connsiteY7" fmla="*/ 448734 h 448734"/>
                <a:gd name="connsiteX8" fmla="*/ 969434 w 3369735"/>
                <a:gd name="connsiteY8" fmla="*/ 419100 h 448734"/>
                <a:gd name="connsiteX9" fmla="*/ 1100667 w 3369735"/>
                <a:gd name="connsiteY9" fmla="*/ 287867 h 448734"/>
                <a:gd name="connsiteX10" fmla="*/ 1299634 w 3369735"/>
                <a:gd name="connsiteY10" fmla="*/ 275167 h 448734"/>
                <a:gd name="connsiteX11" fmla="*/ 1477434 w 3369735"/>
                <a:gd name="connsiteY11" fmla="*/ 292100 h 448734"/>
                <a:gd name="connsiteX12" fmla="*/ 1524000 w 3369735"/>
                <a:gd name="connsiteY12" fmla="*/ 292100 h 448734"/>
                <a:gd name="connsiteX13" fmla="*/ 1536700 w 3369735"/>
                <a:gd name="connsiteY13" fmla="*/ 139700 h 448734"/>
                <a:gd name="connsiteX14" fmla="*/ 2197100 w 3369735"/>
                <a:gd name="connsiteY14" fmla="*/ 207434 h 448734"/>
                <a:gd name="connsiteX15" fmla="*/ 3204635 w 3369735"/>
                <a:gd name="connsiteY15" fmla="*/ 190500 h 448734"/>
                <a:gd name="connsiteX16" fmla="*/ 3331634 w 3369735"/>
                <a:gd name="connsiteY16" fmla="*/ 55034 h 448734"/>
                <a:gd name="connsiteX17" fmla="*/ 3369735 w 3369735"/>
                <a:gd name="connsiteY17" fmla="*/ 21166 h 448734"/>
                <a:gd name="connsiteX0" fmla="*/ 0 w 3577168"/>
                <a:gd name="connsiteY0" fmla="*/ 88900 h 448734"/>
                <a:gd name="connsiteX1" fmla="*/ 207434 w 3577168"/>
                <a:gd name="connsiteY1" fmla="*/ 0 h 448734"/>
                <a:gd name="connsiteX2" fmla="*/ 317500 w 3577168"/>
                <a:gd name="connsiteY2" fmla="*/ 169334 h 448734"/>
                <a:gd name="connsiteX3" fmla="*/ 402167 w 3577168"/>
                <a:gd name="connsiteY3" fmla="*/ 279400 h 448734"/>
                <a:gd name="connsiteX4" fmla="*/ 486834 w 3577168"/>
                <a:gd name="connsiteY4" fmla="*/ 321734 h 448734"/>
                <a:gd name="connsiteX5" fmla="*/ 698500 w 3577168"/>
                <a:gd name="connsiteY5" fmla="*/ 296334 h 448734"/>
                <a:gd name="connsiteX6" fmla="*/ 804334 w 3577168"/>
                <a:gd name="connsiteY6" fmla="*/ 397934 h 448734"/>
                <a:gd name="connsiteX7" fmla="*/ 910167 w 3577168"/>
                <a:gd name="connsiteY7" fmla="*/ 448734 h 448734"/>
                <a:gd name="connsiteX8" fmla="*/ 969434 w 3577168"/>
                <a:gd name="connsiteY8" fmla="*/ 419100 h 448734"/>
                <a:gd name="connsiteX9" fmla="*/ 1100667 w 3577168"/>
                <a:gd name="connsiteY9" fmla="*/ 287867 h 448734"/>
                <a:gd name="connsiteX10" fmla="*/ 1299634 w 3577168"/>
                <a:gd name="connsiteY10" fmla="*/ 275167 h 448734"/>
                <a:gd name="connsiteX11" fmla="*/ 1477434 w 3577168"/>
                <a:gd name="connsiteY11" fmla="*/ 292100 h 448734"/>
                <a:gd name="connsiteX12" fmla="*/ 1524000 w 3577168"/>
                <a:gd name="connsiteY12" fmla="*/ 292100 h 448734"/>
                <a:gd name="connsiteX13" fmla="*/ 1536700 w 3577168"/>
                <a:gd name="connsiteY13" fmla="*/ 139700 h 448734"/>
                <a:gd name="connsiteX14" fmla="*/ 2197100 w 3577168"/>
                <a:gd name="connsiteY14" fmla="*/ 207434 h 448734"/>
                <a:gd name="connsiteX15" fmla="*/ 3204635 w 3577168"/>
                <a:gd name="connsiteY15" fmla="*/ 190500 h 448734"/>
                <a:gd name="connsiteX16" fmla="*/ 3331634 w 3577168"/>
                <a:gd name="connsiteY16" fmla="*/ 55034 h 448734"/>
                <a:gd name="connsiteX17" fmla="*/ 3577168 w 3577168"/>
                <a:gd name="connsiteY17" fmla="*/ 253999 h 448734"/>
                <a:gd name="connsiteX0" fmla="*/ 0 w 3577168"/>
                <a:gd name="connsiteY0" fmla="*/ 88900 h 448734"/>
                <a:gd name="connsiteX1" fmla="*/ 207434 w 3577168"/>
                <a:gd name="connsiteY1" fmla="*/ 0 h 448734"/>
                <a:gd name="connsiteX2" fmla="*/ 317500 w 3577168"/>
                <a:gd name="connsiteY2" fmla="*/ 169334 h 448734"/>
                <a:gd name="connsiteX3" fmla="*/ 402167 w 3577168"/>
                <a:gd name="connsiteY3" fmla="*/ 279400 h 448734"/>
                <a:gd name="connsiteX4" fmla="*/ 486834 w 3577168"/>
                <a:gd name="connsiteY4" fmla="*/ 321734 h 448734"/>
                <a:gd name="connsiteX5" fmla="*/ 698500 w 3577168"/>
                <a:gd name="connsiteY5" fmla="*/ 296334 h 448734"/>
                <a:gd name="connsiteX6" fmla="*/ 804334 w 3577168"/>
                <a:gd name="connsiteY6" fmla="*/ 397934 h 448734"/>
                <a:gd name="connsiteX7" fmla="*/ 910167 w 3577168"/>
                <a:gd name="connsiteY7" fmla="*/ 448734 h 448734"/>
                <a:gd name="connsiteX8" fmla="*/ 969434 w 3577168"/>
                <a:gd name="connsiteY8" fmla="*/ 419100 h 448734"/>
                <a:gd name="connsiteX9" fmla="*/ 1100667 w 3577168"/>
                <a:gd name="connsiteY9" fmla="*/ 287867 h 448734"/>
                <a:gd name="connsiteX10" fmla="*/ 1299634 w 3577168"/>
                <a:gd name="connsiteY10" fmla="*/ 275167 h 448734"/>
                <a:gd name="connsiteX11" fmla="*/ 1477434 w 3577168"/>
                <a:gd name="connsiteY11" fmla="*/ 292100 h 448734"/>
                <a:gd name="connsiteX12" fmla="*/ 1524000 w 3577168"/>
                <a:gd name="connsiteY12" fmla="*/ 292100 h 448734"/>
                <a:gd name="connsiteX13" fmla="*/ 1536700 w 3577168"/>
                <a:gd name="connsiteY13" fmla="*/ 139700 h 448734"/>
                <a:gd name="connsiteX14" fmla="*/ 2197100 w 3577168"/>
                <a:gd name="connsiteY14" fmla="*/ 207434 h 448734"/>
                <a:gd name="connsiteX15" fmla="*/ 3204635 w 3577168"/>
                <a:gd name="connsiteY15" fmla="*/ 190500 h 448734"/>
                <a:gd name="connsiteX16" fmla="*/ 3331634 w 3577168"/>
                <a:gd name="connsiteY16" fmla="*/ 55034 h 448734"/>
                <a:gd name="connsiteX17" fmla="*/ 3539066 w 3577168"/>
                <a:gd name="connsiteY17" fmla="*/ 228600 h 448734"/>
                <a:gd name="connsiteX18" fmla="*/ 3577168 w 3577168"/>
                <a:gd name="connsiteY18" fmla="*/ 253999 h 448734"/>
                <a:gd name="connsiteX0" fmla="*/ 0 w 4957234"/>
                <a:gd name="connsiteY0" fmla="*/ 88900 h 448734"/>
                <a:gd name="connsiteX1" fmla="*/ 207434 w 4957234"/>
                <a:gd name="connsiteY1" fmla="*/ 0 h 448734"/>
                <a:gd name="connsiteX2" fmla="*/ 317500 w 4957234"/>
                <a:gd name="connsiteY2" fmla="*/ 169334 h 448734"/>
                <a:gd name="connsiteX3" fmla="*/ 402167 w 4957234"/>
                <a:gd name="connsiteY3" fmla="*/ 279400 h 448734"/>
                <a:gd name="connsiteX4" fmla="*/ 486834 w 4957234"/>
                <a:gd name="connsiteY4" fmla="*/ 321734 h 448734"/>
                <a:gd name="connsiteX5" fmla="*/ 698500 w 4957234"/>
                <a:gd name="connsiteY5" fmla="*/ 296334 h 448734"/>
                <a:gd name="connsiteX6" fmla="*/ 804334 w 4957234"/>
                <a:gd name="connsiteY6" fmla="*/ 397934 h 448734"/>
                <a:gd name="connsiteX7" fmla="*/ 910167 w 4957234"/>
                <a:gd name="connsiteY7" fmla="*/ 448734 h 448734"/>
                <a:gd name="connsiteX8" fmla="*/ 969434 w 4957234"/>
                <a:gd name="connsiteY8" fmla="*/ 419100 h 448734"/>
                <a:gd name="connsiteX9" fmla="*/ 1100667 w 4957234"/>
                <a:gd name="connsiteY9" fmla="*/ 287867 h 448734"/>
                <a:gd name="connsiteX10" fmla="*/ 1299634 w 4957234"/>
                <a:gd name="connsiteY10" fmla="*/ 275167 h 448734"/>
                <a:gd name="connsiteX11" fmla="*/ 1477434 w 4957234"/>
                <a:gd name="connsiteY11" fmla="*/ 292100 h 448734"/>
                <a:gd name="connsiteX12" fmla="*/ 1524000 w 4957234"/>
                <a:gd name="connsiteY12" fmla="*/ 292100 h 448734"/>
                <a:gd name="connsiteX13" fmla="*/ 1536700 w 4957234"/>
                <a:gd name="connsiteY13" fmla="*/ 139700 h 448734"/>
                <a:gd name="connsiteX14" fmla="*/ 2197100 w 4957234"/>
                <a:gd name="connsiteY14" fmla="*/ 207434 h 448734"/>
                <a:gd name="connsiteX15" fmla="*/ 3204635 w 4957234"/>
                <a:gd name="connsiteY15" fmla="*/ 190500 h 448734"/>
                <a:gd name="connsiteX16" fmla="*/ 3331634 w 4957234"/>
                <a:gd name="connsiteY16" fmla="*/ 55034 h 448734"/>
                <a:gd name="connsiteX17" fmla="*/ 3539066 w 4957234"/>
                <a:gd name="connsiteY17" fmla="*/ 228600 h 448734"/>
                <a:gd name="connsiteX18" fmla="*/ 4957234 w 4957234"/>
                <a:gd name="connsiteY18" fmla="*/ 4232 h 448734"/>
                <a:gd name="connsiteX0" fmla="*/ 0 w 4957234"/>
                <a:gd name="connsiteY0" fmla="*/ 88900 h 448734"/>
                <a:gd name="connsiteX1" fmla="*/ 207434 w 4957234"/>
                <a:gd name="connsiteY1" fmla="*/ 0 h 448734"/>
                <a:gd name="connsiteX2" fmla="*/ 317500 w 4957234"/>
                <a:gd name="connsiteY2" fmla="*/ 169334 h 448734"/>
                <a:gd name="connsiteX3" fmla="*/ 402167 w 4957234"/>
                <a:gd name="connsiteY3" fmla="*/ 279400 h 448734"/>
                <a:gd name="connsiteX4" fmla="*/ 486834 w 4957234"/>
                <a:gd name="connsiteY4" fmla="*/ 321734 h 448734"/>
                <a:gd name="connsiteX5" fmla="*/ 698500 w 4957234"/>
                <a:gd name="connsiteY5" fmla="*/ 296334 h 448734"/>
                <a:gd name="connsiteX6" fmla="*/ 804334 w 4957234"/>
                <a:gd name="connsiteY6" fmla="*/ 397934 h 448734"/>
                <a:gd name="connsiteX7" fmla="*/ 910167 w 4957234"/>
                <a:gd name="connsiteY7" fmla="*/ 448734 h 448734"/>
                <a:gd name="connsiteX8" fmla="*/ 969434 w 4957234"/>
                <a:gd name="connsiteY8" fmla="*/ 419100 h 448734"/>
                <a:gd name="connsiteX9" fmla="*/ 1100667 w 4957234"/>
                <a:gd name="connsiteY9" fmla="*/ 287867 h 448734"/>
                <a:gd name="connsiteX10" fmla="*/ 1299634 w 4957234"/>
                <a:gd name="connsiteY10" fmla="*/ 275167 h 448734"/>
                <a:gd name="connsiteX11" fmla="*/ 1477434 w 4957234"/>
                <a:gd name="connsiteY11" fmla="*/ 292100 h 448734"/>
                <a:gd name="connsiteX12" fmla="*/ 1524000 w 4957234"/>
                <a:gd name="connsiteY12" fmla="*/ 292100 h 448734"/>
                <a:gd name="connsiteX13" fmla="*/ 1536700 w 4957234"/>
                <a:gd name="connsiteY13" fmla="*/ 139700 h 448734"/>
                <a:gd name="connsiteX14" fmla="*/ 2197100 w 4957234"/>
                <a:gd name="connsiteY14" fmla="*/ 207434 h 448734"/>
                <a:gd name="connsiteX15" fmla="*/ 3204635 w 4957234"/>
                <a:gd name="connsiteY15" fmla="*/ 190500 h 448734"/>
                <a:gd name="connsiteX16" fmla="*/ 3331634 w 4957234"/>
                <a:gd name="connsiteY16" fmla="*/ 55034 h 448734"/>
                <a:gd name="connsiteX17" fmla="*/ 3539066 w 4957234"/>
                <a:gd name="connsiteY17" fmla="*/ 228600 h 448734"/>
                <a:gd name="connsiteX18" fmla="*/ 4876799 w 4957234"/>
                <a:gd name="connsiteY18" fmla="*/ 4234 h 448734"/>
                <a:gd name="connsiteX19" fmla="*/ 4957234 w 4957234"/>
                <a:gd name="connsiteY19" fmla="*/ 42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7035800 w 7035800"/>
                <a:gd name="connsiteY19" fmla="*/ 677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5130799 w 7035800"/>
                <a:gd name="connsiteY19" fmla="*/ 8467 h 448734"/>
                <a:gd name="connsiteX20" fmla="*/ 7035800 w 7035800"/>
                <a:gd name="connsiteY20" fmla="*/ 677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5291666 w 7035800"/>
                <a:gd name="connsiteY19" fmla="*/ 101600 h 448734"/>
                <a:gd name="connsiteX20" fmla="*/ 7035800 w 7035800"/>
                <a:gd name="connsiteY20" fmla="*/ 677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5291666 w 7035800"/>
                <a:gd name="connsiteY19" fmla="*/ 101600 h 448734"/>
                <a:gd name="connsiteX20" fmla="*/ 6608233 w 7035800"/>
                <a:gd name="connsiteY20" fmla="*/ 76200 h 448734"/>
                <a:gd name="connsiteX21" fmla="*/ 7035800 w 7035800"/>
                <a:gd name="connsiteY21" fmla="*/ 677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5291666 w 7035800"/>
                <a:gd name="connsiteY19" fmla="*/ 101600 h 448734"/>
                <a:gd name="connsiteX20" fmla="*/ 6726766 w 7035800"/>
                <a:gd name="connsiteY20" fmla="*/ 55033 h 448734"/>
                <a:gd name="connsiteX21" fmla="*/ 7035800 w 7035800"/>
                <a:gd name="connsiteY21" fmla="*/ 67732 h 448734"/>
                <a:gd name="connsiteX0" fmla="*/ 0 w 7035800"/>
                <a:gd name="connsiteY0" fmla="*/ 88900 h 448734"/>
                <a:gd name="connsiteX1" fmla="*/ 207434 w 7035800"/>
                <a:gd name="connsiteY1" fmla="*/ 0 h 448734"/>
                <a:gd name="connsiteX2" fmla="*/ 317500 w 7035800"/>
                <a:gd name="connsiteY2" fmla="*/ 169334 h 448734"/>
                <a:gd name="connsiteX3" fmla="*/ 402167 w 7035800"/>
                <a:gd name="connsiteY3" fmla="*/ 279400 h 448734"/>
                <a:gd name="connsiteX4" fmla="*/ 486834 w 7035800"/>
                <a:gd name="connsiteY4" fmla="*/ 321734 h 448734"/>
                <a:gd name="connsiteX5" fmla="*/ 698500 w 7035800"/>
                <a:gd name="connsiteY5" fmla="*/ 296334 h 448734"/>
                <a:gd name="connsiteX6" fmla="*/ 804334 w 7035800"/>
                <a:gd name="connsiteY6" fmla="*/ 397934 h 448734"/>
                <a:gd name="connsiteX7" fmla="*/ 910167 w 7035800"/>
                <a:gd name="connsiteY7" fmla="*/ 448734 h 448734"/>
                <a:gd name="connsiteX8" fmla="*/ 969434 w 7035800"/>
                <a:gd name="connsiteY8" fmla="*/ 419100 h 448734"/>
                <a:gd name="connsiteX9" fmla="*/ 1100667 w 7035800"/>
                <a:gd name="connsiteY9" fmla="*/ 287867 h 448734"/>
                <a:gd name="connsiteX10" fmla="*/ 1299634 w 7035800"/>
                <a:gd name="connsiteY10" fmla="*/ 275167 h 448734"/>
                <a:gd name="connsiteX11" fmla="*/ 1477434 w 7035800"/>
                <a:gd name="connsiteY11" fmla="*/ 292100 h 448734"/>
                <a:gd name="connsiteX12" fmla="*/ 1524000 w 7035800"/>
                <a:gd name="connsiteY12" fmla="*/ 292100 h 448734"/>
                <a:gd name="connsiteX13" fmla="*/ 1536700 w 7035800"/>
                <a:gd name="connsiteY13" fmla="*/ 139700 h 448734"/>
                <a:gd name="connsiteX14" fmla="*/ 2197100 w 7035800"/>
                <a:gd name="connsiteY14" fmla="*/ 207434 h 448734"/>
                <a:gd name="connsiteX15" fmla="*/ 3204635 w 7035800"/>
                <a:gd name="connsiteY15" fmla="*/ 190500 h 448734"/>
                <a:gd name="connsiteX16" fmla="*/ 3331634 w 7035800"/>
                <a:gd name="connsiteY16" fmla="*/ 55034 h 448734"/>
                <a:gd name="connsiteX17" fmla="*/ 3539066 w 7035800"/>
                <a:gd name="connsiteY17" fmla="*/ 228600 h 448734"/>
                <a:gd name="connsiteX18" fmla="*/ 4876799 w 7035800"/>
                <a:gd name="connsiteY18" fmla="*/ 4234 h 448734"/>
                <a:gd name="connsiteX19" fmla="*/ 5291666 w 7035800"/>
                <a:gd name="connsiteY19" fmla="*/ 101600 h 448734"/>
                <a:gd name="connsiteX20" fmla="*/ 6726766 w 7035800"/>
                <a:gd name="connsiteY20" fmla="*/ 55033 h 448734"/>
                <a:gd name="connsiteX21" fmla="*/ 6989233 w 7035800"/>
                <a:gd name="connsiteY21" fmla="*/ 67734 h 448734"/>
                <a:gd name="connsiteX22" fmla="*/ 7035800 w 7035800"/>
                <a:gd name="connsiteY22" fmla="*/ 67732 h 448734"/>
                <a:gd name="connsiteX0" fmla="*/ 0 w 7133166"/>
                <a:gd name="connsiteY0" fmla="*/ 88900 h 448734"/>
                <a:gd name="connsiteX1" fmla="*/ 207434 w 7133166"/>
                <a:gd name="connsiteY1" fmla="*/ 0 h 448734"/>
                <a:gd name="connsiteX2" fmla="*/ 317500 w 7133166"/>
                <a:gd name="connsiteY2" fmla="*/ 169334 h 448734"/>
                <a:gd name="connsiteX3" fmla="*/ 402167 w 7133166"/>
                <a:gd name="connsiteY3" fmla="*/ 279400 h 448734"/>
                <a:gd name="connsiteX4" fmla="*/ 486834 w 7133166"/>
                <a:gd name="connsiteY4" fmla="*/ 321734 h 448734"/>
                <a:gd name="connsiteX5" fmla="*/ 698500 w 7133166"/>
                <a:gd name="connsiteY5" fmla="*/ 296334 h 448734"/>
                <a:gd name="connsiteX6" fmla="*/ 804334 w 7133166"/>
                <a:gd name="connsiteY6" fmla="*/ 397934 h 448734"/>
                <a:gd name="connsiteX7" fmla="*/ 910167 w 7133166"/>
                <a:gd name="connsiteY7" fmla="*/ 448734 h 448734"/>
                <a:gd name="connsiteX8" fmla="*/ 969434 w 7133166"/>
                <a:gd name="connsiteY8" fmla="*/ 419100 h 448734"/>
                <a:gd name="connsiteX9" fmla="*/ 1100667 w 7133166"/>
                <a:gd name="connsiteY9" fmla="*/ 287867 h 448734"/>
                <a:gd name="connsiteX10" fmla="*/ 1299634 w 7133166"/>
                <a:gd name="connsiteY10" fmla="*/ 275167 h 448734"/>
                <a:gd name="connsiteX11" fmla="*/ 1477434 w 7133166"/>
                <a:gd name="connsiteY11" fmla="*/ 292100 h 448734"/>
                <a:gd name="connsiteX12" fmla="*/ 1524000 w 7133166"/>
                <a:gd name="connsiteY12" fmla="*/ 292100 h 448734"/>
                <a:gd name="connsiteX13" fmla="*/ 1536700 w 7133166"/>
                <a:gd name="connsiteY13" fmla="*/ 139700 h 448734"/>
                <a:gd name="connsiteX14" fmla="*/ 2197100 w 7133166"/>
                <a:gd name="connsiteY14" fmla="*/ 207434 h 448734"/>
                <a:gd name="connsiteX15" fmla="*/ 3204635 w 7133166"/>
                <a:gd name="connsiteY15" fmla="*/ 190500 h 448734"/>
                <a:gd name="connsiteX16" fmla="*/ 3331634 w 7133166"/>
                <a:gd name="connsiteY16" fmla="*/ 55034 h 448734"/>
                <a:gd name="connsiteX17" fmla="*/ 3539066 w 7133166"/>
                <a:gd name="connsiteY17" fmla="*/ 228600 h 448734"/>
                <a:gd name="connsiteX18" fmla="*/ 4876799 w 7133166"/>
                <a:gd name="connsiteY18" fmla="*/ 4234 h 448734"/>
                <a:gd name="connsiteX19" fmla="*/ 5291666 w 7133166"/>
                <a:gd name="connsiteY19" fmla="*/ 101600 h 448734"/>
                <a:gd name="connsiteX20" fmla="*/ 6726766 w 7133166"/>
                <a:gd name="connsiteY20" fmla="*/ 55033 h 448734"/>
                <a:gd name="connsiteX21" fmla="*/ 6989233 w 7133166"/>
                <a:gd name="connsiteY21" fmla="*/ 67734 h 448734"/>
                <a:gd name="connsiteX22" fmla="*/ 7133166 w 7133166"/>
                <a:gd name="connsiteY22" fmla="*/ 364065 h 448734"/>
                <a:gd name="connsiteX0" fmla="*/ 0 w 7133166"/>
                <a:gd name="connsiteY0" fmla="*/ 88900 h 448734"/>
                <a:gd name="connsiteX1" fmla="*/ 207434 w 7133166"/>
                <a:gd name="connsiteY1" fmla="*/ 0 h 448734"/>
                <a:gd name="connsiteX2" fmla="*/ 317500 w 7133166"/>
                <a:gd name="connsiteY2" fmla="*/ 169334 h 448734"/>
                <a:gd name="connsiteX3" fmla="*/ 402167 w 7133166"/>
                <a:gd name="connsiteY3" fmla="*/ 279400 h 448734"/>
                <a:gd name="connsiteX4" fmla="*/ 486834 w 7133166"/>
                <a:gd name="connsiteY4" fmla="*/ 321734 h 448734"/>
                <a:gd name="connsiteX5" fmla="*/ 698500 w 7133166"/>
                <a:gd name="connsiteY5" fmla="*/ 296334 h 448734"/>
                <a:gd name="connsiteX6" fmla="*/ 804334 w 7133166"/>
                <a:gd name="connsiteY6" fmla="*/ 397934 h 448734"/>
                <a:gd name="connsiteX7" fmla="*/ 910167 w 7133166"/>
                <a:gd name="connsiteY7" fmla="*/ 448734 h 448734"/>
                <a:gd name="connsiteX8" fmla="*/ 969434 w 7133166"/>
                <a:gd name="connsiteY8" fmla="*/ 419100 h 448734"/>
                <a:gd name="connsiteX9" fmla="*/ 1100667 w 7133166"/>
                <a:gd name="connsiteY9" fmla="*/ 287867 h 448734"/>
                <a:gd name="connsiteX10" fmla="*/ 1299634 w 7133166"/>
                <a:gd name="connsiteY10" fmla="*/ 275167 h 448734"/>
                <a:gd name="connsiteX11" fmla="*/ 1477434 w 7133166"/>
                <a:gd name="connsiteY11" fmla="*/ 292100 h 448734"/>
                <a:gd name="connsiteX12" fmla="*/ 1524000 w 7133166"/>
                <a:gd name="connsiteY12" fmla="*/ 292100 h 448734"/>
                <a:gd name="connsiteX13" fmla="*/ 1536700 w 7133166"/>
                <a:gd name="connsiteY13" fmla="*/ 139700 h 448734"/>
                <a:gd name="connsiteX14" fmla="*/ 2197100 w 7133166"/>
                <a:gd name="connsiteY14" fmla="*/ 207434 h 448734"/>
                <a:gd name="connsiteX15" fmla="*/ 3204635 w 7133166"/>
                <a:gd name="connsiteY15" fmla="*/ 190500 h 448734"/>
                <a:gd name="connsiteX16" fmla="*/ 3331634 w 7133166"/>
                <a:gd name="connsiteY16" fmla="*/ 55034 h 448734"/>
                <a:gd name="connsiteX17" fmla="*/ 3539066 w 7133166"/>
                <a:gd name="connsiteY17" fmla="*/ 228600 h 448734"/>
                <a:gd name="connsiteX18" fmla="*/ 4876799 w 7133166"/>
                <a:gd name="connsiteY18" fmla="*/ 4234 h 448734"/>
                <a:gd name="connsiteX19" fmla="*/ 5291666 w 7133166"/>
                <a:gd name="connsiteY19" fmla="*/ 101600 h 448734"/>
                <a:gd name="connsiteX20" fmla="*/ 6726766 w 7133166"/>
                <a:gd name="connsiteY20" fmla="*/ 55033 h 448734"/>
                <a:gd name="connsiteX21" fmla="*/ 7048499 w 7133166"/>
                <a:gd name="connsiteY21" fmla="*/ 71967 h 448734"/>
                <a:gd name="connsiteX22" fmla="*/ 7133166 w 7133166"/>
                <a:gd name="connsiteY22" fmla="*/ 364065 h 448734"/>
                <a:gd name="connsiteX0" fmla="*/ 0 w 7073899"/>
                <a:gd name="connsiteY0" fmla="*/ 88900 h 448734"/>
                <a:gd name="connsiteX1" fmla="*/ 207434 w 7073899"/>
                <a:gd name="connsiteY1" fmla="*/ 0 h 448734"/>
                <a:gd name="connsiteX2" fmla="*/ 317500 w 7073899"/>
                <a:gd name="connsiteY2" fmla="*/ 169334 h 448734"/>
                <a:gd name="connsiteX3" fmla="*/ 402167 w 7073899"/>
                <a:gd name="connsiteY3" fmla="*/ 279400 h 448734"/>
                <a:gd name="connsiteX4" fmla="*/ 486834 w 7073899"/>
                <a:gd name="connsiteY4" fmla="*/ 321734 h 448734"/>
                <a:gd name="connsiteX5" fmla="*/ 698500 w 7073899"/>
                <a:gd name="connsiteY5" fmla="*/ 296334 h 448734"/>
                <a:gd name="connsiteX6" fmla="*/ 804334 w 7073899"/>
                <a:gd name="connsiteY6" fmla="*/ 397934 h 448734"/>
                <a:gd name="connsiteX7" fmla="*/ 910167 w 7073899"/>
                <a:gd name="connsiteY7" fmla="*/ 448734 h 448734"/>
                <a:gd name="connsiteX8" fmla="*/ 969434 w 7073899"/>
                <a:gd name="connsiteY8" fmla="*/ 419100 h 448734"/>
                <a:gd name="connsiteX9" fmla="*/ 1100667 w 7073899"/>
                <a:gd name="connsiteY9" fmla="*/ 287867 h 448734"/>
                <a:gd name="connsiteX10" fmla="*/ 1299634 w 7073899"/>
                <a:gd name="connsiteY10" fmla="*/ 275167 h 448734"/>
                <a:gd name="connsiteX11" fmla="*/ 1477434 w 7073899"/>
                <a:gd name="connsiteY11" fmla="*/ 292100 h 448734"/>
                <a:gd name="connsiteX12" fmla="*/ 1524000 w 7073899"/>
                <a:gd name="connsiteY12" fmla="*/ 292100 h 448734"/>
                <a:gd name="connsiteX13" fmla="*/ 1536700 w 7073899"/>
                <a:gd name="connsiteY13" fmla="*/ 139700 h 448734"/>
                <a:gd name="connsiteX14" fmla="*/ 2197100 w 7073899"/>
                <a:gd name="connsiteY14" fmla="*/ 207434 h 448734"/>
                <a:gd name="connsiteX15" fmla="*/ 3204635 w 7073899"/>
                <a:gd name="connsiteY15" fmla="*/ 190500 h 448734"/>
                <a:gd name="connsiteX16" fmla="*/ 3331634 w 7073899"/>
                <a:gd name="connsiteY16" fmla="*/ 55034 h 448734"/>
                <a:gd name="connsiteX17" fmla="*/ 3539066 w 7073899"/>
                <a:gd name="connsiteY17" fmla="*/ 228600 h 448734"/>
                <a:gd name="connsiteX18" fmla="*/ 4876799 w 7073899"/>
                <a:gd name="connsiteY18" fmla="*/ 4234 h 448734"/>
                <a:gd name="connsiteX19" fmla="*/ 5291666 w 7073899"/>
                <a:gd name="connsiteY19" fmla="*/ 101600 h 448734"/>
                <a:gd name="connsiteX20" fmla="*/ 6726766 w 7073899"/>
                <a:gd name="connsiteY20" fmla="*/ 55033 h 448734"/>
                <a:gd name="connsiteX21" fmla="*/ 7048499 w 7073899"/>
                <a:gd name="connsiteY21" fmla="*/ 71967 h 448734"/>
                <a:gd name="connsiteX22" fmla="*/ 7073899 w 7073899"/>
                <a:gd name="connsiteY22" fmla="*/ 279398 h 448734"/>
                <a:gd name="connsiteX0" fmla="*/ 0 w 7082366"/>
                <a:gd name="connsiteY0" fmla="*/ 88900 h 448734"/>
                <a:gd name="connsiteX1" fmla="*/ 207434 w 7082366"/>
                <a:gd name="connsiteY1" fmla="*/ 0 h 448734"/>
                <a:gd name="connsiteX2" fmla="*/ 317500 w 7082366"/>
                <a:gd name="connsiteY2" fmla="*/ 169334 h 448734"/>
                <a:gd name="connsiteX3" fmla="*/ 402167 w 7082366"/>
                <a:gd name="connsiteY3" fmla="*/ 279400 h 448734"/>
                <a:gd name="connsiteX4" fmla="*/ 486834 w 7082366"/>
                <a:gd name="connsiteY4" fmla="*/ 321734 h 448734"/>
                <a:gd name="connsiteX5" fmla="*/ 698500 w 7082366"/>
                <a:gd name="connsiteY5" fmla="*/ 296334 h 448734"/>
                <a:gd name="connsiteX6" fmla="*/ 804334 w 7082366"/>
                <a:gd name="connsiteY6" fmla="*/ 397934 h 448734"/>
                <a:gd name="connsiteX7" fmla="*/ 910167 w 7082366"/>
                <a:gd name="connsiteY7" fmla="*/ 448734 h 448734"/>
                <a:gd name="connsiteX8" fmla="*/ 969434 w 7082366"/>
                <a:gd name="connsiteY8" fmla="*/ 419100 h 448734"/>
                <a:gd name="connsiteX9" fmla="*/ 1100667 w 7082366"/>
                <a:gd name="connsiteY9" fmla="*/ 287867 h 448734"/>
                <a:gd name="connsiteX10" fmla="*/ 1299634 w 7082366"/>
                <a:gd name="connsiteY10" fmla="*/ 275167 h 448734"/>
                <a:gd name="connsiteX11" fmla="*/ 1477434 w 7082366"/>
                <a:gd name="connsiteY11" fmla="*/ 292100 h 448734"/>
                <a:gd name="connsiteX12" fmla="*/ 1524000 w 7082366"/>
                <a:gd name="connsiteY12" fmla="*/ 292100 h 448734"/>
                <a:gd name="connsiteX13" fmla="*/ 1536700 w 7082366"/>
                <a:gd name="connsiteY13" fmla="*/ 139700 h 448734"/>
                <a:gd name="connsiteX14" fmla="*/ 2197100 w 7082366"/>
                <a:gd name="connsiteY14" fmla="*/ 207434 h 448734"/>
                <a:gd name="connsiteX15" fmla="*/ 3204635 w 7082366"/>
                <a:gd name="connsiteY15" fmla="*/ 190500 h 448734"/>
                <a:gd name="connsiteX16" fmla="*/ 3331634 w 7082366"/>
                <a:gd name="connsiteY16" fmla="*/ 55034 h 448734"/>
                <a:gd name="connsiteX17" fmla="*/ 3539066 w 7082366"/>
                <a:gd name="connsiteY17" fmla="*/ 228600 h 448734"/>
                <a:gd name="connsiteX18" fmla="*/ 4876799 w 7082366"/>
                <a:gd name="connsiteY18" fmla="*/ 4234 h 448734"/>
                <a:gd name="connsiteX19" fmla="*/ 5291666 w 7082366"/>
                <a:gd name="connsiteY19" fmla="*/ 101600 h 448734"/>
                <a:gd name="connsiteX20" fmla="*/ 6726766 w 7082366"/>
                <a:gd name="connsiteY20" fmla="*/ 55033 h 448734"/>
                <a:gd name="connsiteX21" fmla="*/ 7048499 w 7082366"/>
                <a:gd name="connsiteY21" fmla="*/ 71967 h 448734"/>
                <a:gd name="connsiteX22" fmla="*/ 7082366 w 7082366"/>
                <a:gd name="connsiteY22" fmla="*/ 380998 h 448734"/>
                <a:gd name="connsiteX0" fmla="*/ 0 w 7082366"/>
                <a:gd name="connsiteY0" fmla="*/ 88900 h 448734"/>
                <a:gd name="connsiteX1" fmla="*/ 207434 w 7082366"/>
                <a:gd name="connsiteY1" fmla="*/ 0 h 448734"/>
                <a:gd name="connsiteX2" fmla="*/ 317500 w 7082366"/>
                <a:gd name="connsiteY2" fmla="*/ 169334 h 448734"/>
                <a:gd name="connsiteX3" fmla="*/ 402167 w 7082366"/>
                <a:gd name="connsiteY3" fmla="*/ 279400 h 448734"/>
                <a:gd name="connsiteX4" fmla="*/ 486834 w 7082366"/>
                <a:gd name="connsiteY4" fmla="*/ 321734 h 448734"/>
                <a:gd name="connsiteX5" fmla="*/ 698500 w 7082366"/>
                <a:gd name="connsiteY5" fmla="*/ 296334 h 448734"/>
                <a:gd name="connsiteX6" fmla="*/ 804334 w 7082366"/>
                <a:gd name="connsiteY6" fmla="*/ 397934 h 448734"/>
                <a:gd name="connsiteX7" fmla="*/ 910167 w 7082366"/>
                <a:gd name="connsiteY7" fmla="*/ 448734 h 448734"/>
                <a:gd name="connsiteX8" fmla="*/ 969434 w 7082366"/>
                <a:gd name="connsiteY8" fmla="*/ 419100 h 448734"/>
                <a:gd name="connsiteX9" fmla="*/ 1100667 w 7082366"/>
                <a:gd name="connsiteY9" fmla="*/ 287867 h 448734"/>
                <a:gd name="connsiteX10" fmla="*/ 1299634 w 7082366"/>
                <a:gd name="connsiteY10" fmla="*/ 275167 h 448734"/>
                <a:gd name="connsiteX11" fmla="*/ 1477434 w 7082366"/>
                <a:gd name="connsiteY11" fmla="*/ 292100 h 448734"/>
                <a:gd name="connsiteX12" fmla="*/ 1524000 w 7082366"/>
                <a:gd name="connsiteY12" fmla="*/ 292100 h 448734"/>
                <a:gd name="connsiteX13" fmla="*/ 1536700 w 7082366"/>
                <a:gd name="connsiteY13" fmla="*/ 139700 h 448734"/>
                <a:gd name="connsiteX14" fmla="*/ 2197100 w 7082366"/>
                <a:gd name="connsiteY14" fmla="*/ 207434 h 448734"/>
                <a:gd name="connsiteX15" fmla="*/ 3204635 w 7082366"/>
                <a:gd name="connsiteY15" fmla="*/ 190500 h 448734"/>
                <a:gd name="connsiteX16" fmla="*/ 3331634 w 7082366"/>
                <a:gd name="connsiteY16" fmla="*/ 55034 h 448734"/>
                <a:gd name="connsiteX17" fmla="*/ 3539066 w 7082366"/>
                <a:gd name="connsiteY17" fmla="*/ 228600 h 448734"/>
                <a:gd name="connsiteX18" fmla="*/ 4876799 w 7082366"/>
                <a:gd name="connsiteY18" fmla="*/ 4234 h 448734"/>
                <a:gd name="connsiteX19" fmla="*/ 5291666 w 7082366"/>
                <a:gd name="connsiteY19" fmla="*/ 101600 h 448734"/>
                <a:gd name="connsiteX20" fmla="*/ 6726766 w 7082366"/>
                <a:gd name="connsiteY20" fmla="*/ 55033 h 448734"/>
                <a:gd name="connsiteX21" fmla="*/ 7048499 w 7082366"/>
                <a:gd name="connsiteY21" fmla="*/ 71967 h 448734"/>
                <a:gd name="connsiteX22" fmla="*/ 7065433 w 7082366"/>
                <a:gd name="connsiteY22" fmla="*/ 325967 h 448734"/>
                <a:gd name="connsiteX23" fmla="*/ 7082366 w 7082366"/>
                <a:gd name="connsiteY23" fmla="*/ 380998 h 448734"/>
                <a:gd name="connsiteX0" fmla="*/ 0 w 7065433"/>
                <a:gd name="connsiteY0" fmla="*/ 88900 h 812798"/>
                <a:gd name="connsiteX1" fmla="*/ 207434 w 7065433"/>
                <a:gd name="connsiteY1" fmla="*/ 0 h 812798"/>
                <a:gd name="connsiteX2" fmla="*/ 317500 w 7065433"/>
                <a:gd name="connsiteY2" fmla="*/ 169334 h 812798"/>
                <a:gd name="connsiteX3" fmla="*/ 402167 w 7065433"/>
                <a:gd name="connsiteY3" fmla="*/ 279400 h 812798"/>
                <a:gd name="connsiteX4" fmla="*/ 486834 w 7065433"/>
                <a:gd name="connsiteY4" fmla="*/ 321734 h 812798"/>
                <a:gd name="connsiteX5" fmla="*/ 698500 w 7065433"/>
                <a:gd name="connsiteY5" fmla="*/ 296334 h 812798"/>
                <a:gd name="connsiteX6" fmla="*/ 804334 w 7065433"/>
                <a:gd name="connsiteY6" fmla="*/ 397934 h 812798"/>
                <a:gd name="connsiteX7" fmla="*/ 910167 w 7065433"/>
                <a:gd name="connsiteY7" fmla="*/ 448734 h 812798"/>
                <a:gd name="connsiteX8" fmla="*/ 969434 w 7065433"/>
                <a:gd name="connsiteY8" fmla="*/ 419100 h 812798"/>
                <a:gd name="connsiteX9" fmla="*/ 1100667 w 7065433"/>
                <a:gd name="connsiteY9" fmla="*/ 287867 h 812798"/>
                <a:gd name="connsiteX10" fmla="*/ 1299634 w 7065433"/>
                <a:gd name="connsiteY10" fmla="*/ 275167 h 812798"/>
                <a:gd name="connsiteX11" fmla="*/ 1477434 w 7065433"/>
                <a:gd name="connsiteY11" fmla="*/ 292100 h 812798"/>
                <a:gd name="connsiteX12" fmla="*/ 1524000 w 7065433"/>
                <a:gd name="connsiteY12" fmla="*/ 292100 h 812798"/>
                <a:gd name="connsiteX13" fmla="*/ 1536700 w 7065433"/>
                <a:gd name="connsiteY13" fmla="*/ 139700 h 812798"/>
                <a:gd name="connsiteX14" fmla="*/ 2197100 w 7065433"/>
                <a:gd name="connsiteY14" fmla="*/ 207434 h 812798"/>
                <a:gd name="connsiteX15" fmla="*/ 3204635 w 7065433"/>
                <a:gd name="connsiteY15" fmla="*/ 190500 h 812798"/>
                <a:gd name="connsiteX16" fmla="*/ 3331634 w 7065433"/>
                <a:gd name="connsiteY16" fmla="*/ 55034 h 812798"/>
                <a:gd name="connsiteX17" fmla="*/ 3539066 w 7065433"/>
                <a:gd name="connsiteY17" fmla="*/ 228600 h 812798"/>
                <a:gd name="connsiteX18" fmla="*/ 4876799 w 7065433"/>
                <a:gd name="connsiteY18" fmla="*/ 4234 h 812798"/>
                <a:gd name="connsiteX19" fmla="*/ 5291666 w 7065433"/>
                <a:gd name="connsiteY19" fmla="*/ 101600 h 812798"/>
                <a:gd name="connsiteX20" fmla="*/ 6726766 w 7065433"/>
                <a:gd name="connsiteY20" fmla="*/ 55033 h 812798"/>
                <a:gd name="connsiteX21" fmla="*/ 7048499 w 7065433"/>
                <a:gd name="connsiteY21" fmla="*/ 71967 h 812798"/>
                <a:gd name="connsiteX22" fmla="*/ 7065433 w 7065433"/>
                <a:gd name="connsiteY22" fmla="*/ 325967 h 812798"/>
                <a:gd name="connsiteX23" fmla="*/ 4000500 w 7065433"/>
                <a:gd name="connsiteY23" fmla="*/ 812798 h 812798"/>
                <a:gd name="connsiteX0" fmla="*/ 0 w 7065433"/>
                <a:gd name="connsiteY0" fmla="*/ 88900 h 812798"/>
                <a:gd name="connsiteX1" fmla="*/ 207434 w 7065433"/>
                <a:gd name="connsiteY1" fmla="*/ 0 h 812798"/>
                <a:gd name="connsiteX2" fmla="*/ 317500 w 7065433"/>
                <a:gd name="connsiteY2" fmla="*/ 169334 h 812798"/>
                <a:gd name="connsiteX3" fmla="*/ 402167 w 7065433"/>
                <a:gd name="connsiteY3" fmla="*/ 279400 h 812798"/>
                <a:gd name="connsiteX4" fmla="*/ 486834 w 7065433"/>
                <a:gd name="connsiteY4" fmla="*/ 321734 h 812798"/>
                <a:gd name="connsiteX5" fmla="*/ 698500 w 7065433"/>
                <a:gd name="connsiteY5" fmla="*/ 296334 h 812798"/>
                <a:gd name="connsiteX6" fmla="*/ 804334 w 7065433"/>
                <a:gd name="connsiteY6" fmla="*/ 397934 h 812798"/>
                <a:gd name="connsiteX7" fmla="*/ 910167 w 7065433"/>
                <a:gd name="connsiteY7" fmla="*/ 448734 h 812798"/>
                <a:gd name="connsiteX8" fmla="*/ 969434 w 7065433"/>
                <a:gd name="connsiteY8" fmla="*/ 419100 h 812798"/>
                <a:gd name="connsiteX9" fmla="*/ 1100667 w 7065433"/>
                <a:gd name="connsiteY9" fmla="*/ 287867 h 812798"/>
                <a:gd name="connsiteX10" fmla="*/ 1299634 w 7065433"/>
                <a:gd name="connsiteY10" fmla="*/ 275167 h 812798"/>
                <a:gd name="connsiteX11" fmla="*/ 1477434 w 7065433"/>
                <a:gd name="connsiteY11" fmla="*/ 292100 h 812798"/>
                <a:gd name="connsiteX12" fmla="*/ 1524000 w 7065433"/>
                <a:gd name="connsiteY12" fmla="*/ 292100 h 812798"/>
                <a:gd name="connsiteX13" fmla="*/ 1536700 w 7065433"/>
                <a:gd name="connsiteY13" fmla="*/ 139700 h 812798"/>
                <a:gd name="connsiteX14" fmla="*/ 2197100 w 7065433"/>
                <a:gd name="connsiteY14" fmla="*/ 207434 h 812798"/>
                <a:gd name="connsiteX15" fmla="*/ 3204635 w 7065433"/>
                <a:gd name="connsiteY15" fmla="*/ 190500 h 812798"/>
                <a:gd name="connsiteX16" fmla="*/ 3331634 w 7065433"/>
                <a:gd name="connsiteY16" fmla="*/ 55034 h 812798"/>
                <a:gd name="connsiteX17" fmla="*/ 3539066 w 7065433"/>
                <a:gd name="connsiteY17" fmla="*/ 228600 h 812798"/>
                <a:gd name="connsiteX18" fmla="*/ 4876799 w 7065433"/>
                <a:gd name="connsiteY18" fmla="*/ 4234 h 812798"/>
                <a:gd name="connsiteX19" fmla="*/ 5291666 w 7065433"/>
                <a:gd name="connsiteY19" fmla="*/ 101600 h 812798"/>
                <a:gd name="connsiteX20" fmla="*/ 6726766 w 7065433"/>
                <a:gd name="connsiteY20" fmla="*/ 55033 h 812798"/>
                <a:gd name="connsiteX21" fmla="*/ 7048499 w 7065433"/>
                <a:gd name="connsiteY21" fmla="*/ 71967 h 812798"/>
                <a:gd name="connsiteX22" fmla="*/ 7065433 w 7065433"/>
                <a:gd name="connsiteY22" fmla="*/ 325967 h 812798"/>
                <a:gd name="connsiteX23" fmla="*/ 4102100 w 7065433"/>
                <a:gd name="connsiteY23" fmla="*/ 795867 h 812798"/>
                <a:gd name="connsiteX24" fmla="*/ 4000500 w 7065433"/>
                <a:gd name="connsiteY24" fmla="*/ 812798 h 812798"/>
                <a:gd name="connsiteX0" fmla="*/ 0 w 7065433"/>
                <a:gd name="connsiteY0" fmla="*/ 88900 h 922864"/>
                <a:gd name="connsiteX1" fmla="*/ 207434 w 7065433"/>
                <a:gd name="connsiteY1" fmla="*/ 0 h 922864"/>
                <a:gd name="connsiteX2" fmla="*/ 317500 w 7065433"/>
                <a:gd name="connsiteY2" fmla="*/ 169334 h 922864"/>
                <a:gd name="connsiteX3" fmla="*/ 402167 w 7065433"/>
                <a:gd name="connsiteY3" fmla="*/ 279400 h 922864"/>
                <a:gd name="connsiteX4" fmla="*/ 486834 w 7065433"/>
                <a:gd name="connsiteY4" fmla="*/ 321734 h 922864"/>
                <a:gd name="connsiteX5" fmla="*/ 698500 w 7065433"/>
                <a:gd name="connsiteY5" fmla="*/ 296334 h 922864"/>
                <a:gd name="connsiteX6" fmla="*/ 804334 w 7065433"/>
                <a:gd name="connsiteY6" fmla="*/ 397934 h 922864"/>
                <a:gd name="connsiteX7" fmla="*/ 910167 w 7065433"/>
                <a:gd name="connsiteY7" fmla="*/ 448734 h 922864"/>
                <a:gd name="connsiteX8" fmla="*/ 969434 w 7065433"/>
                <a:gd name="connsiteY8" fmla="*/ 419100 h 922864"/>
                <a:gd name="connsiteX9" fmla="*/ 1100667 w 7065433"/>
                <a:gd name="connsiteY9" fmla="*/ 287867 h 922864"/>
                <a:gd name="connsiteX10" fmla="*/ 1299634 w 7065433"/>
                <a:gd name="connsiteY10" fmla="*/ 275167 h 922864"/>
                <a:gd name="connsiteX11" fmla="*/ 1477434 w 7065433"/>
                <a:gd name="connsiteY11" fmla="*/ 292100 h 922864"/>
                <a:gd name="connsiteX12" fmla="*/ 1524000 w 7065433"/>
                <a:gd name="connsiteY12" fmla="*/ 292100 h 922864"/>
                <a:gd name="connsiteX13" fmla="*/ 1536700 w 7065433"/>
                <a:gd name="connsiteY13" fmla="*/ 139700 h 922864"/>
                <a:gd name="connsiteX14" fmla="*/ 2197100 w 7065433"/>
                <a:gd name="connsiteY14" fmla="*/ 207434 h 922864"/>
                <a:gd name="connsiteX15" fmla="*/ 3204635 w 7065433"/>
                <a:gd name="connsiteY15" fmla="*/ 190500 h 922864"/>
                <a:gd name="connsiteX16" fmla="*/ 3331634 w 7065433"/>
                <a:gd name="connsiteY16" fmla="*/ 55034 h 922864"/>
                <a:gd name="connsiteX17" fmla="*/ 3539066 w 7065433"/>
                <a:gd name="connsiteY17" fmla="*/ 228600 h 922864"/>
                <a:gd name="connsiteX18" fmla="*/ 4876799 w 7065433"/>
                <a:gd name="connsiteY18" fmla="*/ 4234 h 922864"/>
                <a:gd name="connsiteX19" fmla="*/ 5291666 w 7065433"/>
                <a:gd name="connsiteY19" fmla="*/ 101600 h 922864"/>
                <a:gd name="connsiteX20" fmla="*/ 6726766 w 7065433"/>
                <a:gd name="connsiteY20" fmla="*/ 55033 h 922864"/>
                <a:gd name="connsiteX21" fmla="*/ 7048499 w 7065433"/>
                <a:gd name="connsiteY21" fmla="*/ 71967 h 922864"/>
                <a:gd name="connsiteX22" fmla="*/ 7065433 w 7065433"/>
                <a:gd name="connsiteY22" fmla="*/ 325967 h 922864"/>
                <a:gd name="connsiteX23" fmla="*/ 4102100 w 7065433"/>
                <a:gd name="connsiteY23" fmla="*/ 795867 h 922864"/>
                <a:gd name="connsiteX24" fmla="*/ 2260600 w 7065433"/>
                <a:gd name="connsiteY24" fmla="*/ 922864 h 922864"/>
                <a:gd name="connsiteX0" fmla="*/ 0 w 7065433"/>
                <a:gd name="connsiteY0" fmla="*/ 88900 h 922864"/>
                <a:gd name="connsiteX1" fmla="*/ 207434 w 7065433"/>
                <a:gd name="connsiteY1" fmla="*/ 0 h 922864"/>
                <a:gd name="connsiteX2" fmla="*/ 317500 w 7065433"/>
                <a:gd name="connsiteY2" fmla="*/ 169334 h 922864"/>
                <a:gd name="connsiteX3" fmla="*/ 402167 w 7065433"/>
                <a:gd name="connsiteY3" fmla="*/ 279400 h 922864"/>
                <a:gd name="connsiteX4" fmla="*/ 486834 w 7065433"/>
                <a:gd name="connsiteY4" fmla="*/ 321734 h 922864"/>
                <a:gd name="connsiteX5" fmla="*/ 698500 w 7065433"/>
                <a:gd name="connsiteY5" fmla="*/ 296334 h 922864"/>
                <a:gd name="connsiteX6" fmla="*/ 804334 w 7065433"/>
                <a:gd name="connsiteY6" fmla="*/ 397934 h 922864"/>
                <a:gd name="connsiteX7" fmla="*/ 910167 w 7065433"/>
                <a:gd name="connsiteY7" fmla="*/ 448734 h 922864"/>
                <a:gd name="connsiteX8" fmla="*/ 969434 w 7065433"/>
                <a:gd name="connsiteY8" fmla="*/ 419100 h 922864"/>
                <a:gd name="connsiteX9" fmla="*/ 1100667 w 7065433"/>
                <a:gd name="connsiteY9" fmla="*/ 287867 h 922864"/>
                <a:gd name="connsiteX10" fmla="*/ 1299634 w 7065433"/>
                <a:gd name="connsiteY10" fmla="*/ 275167 h 922864"/>
                <a:gd name="connsiteX11" fmla="*/ 1477434 w 7065433"/>
                <a:gd name="connsiteY11" fmla="*/ 292100 h 922864"/>
                <a:gd name="connsiteX12" fmla="*/ 1524000 w 7065433"/>
                <a:gd name="connsiteY12" fmla="*/ 292100 h 922864"/>
                <a:gd name="connsiteX13" fmla="*/ 1536700 w 7065433"/>
                <a:gd name="connsiteY13" fmla="*/ 139700 h 922864"/>
                <a:gd name="connsiteX14" fmla="*/ 2197100 w 7065433"/>
                <a:gd name="connsiteY14" fmla="*/ 207434 h 922864"/>
                <a:gd name="connsiteX15" fmla="*/ 3204635 w 7065433"/>
                <a:gd name="connsiteY15" fmla="*/ 190500 h 922864"/>
                <a:gd name="connsiteX16" fmla="*/ 3331634 w 7065433"/>
                <a:gd name="connsiteY16" fmla="*/ 55034 h 922864"/>
                <a:gd name="connsiteX17" fmla="*/ 3539066 w 7065433"/>
                <a:gd name="connsiteY17" fmla="*/ 228600 h 922864"/>
                <a:gd name="connsiteX18" fmla="*/ 4876799 w 7065433"/>
                <a:gd name="connsiteY18" fmla="*/ 4234 h 922864"/>
                <a:gd name="connsiteX19" fmla="*/ 5291666 w 7065433"/>
                <a:gd name="connsiteY19" fmla="*/ 101600 h 922864"/>
                <a:gd name="connsiteX20" fmla="*/ 6726766 w 7065433"/>
                <a:gd name="connsiteY20" fmla="*/ 55033 h 922864"/>
                <a:gd name="connsiteX21" fmla="*/ 7048499 w 7065433"/>
                <a:gd name="connsiteY21" fmla="*/ 71967 h 922864"/>
                <a:gd name="connsiteX22" fmla="*/ 7065433 w 7065433"/>
                <a:gd name="connsiteY22" fmla="*/ 325967 h 922864"/>
                <a:gd name="connsiteX23" fmla="*/ 4102100 w 7065433"/>
                <a:gd name="connsiteY23" fmla="*/ 795867 h 922864"/>
                <a:gd name="connsiteX24" fmla="*/ 2370667 w 7065433"/>
                <a:gd name="connsiteY24" fmla="*/ 910167 h 922864"/>
                <a:gd name="connsiteX25" fmla="*/ 2260600 w 7065433"/>
                <a:gd name="connsiteY25" fmla="*/ 922864 h 922864"/>
                <a:gd name="connsiteX0" fmla="*/ 575733 w 7641166"/>
                <a:gd name="connsiteY0" fmla="*/ 88900 h 910167"/>
                <a:gd name="connsiteX1" fmla="*/ 783167 w 7641166"/>
                <a:gd name="connsiteY1" fmla="*/ 0 h 910167"/>
                <a:gd name="connsiteX2" fmla="*/ 893233 w 7641166"/>
                <a:gd name="connsiteY2" fmla="*/ 169334 h 910167"/>
                <a:gd name="connsiteX3" fmla="*/ 977900 w 7641166"/>
                <a:gd name="connsiteY3" fmla="*/ 279400 h 910167"/>
                <a:gd name="connsiteX4" fmla="*/ 1062567 w 7641166"/>
                <a:gd name="connsiteY4" fmla="*/ 321734 h 910167"/>
                <a:gd name="connsiteX5" fmla="*/ 1274233 w 7641166"/>
                <a:gd name="connsiteY5" fmla="*/ 296334 h 910167"/>
                <a:gd name="connsiteX6" fmla="*/ 1380067 w 7641166"/>
                <a:gd name="connsiteY6" fmla="*/ 397934 h 910167"/>
                <a:gd name="connsiteX7" fmla="*/ 1485900 w 7641166"/>
                <a:gd name="connsiteY7" fmla="*/ 448734 h 910167"/>
                <a:gd name="connsiteX8" fmla="*/ 1545167 w 7641166"/>
                <a:gd name="connsiteY8" fmla="*/ 419100 h 910167"/>
                <a:gd name="connsiteX9" fmla="*/ 1676400 w 7641166"/>
                <a:gd name="connsiteY9" fmla="*/ 287867 h 910167"/>
                <a:gd name="connsiteX10" fmla="*/ 1875367 w 7641166"/>
                <a:gd name="connsiteY10" fmla="*/ 275167 h 910167"/>
                <a:gd name="connsiteX11" fmla="*/ 2053167 w 7641166"/>
                <a:gd name="connsiteY11" fmla="*/ 292100 h 910167"/>
                <a:gd name="connsiteX12" fmla="*/ 2099733 w 7641166"/>
                <a:gd name="connsiteY12" fmla="*/ 292100 h 910167"/>
                <a:gd name="connsiteX13" fmla="*/ 2112433 w 7641166"/>
                <a:gd name="connsiteY13" fmla="*/ 139700 h 910167"/>
                <a:gd name="connsiteX14" fmla="*/ 2772833 w 7641166"/>
                <a:gd name="connsiteY14" fmla="*/ 207434 h 910167"/>
                <a:gd name="connsiteX15" fmla="*/ 3780368 w 7641166"/>
                <a:gd name="connsiteY15" fmla="*/ 190500 h 910167"/>
                <a:gd name="connsiteX16" fmla="*/ 3907367 w 7641166"/>
                <a:gd name="connsiteY16" fmla="*/ 55034 h 910167"/>
                <a:gd name="connsiteX17" fmla="*/ 4114799 w 7641166"/>
                <a:gd name="connsiteY17" fmla="*/ 228600 h 910167"/>
                <a:gd name="connsiteX18" fmla="*/ 5452532 w 7641166"/>
                <a:gd name="connsiteY18" fmla="*/ 4234 h 910167"/>
                <a:gd name="connsiteX19" fmla="*/ 5867399 w 7641166"/>
                <a:gd name="connsiteY19" fmla="*/ 101600 h 910167"/>
                <a:gd name="connsiteX20" fmla="*/ 7302499 w 7641166"/>
                <a:gd name="connsiteY20" fmla="*/ 55033 h 910167"/>
                <a:gd name="connsiteX21" fmla="*/ 7624232 w 7641166"/>
                <a:gd name="connsiteY21" fmla="*/ 71967 h 910167"/>
                <a:gd name="connsiteX22" fmla="*/ 7641166 w 7641166"/>
                <a:gd name="connsiteY22" fmla="*/ 325967 h 910167"/>
                <a:gd name="connsiteX23" fmla="*/ 4677833 w 7641166"/>
                <a:gd name="connsiteY23" fmla="*/ 795867 h 910167"/>
                <a:gd name="connsiteX24" fmla="*/ 2946400 w 7641166"/>
                <a:gd name="connsiteY24" fmla="*/ 910167 h 910167"/>
                <a:gd name="connsiteX25" fmla="*/ 0 w 7641166"/>
                <a:gd name="connsiteY25" fmla="*/ 740830 h 910167"/>
                <a:gd name="connsiteX0" fmla="*/ 575733 w 7641166"/>
                <a:gd name="connsiteY0" fmla="*/ 88900 h 833967"/>
                <a:gd name="connsiteX1" fmla="*/ 783167 w 7641166"/>
                <a:gd name="connsiteY1" fmla="*/ 0 h 833967"/>
                <a:gd name="connsiteX2" fmla="*/ 893233 w 7641166"/>
                <a:gd name="connsiteY2" fmla="*/ 169334 h 833967"/>
                <a:gd name="connsiteX3" fmla="*/ 977900 w 7641166"/>
                <a:gd name="connsiteY3" fmla="*/ 279400 h 833967"/>
                <a:gd name="connsiteX4" fmla="*/ 1062567 w 7641166"/>
                <a:gd name="connsiteY4" fmla="*/ 321734 h 833967"/>
                <a:gd name="connsiteX5" fmla="*/ 1274233 w 7641166"/>
                <a:gd name="connsiteY5" fmla="*/ 296334 h 833967"/>
                <a:gd name="connsiteX6" fmla="*/ 1380067 w 7641166"/>
                <a:gd name="connsiteY6" fmla="*/ 397934 h 833967"/>
                <a:gd name="connsiteX7" fmla="*/ 1485900 w 7641166"/>
                <a:gd name="connsiteY7" fmla="*/ 448734 h 833967"/>
                <a:gd name="connsiteX8" fmla="*/ 1545167 w 7641166"/>
                <a:gd name="connsiteY8" fmla="*/ 419100 h 833967"/>
                <a:gd name="connsiteX9" fmla="*/ 1676400 w 7641166"/>
                <a:gd name="connsiteY9" fmla="*/ 287867 h 833967"/>
                <a:gd name="connsiteX10" fmla="*/ 1875367 w 7641166"/>
                <a:gd name="connsiteY10" fmla="*/ 275167 h 833967"/>
                <a:gd name="connsiteX11" fmla="*/ 2053167 w 7641166"/>
                <a:gd name="connsiteY11" fmla="*/ 292100 h 833967"/>
                <a:gd name="connsiteX12" fmla="*/ 2099733 w 7641166"/>
                <a:gd name="connsiteY12" fmla="*/ 292100 h 833967"/>
                <a:gd name="connsiteX13" fmla="*/ 2112433 w 7641166"/>
                <a:gd name="connsiteY13" fmla="*/ 139700 h 833967"/>
                <a:gd name="connsiteX14" fmla="*/ 2772833 w 7641166"/>
                <a:gd name="connsiteY14" fmla="*/ 207434 h 833967"/>
                <a:gd name="connsiteX15" fmla="*/ 3780368 w 7641166"/>
                <a:gd name="connsiteY15" fmla="*/ 190500 h 833967"/>
                <a:gd name="connsiteX16" fmla="*/ 3907367 w 7641166"/>
                <a:gd name="connsiteY16" fmla="*/ 55034 h 833967"/>
                <a:gd name="connsiteX17" fmla="*/ 4114799 w 7641166"/>
                <a:gd name="connsiteY17" fmla="*/ 228600 h 833967"/>
                <a:gd name="connsiteX18" fmla="*/ 5452532 w 7641166"/>
                <a:gd name="connsiteY18" fmla="*/ 4234 h 833967"/>
                <a:gd name="connsiteX19" fmla="*/ 5867399 w 7641166"/>
                <a:gd name="connsiteY19" fmla="*/ 101600 h 833967"/>
                <a:gd name="connsiteX20" fmla="*/ 7302499 w 7641166"/>
                <a:gd name="connsiteY20" fmla="*/ 55033 h 833967"/>
                <a:gd name="connsiteX21" fmla="*/ 7624232 w 7641166"/>
                <a:gd name="connsiteY21" fmla="*/ 71967 h 833967"/>
                <a:gd name="connsiteX22" fmla="*/ 7641166 w 7641166"/>
                <a:gd name="connsiteY22" fmla="*/ 325967 h 833967"/>
                <a:gd name="connsiteX23" fmla="*/ 4677833 w 7641166"/>
                <a:gd name="connsiteY23" fmla="*/ 795867 h 833967"/>
                <a:gd name="connsiteX24" fmla="*/ 2954866 w 7641166"/>
                <a:gd name="connsiteY24" fmla="*/ 833967 h 833967"/>
                <a:gd name="connsiteX25" fmla="*/ 0 w 7641166"/>
                <a:gd name="connsiteY25" fmla="*/ 740830 h 833967"/>
                <a:gd name="connsiteX0" fmla="*/ 575733 w 7641166"/>
                <a:gd name="connsiteY0" fmla="*/ 88900 h 833967"/>
                <a:gd name="connsiteX1" fmla="*/ 783167 w 7641166"/>
                <a:gd name="connsiteY1" fmla="*/ 0 h 833967"/>
                <a:gd name="connsiteX2" fmla="*/ 893233 w 7641166"/>
                <a:gd name="connsiteY2" fmla="*/ 169334 h 833967"/>
                <a:gd name="connsiteX3" fmla="*/ 977900 w 7641166"/>
                <a:gd name="connsiteY3" fmla="*/ 279400 h 833967"/>
                <a:gd name="connsiteX4" fmla="*/ 1062567 w 7641166"/>
                <a:gd name="connsiteY4" fmla="*/ 321734 h 833967"/>
                <a:gd name="connsiteX5" fmla="*/ 1274233 w 7641166"/>
                <a:gd name="connsiteY5" fmla="*/ 296334 h 833967"/>
                <a:gd name="connsiteX6" fmla="*/ 1380067 w 7641166"/>
                <a:gd name="connsiteY6" fmla="*/ 397934 h 833967"/>
                <a:gd name="connsiteX7" fmla="*/ 1485900 w 7641166"/>
                <a:gd name="connsiteY7" fmla="*/ 448734 h 833967"/>
                <a:gd name="connsiteX8" fmla="*/ 1545167 w 7641166"/>
                <a:gd name="connsiteY8" fmla="*/ 419100 h 833967"/>
                <a:gd name="connsiteX9" fmla="*/ 1676400 w 7641166"/>
                <a:gd name="connsiteY9" fmla="*/ 287867 h 833967"/>
                <a:gd name="connsiteX10" fmla="*/ 1875367 w 7641166"/>
                <a:gd name="connsiteY10" fmla="*/ 275167 h 833967"/>
                <a:gd name="connsiteX11" fmla="*/ 2053167 w 7641166"/>
                <a:gd name="connsiteY11" fmla="*/ 292100 h 833967"/>
                <a:gd name="connsiteX12" fmla="*/ 2099733 w 7641166"/>
                <a:gd name="connsiteY12" fmla="*/ 292100 h 833967"/>
                <a:gd name="connsiteX13" fmla="*/ 2112433 w 7641166"/>
                <a:gd name="connsiteY13" fmla="*/ 139700 h 833967"/>
                <a:gd name="connsiteX14" fmla="*/ 2772833 w 7641166"/>
                <a:gd name="connsiteY14" fmla="*/ 207434 h 833967"/>
                <a:gd name="connsiteX15" fmla="*/ 3780368 w 7641166"/>
                <a:gd name="connsiteY15" fmla="*/ 190500 h 833967"/>
                <a:gd name="connsiteX16" fmla="*/ 3907367 w 7641166"/>
                <a:gd name="connsiteY16" fmla="*/ 55034 h 833967"/>
                <a:gd name="connsiteX17" fmla="*/ 4114799 w 7641166"/>
                <a:gd name="connsiteY17" fmla="*/ 228600 h 833967"/>
                <a:gd name="connsiteX18" fmla="*/ 5452532 w 7641166"/>
                <a:gd name="connsiteY18" fmla="*/ 4234 h 833967"/>
                <a:gd name="connsiteX19" fmla="*/ 5867399 w 7641166"/>
                <a:gd name="connsiteY19" fmla="*/ 101600 h 833967"/>
                <a:gd name="connsiteX20" fmla="*/ 7302499 w 7641166"/>
                <a:gd name="connsiteY20" fmla="*/ 55033 h 833967"/>
                <a:gd name="connsiteX21" fmla="*/ 7624232 w 7641166"/>
                <a:gd name="connsiteY21" fmla="*/ 71967 h 833967"/>
                <a:gd name="connsiteX22" fmla="*/ 7641166 w 7641166"/>
                <a:gd name="connsiteY22" fmla="*/ 325967 h 833967"/>
                <a:gd name="connsiteX23" fmla="*/ 4677833 w 7641166"/>
                <a:gd name="connsiteY23" fmla="*/ 795867 h 833967"/>
                <a:gd name="connsiteX24" fmla="*/ 2954866 w 7641166"/>
                <a:gd name="connsiteY24" fmla="*/ 833967 h 833967"/>
                <a:gd name="connsiteX25" fmla="*/ 55033 w 7641166"/>
                <a:gd name="connsiteY25" fmla="*/ 736601 h 833967"/>
                <a:gd name="connsiteX26" fmla="*/ 0 w 7641166"/>
                <a:gd name="connsiteY26" fmla="*/ 740830 h 833967"/>
                <a:gd name="connsiteX0" fmla="*/ 1011766 w 8077199"/>
                <a:gd name="connsiteY0" fmla="*/ 88900 h 833967"/>
                <a:gd name="connsiteX1" fmla="*/ 1219200 w 8077199"/>
                <a:gd name="connsiteY1" fmla="*/ 0 h 833967"/>
                <a:gd name="connsiteX2" fmla="*/ 1329266 w 8077199"/>
                <a:gd name="connsiteY2" fmla="*/ 169334 h 833967"/>
                <a:gd name="connsiteX3" fmla="*/ 1413933 w 8077199"/>
                <a:gd name="connsiteY3" fmla="*/ 279400 h 833967"/>
                <a:gd name="connsiteX4" fmla="*/ 1498600 w 8077199"/>
                <a:gd name="connsiteY4" fmla="*/ 321734 h 833967"/>
                <a:gd name="connsiteX5" fmla="*/ 1710266 w 8077199"/>
                <a:gd name="connsiteY5" fmla="*/ 296334 h 833967"/>
                <a:gd name="connsiteX6" fmla="*/ 1816100 w 8077199"/>
                <a:gd name="connsiteY6" fmla="*/ 397934 h 833967"/>
                <a:gd name="connsiteX7" fmla="*/ 1921933 w 8077199"/>
                <a:gd name="connsiteY7" fmla="*/ 448734 h 833967"/>
                <a:gd name="connsiteX8" fmla="*/ 1981200 w 8077199"/>
                <a:gd name="connsiteY8" fmla="*/ 419100 h 833967"/>
                <a:gd name="connsiteX9" fmla="*/ 2112433 w 8077199"/>
                <a:gd name="connsiteY9" fmla="*/ 287867 h 833967"/>
                <a:gd name="connsiteX10" fmla="*/ 2311400 w 8077199"/>
                <a:gd name="connsiteY10" fmla="*/ 275167 h 833967"/>
                <a:gd name="connsiteX11" fmla="*/ 2489200 w 8077199"/>
                <a:gd name="connsiteY11" fmla="*/ 292100 h 833967"/>
                <a:gd name="connsiteX12" fmla="*/ 2535766 w 8077199"/>
                <a:gd name="connsiteY12" fmla="*/ 292100 h 833967"/>
                <a:gd name="connsiteX13" fmla="*/ 2548466 w 8077199"/>
                <a:gd name="connsiteY13" fmla="*/ 139700 h 833967"/>
                <a:gd name="connsiteX14" fmla="*/ 3208866 w 8077199"/>
                <a:gd name="connsiteY14" fmla="*/ 207434 h 833967"/>
                <a:gd name="connsiteX15" fmla="*/ 4216401 w 8077199"/>
                <a:gd name="connsiteY15" fmla="*/ 190500 h 833967"/>
                <a:gd name="connsiteX16" fmla="*/ 4343400 w 8077199"/>
                <a:gd name="connsiteY16" fmla="*/ 55034 h 833967"/>
                <a:gd name="connsiteX17" fmla="*/ 4550832 w 8077199"/>
                <a:gd name="connsiteY17" fmla="*/ 228600 h 833967"/>
                <a:gd name="connsiteX18" fmla="*/ 5888565 w 8077199"/>
                <a:gd name="connsiteY18" fmla="*/ 4234 h 833967"/>
                <a:gd name="connsiteX19" fmla="*/ 6303432 w 8077199"/>
                <a:gd name="connsiteY19" fmla="*/ 101600 h 833967"/>
                <a:gd name="connsiteX20" fmla="*/ 7738532 w 8077199"/>
                <a:gd name="connsiteY20" fmla="*/ 55033 h 833967"/>
                <a:gd name="connsiteX21" fmla="*/ 8060265 w 8077199"/>
                <a:gd name="connsiteY21" fmla="*/ 71967 h 833967"/>
                <a:gd name="connsiteX22" fmla="*/ 8077199 w 8077199"/>
                <a:gd name="connsiteY22" fmla="*/ 325967 h 833967"/>
                <a:gd name="connsiteX23" fmla="*/ 5113866 w 8077199"/>
                <a:gd name="connsiteY23" fmla="*/ 795867 h 833967"/>
                <a:gd name="connsiteX24" fmla="*/ 3390899 w 8077199"/>
                <a:gd name="connsiteY24" fmla="*/ 833967 h 833967"/>
                <a:gd name="connsiteX25" fmla="*/ 491066 w 8077199"/>
                <a:gd name="connsiteY25" fmla="*/ 736601 h 833967"/>
                <a:gd name="connsiteX26" fmla="*/ 0 w 8077199"/>
                <a:gd name="connsiteY26" fmla="*/ 452964 h 833967"/>
                <a:gd name="connsiteX0" fmla="*/ 1011766 w 8077199"/>
                <a:gd name="connsiteY0" fmla="*/ 88900 h 833967"/>
                <a:gd name="connsiteX1" fmla="*/ 1219200 w 8077199"/>
                <a:gd name="connsiteY1" fmla="*/ 0 h 833967"/>
                <a:gd name="connsiteX2" fmla="*/ 1329266 w 8077199"/>
                <a:gd name="connsiteY2" fmla="*/ 169334 h 833967"/>
                <a:gd name="connsiteX3" fmla="*/ 1413933 w 8077199"/>
                <a:gd name="connsiteY3" fmla="*/ 279400 h 833967"/>
                <a:gd name="connsiteX4" fmla="*/ 1498600 w 8077199"/>
                <a:gd name="connsiteY4" fmla="*/ 321734 h 833967"/>
                <a:gd name="connsiteX5" fmla="*/ 1710266 w 8077199"/>
                <a:gd name="connsiteY5" fmla="*/ 296334 h 833967"/>
                <a:gd name="connsiteX6" fmla="*/ 1816100 w 8077199"/>
                <a:gd name="connsiteY6" fmla="*/ 397934 h 833967"/>
                <a:gd name="connsiteX7" fmla="*/ 1921933 w 8077199"/>
                <a:gd name="connsiteY7" fmla="*/ 448734 h 833967"/>
                <a:gd name="connsiteX8" fmla="*/ 1981200 w 8077199"/>
                <a:gd name="connsiteY8" fmla="*/ 419100 h 833967"/>
                <a:gd name="connsiteX9" fmla="*/ 2112433 w 8077199"/>
                <a:gd name="connsiteY9" fmla="*/ 287867 h 833967"/>
                <a:gd name="connsiteX10" fmla="*/ 2311400 w 8077199"/>
                <a:gd name="connsiteY10" fmla="*/ 275167 h 833967"/>
                <a:gd name="connsiteX11" fmla="*/ 2489200 w 8077199"/>
                <a:gd name="connsiteY11" fmla="*/ 292100 h 833967"/>
                <a:gd name="connsiteX12" fmla="*/ 2535766 w 8077199"/>
                <a:gd name="connsiteY12" fmla="*/ 292100 h 833967"/>
                <a:gd name="connsiteX13" fmla="*/ 2548466 w 8077199"/>
                <a:gd name="connsiteY13" fmla="*/ 139700 h 833967"/>
                <a:gd name="connsiteX14" fmla="*/ 3208866 w 8077199"/>
                <a:gd name="connsiteY14" fmla="*/ 207434 h 833967"/>
                <a:gd name="connsiteX15" fmla="*/ 4216401 w 8077199"/>
                <a:gd name="connsiteY15" fmla="*/ 190500 h 833967"/>
                <a:gd name="connsiteX16" fmla="*/ 4343400 w 8077199"/>
                <a:gd name="connsiteY16" fmla="*/ 55034 h 833967"/>
                <a:gd name="connsiteX17" fmla="*/ 4550832 w 8077199"/>
                <a:gd name="connsiteY17" fmla="*/ 228600 h 833967"/>
                <a:gd name="connsiteX18" fmla="*/ 5888565 w 8077199"/>
                <a:gd name="connsiteY18" fmla="*/ 4234 h 833967"/>
                <a:gd name="connsiteX19" fmla="*/ 6303432 w 8077199"/>
                <a:gd name="connsiteY19" fmla="*/ 101600 h 833967"/>
                <a:gd name="connsiteX20" fmla="*/ 7738532 w 8077199"/>
                <a:gd name="connsiteY20" fmla="*/ 55033 h 833967"/>
                <a:gd name="connsiteX21" fmla="*/ 8060265 w 8077199"/>
                <a:gd name="connsiteY21" fmla="*/ 71967 h 833967"/>
                <a:gd name="connsiteX22" fmla="*/ 8077199 w 8077199"/>
                <a:gd name="connsiteY22" fmla="*/ 325967 h 833967"/>
                <a:gd name="connsiteX23" fmla="*/ 5113866 w 8077199"/>
                <a:gd name="connsiteY23" fmla="*/ 795867 h 833967"/>
                <a:gd name="connsiteX24" fmla="*/ 3390899 w 8077199"/>
                <a:gd name="connsiteY24" fmla="*/ 833967 h 833967"/>
                <a:gd name="connsiteX25" fmla="*/ 491066 w 8077199"/>
                <a:gd name="connsiteY25" fmla="*/ 736601 h 833967"/>
                <a:gd name="connsiteX26" fmla="*/ 50801 w 8077199"/>
                <a:gd name="connsiteY26" fmla="*/ 482601 h 833967"/>
                <a:gd name="connsiteX27" fmla="*/ 0 w 8077199"/>
                <a:gd name="connsiteY27" fmla="*/ 452964 h 833967"/>
                <a:gd name="connsiteX0" fmla="*/ 960965 w 8026398"/>
                <a:gd name="connsiteY0" fmla="*/ 88900 h 833967"/>
                <a:gd name="connsiteX1" fmla="*/ 1168399 w 8026398"/>
                <a:gd name="connsiteY1" fmla="*/ 0 h 833967"/>
                <a:gd name="connsiteX2" fmla="*/ 1278465 w 8026398"/>
                <a:gd name="connsiteY2" fmla="*/ 169334 h 833967"/>
                <a:gd name="connsiteX3" fmla="*/ 1363132 w 8026398"/>
                <a:gd name="connsiteY3" fmla="*/ 279400 h 833967"/>
                <a:gd name="connsiteX4" fmla="*/ 1447799 w 8026398"/>
                <a:gd name="connsiteY4" fmla="*/ 321734 h 833967"/>
                <a:gd name="connsiteX5" fmla="*/ 1659465 w 8026398"/>
                <a:gd name="connsiteY5" fmla="*/ 296334 h 833967"/>
                <a:gd name="connsiteX6" fmla="*/ 1765299 w 8026398"/>
                <a:gd name="connsiteY6" fmla="*/ 397934 h 833967"/>
                <a:gd name="connsiteX7" fmla="*/ 1871132 w 8026398"/>
                <a:gd name="connsiteY7" fmla="*/ 448734 h 833967"/>
                <a:gd name="connsiteX8" fmla="*/ 1930399 w 8026398"/>
                <a:gd name="connsiteY8" fmla="*/ 419100 h 833967"/>
                <a:gd name="connsiteX9" fmla="*/ 2061632 w 8026398"/>
                <a:gd name="connsiteY9" fmla="*/ 287867 h 833967"/>
                <a:gd name="connsiteX10" fmla="*/ 2260599 w 8026398"/>
                <a:gd name="connsiteY10" fmla="*/ 275167 h 833967"/>
                <a:gd name="connsiteX11" fmla="*/ 2438399 w 8026398"/>
                <a:gd name="connsiteY11" fmla="*/ 292100 h 833967"/>
                <a:gd name="connsiteX12" fmla="*/ 2484965 w 8026398"/>
                <a:gd name="connsiteY12" fmla="*/ 292100 h 833967"/>
                <a:gd name="connsiteX13" fmla="*/ 2497665 w 8026398"/>
                <a:gd name="connsiteY13" fmla="*/ 139700 h 833967"/>
                <a:gd name="connsiteX14" fmla="*/ 3158065 w 8026398"/>
                <a:gd name="connsiteY14" fmla="*/ 207434 h 833967"/>
                <a:gd name="connsiteX15" fmla="*/ 4165600 w 8026398"/>
                <a:gd name="connsiteY15" fmla="*/ 190500 h 833967"/>
                <a:gd name="connsiteX16" fmla="*/ 4292599 w 8026398"/>
                <a:gd name="connsiteY16" fmla="*/ 55034 h 833967"/>
                <a:gd name="connsiteX17" fmla="*/ 4500031 w 8026398"/>
                <a:gd name="connsiteY17" fmla="*/ 228600 h 833967"/>
                <a:gd name="connsiteX18" fmla="*/ 5837764 w 8026398"/>
                <a:gd name="connsiteY18" fmla="*/ 4234 h 833967"/>
                <a:gd name="connsiteX19" fmla="*/ 6252631 w 8026398"/>
                <a:gd name="connsiteY19" fmla="*/ 101600 h 833967"/>
                <a:gd name="connsiteX20" fmla="*/ 7687731 w 8026398"/>
                <a:gd name="connsiteY20" fmla="*/ 55033 h 833967"/>
                <a:gd name="connsiteX21" fmla="*/ 8009464 w 8026398"/>
                <a:gd name="connsiteY21" fmla="*/ 71967 h 833967"/>
                <a:gd name="connsiteX22" fmla="*/ 8026398 w 8026398"/>
                <a:gd name="connsiteY22" fmla="*/ 325967 h 833967"/>
                <a:gd name="connsiteX23" fmla="*/ 5063065 w 8026398"/>
                <a:gd name="connsiteY23" fmla="*/ 795867 h 833967"/>
                <a:gd name="connsiteX24" fmla="*/ 3340098 w 8026398"/>
                <a:gd name="connsiteY24" fmla="*/ 833967 h 833967"/>
                <a:gd name="connsiteX25" fmla="*/ 440265 w 8026398"/>
                <a:gd name="connsiteY25" fmla="*/ 736601 h 833967"/>
                <a:gd name="connsiteX26" fmla="*/ 0 w 8026398"/>
                <a:gd name="connsiteY26" fmla="*/ 482601 h 833967"/>
                <a:gd name="connsiteX27" fmla="*/ 436033 w 8026398"/>
                <a:gd name="connsiteY27" fmla="*/ 4231 h 833967"/>
                <a:gd name="connsiteX0" fmla="*/ 960965 w 8026398"/>
                <a:gd name="connsiteY0" fmla="*/ 88900 h 833967"/>
                <a:gd name="connsiteX1" fmla="*/ 1168399 w 8026398"/>
                <a:gd name="connsiteY1" fmla="*/ 0 h 833967"/>
                <a:gd name="connsiteX2" fmla="*/ 1278465 w 8026398"/>
                <a:gd name="connsiteY2" fmla="*/ 169334 h 833967"/>
                <a:gd name="connsiteX3" fmla="*/ 1363132 w 8026398"/>
                <a:gd name="connsiteY3" fmla="*/ 279400 h 833967"/>
                <a:gd name="connsiteX4" fmla="*/ 1447799 w 8026398"/>
                <a:gd name="connsiteY4" fmla="*/ 321734 h 833967"/>
                <a:gd name="connsiteX5" fmla="*/ 1659465 w 8026398"/>
                <a:gd name="connsiteY5" fmla="*/ 296334 h 833967"/>
                <a:gd name="connsiteX6" fmla="*/ 1765299 w 8026398"/>
                <a:gd name="connsiteY6" fmla="*/ 397934 h 833967"/>
                <a:gd name="connsiteX7" fmla="*/ 1871132 w 8026398"/>
                <a:gd name="connsiteY7" fmla="*/ 448734 h 833967"/>
                <a:gd name="connsiteX8" fmla="*/ 1930399 w 8026398"/>
                <a:gd name="connsiteY8" fmla="*/ 419100 h 833967"/>
                <a:gd name="connsiteX9" fmla="*/ 2061632 w 8026398"/>
                <a:gd name="connsiteY9" fmla="*/ 287867 h 833967"/>
                <a:gd name="connsiteX10" fmla="*/ 2260599 w 8026398"/>
                <a:gd name="connsiteY10" fmla="*/ 275167 h 833967"/>
                <a:gd name="connsiteX11" fmla="*/ 2438399 w 8026398"/>
                <a:gd name="connsiteY11" fmla="*/ 292100 h 833967"/>
                <a:gd name="connsiteX12" fmla="*/ 2484965 w 8026398"/>
                <a:gd name="connsiteY12" fmla="*/ 292100 h 833967"/>
                <a:gd name="connsiteX13" fmla="*/ 2497665 w 8026398"/>
                <a:gd name="connsiteY13" fmla="*/ 139700 h 833967"/>
                <a:gd name="connsiteX14" fmla="*/ 3158065 w 8026398"/>
                <a:gd name="connsiteY14" fmla="*/ 207434 h 833967"/>
                <a:gd name="connsiteX15" fmla="*/ 4165600 w 8026398"/>
                <a:gd name="connsiteY15" fmla="*/ 190500 h 833967"/>
                <a:gd name="connsiteX16" fmla="*/ 4292599 w 8026398"/>
                <a:gd name="connsiteY16" fmla="*/ 55034 h 833967"/>
                <a:gd name="connsiteX17" fmla="*/ 4500031 w 8026398"/>
                <a:gd name="connsiteY17" fmla="*/ 228600 h 833967"/>
                <a:gd name="connsiteX18" fmla="*/ 5837764 w 8026398"/>
                <a:gd name="connsiteY18" fmla="*/ 4234 h 833967"/>
                <a:gd name="connsiteX19" fmla="*/ 6252631 w 8026398"/>
                <a:gd name="connsiteY19" fmla="*/ 101600 h 833967"/>
                <a:gd name="connsiteX20" fmla="*/ 7687731 w 8026398"/>
                <a:gd name="connsiteY20" fmla="*/ 55033 h 833967"/>
                <a:gd name="connsiteX21" fmla="*/ 8009464 w 8026398"/>
                <a:gd name="connsiteY21" fmla="*/ 71967 h 833967"/>
                <a:gd name="connsiteX22" fmla="*/ 8026398 w 8026398"/>
                <a:gd name="connsiteY22" fmla="*/ 325967 h 833967"/>
                <a:gd name="connsiteX23" fmla="*/ 5063065 w 8026398"/>
                <a:gd name="connsiteY23" fmla="*/ 795867 h 833967"/>
                <a:gd name="connsiteX24" fmla="*/ 3340098 w 8026398"/>
                <a:gd name="connsiteY24" fmla="*/ 833967 h 833967"/>
                <a:gd name="connsiteX25" fmla="*/ 440265 w 8026398"/>
                <a:gd name="connsiteY25" fmla="*/ 736601 h 833967"/>
                <a:gd name="connsiteX26" fmla="*/ 0 w 8026398"/>
                <a:gd name="connsiteY26" fmla="*/ 482601 h 833967"/>
                <a:gd name="connsiteX27" fmla="*/ 397932 w 8026398"/>
                <a:gd name="connsiteY27" fmla="*/ 42335 h 833967"/>
                <a:gd name="connsiteX28" fmla="*/ 436033 w 8026398"/>
                <a:gd name="connsiteY28" fmla="*/ 4231 h 833967"/>
                <a:gd name="connsiteX0" fmla="*/ 960965 w 8026398"/>
                <a:gd name="connsiteY0" fmla="*/ 88900 h 833967"/>
                <a:gd name="connsiteX1" fmla="*/ 1168399 w 8026398"/>
                <a:gd name="connsiteY1" fmla="*/ 0 h 833967"/>
                <a:gd name="connsiteX2" fmla="*/ 1278465 w 8026398"/>
                <a:gd name="connsiteY2" fmla="*/ 169334 h 833967"/>
                <a:gd name="connsiteX3" fmla="*/ 1363132 w 8026398"/>
                <a:gd name="connsiteY3" fmla="*/ 279400 h 833967"/>
                <a:gd name="connsiteX4" fmla="*/ 1447799 w 8026398"/>
                <a:gd name="connsiteY4" fmla="*/ 321734 h 833967"/>
                <a:gd name="connsiteX5" fmla="*/ 1659465 w 8026398"/>
                <a:gd name="connsiteY5" fmla="*/ 296334 h 833967"/>
                <a:gd name="connsiteX6" fmla="*/ 1765299 w 8026398"/>
                <a:gd name="connsiteY6" fmla="*/ 397934 h 833967"/>
                <a:gd name="connsiteX7" fmla="*/ 1871132 w 8026398"/>
                <a:gd name="connsiteY7" fmla="*/ 448734 h 833967"/>
                <a:gd name="connsiteX8" fmla="*/ 1930399 w 8026398"/>
                <a:gd name="connsiteY8" fmla="*/ 419100 h 833967"/>
                <a:gd name="connsiteX9" fmla="*/ 2061632 w 8026398"/>
                <a:gd name="connsiteY9" fmla="*/ 287867 h 833967"/>
                <a:gd name="connsiteX10" fmla="*/ 2260599 w 8026398"/>
                <a:gd name="connsiteY10" fmla="*/ 275167 h 833967"/>
                <a:gd name="connsiteX11" fmla="*/ 2438399 w 8026398"/>
                <a:gd name="connsiteY11" fmla="*/ 292100 h 833967"/>
                <a:gd name="connsiteX12" fmla="*/ 2484965 w 8026398"/>
                <a:gd name="connsiteY12" fmla="*/ 292100 h 833967"/>
                <a:gd name="connsiteX13" fmla="*/ 2497665 w 8026398"/>
                <a:gd name="connsiteY13" fmla="*/ 139700 h 833967"/>
                <a:gd name="connsiteX14" fmla="*/ 3158065 w 8026398"/>
                <a:gd name="connsiteY14" fmla="*/ 207434 h 833967"/>
                <a:gd name="connsiteX15" fmla="*/ 4165600 w 8026398"/>
                <a:gd name="connsiteY15" fmla="*/ 190500 h 833967"/>
                <a:gd name="connsiteX16" fmla="*/ 4292599 w 8026398"/>
                <a:gd name="connsiteY16" fmla="*/ 55034 h 833967"/>
                <a:gd name="connsiteX17" fmla="*/ 4500031 w 8026398"/>
                <a:gd name="connsiteY17" fmla="*/ 228600 h 833967"/>
                <a:gd name="connsiteX18" fmla="*/ 5837764 w 8026398"/>
                <a:gd name="connsiteY18" fmla="*/ 4234 h 833967"/>
                <a:gd name="connsiteX19" fmla="*/ 6252631 w 8026398"/>
                <a:gd name="connsiteY19" fmla="*/ 101600 h 833967"/>
                <a:gd name="connsiteX20" fmla="*/ 7687731 w 8026398"/>
                <a:gd name="connsiteY20" fmla="*/ 55033 h 833967"/>
                <a:gd name="connsiteX21" fmla="*/ 8009464 w 8026398"/>
                <a:gd name="connsiteY21" fmla="*/ 71967 h 833967"/>
                <a:gd name="connsiteX22" fmla="*/ 8026398 w 8026398"/>
                <a:gd name="connsiteY22" fmla="*/ 325967 h 833967"/>
                <a:gd name="connsiteX23" fmla="*/ 5063065 w 8026398"/>
                <a:gd name="connsiteY23" fmla="*/ 795867 h 833967"/>
                <a:gd name="connsiteX24" fmla="*/ 3340098 w 8026398"/>
                <a:gd name="connsiteY24" fmla="*/ 833967 h 833967"/>
                <a:gd name="connsiteX25" fmla="*/ 440265 w 8026398"/>
                <a:gd name="connsiteY25" fmla="*/ 736601 h 833967"/>
                <a:gd name="connsiteX26" fmla="*/ 0 w 8026398"/>
                <a:gd name="connsiteY26" fmla="*/ 482601 h 833967"/>
                <a:gd name="connsiteX27" fmla="*/ 397932 w 8026398"/>
                <a:gd name="connsiteY27" fmla="*/ 42335 h 833967"/>
                <a:gd name="connsiteX28" fmla="*/ 952500 w 8026398"/>
                <a:gd name="connsiteY28" fmla="*/ 88898 h 833967"/>
                <a:gd name="connsiteX0" fmla="*/ 960965 w 8026398"/>
                <a:gd name="connsiteY0" fmla="*/ 105832 h 850899"/>
                <a:gd name="connsiteX1" fmla="*/ 1168399 w 8026398"/>
                <a:gd name="connsiteY1" fmla="*/ 16932 h 850899"/>
                <a:gd name="connsiteX2" fmla="*/ 1278465 w 8026398"/>
                <a:gd name="connsiteY2" fmla="*/ 186266 h 850899"/>
                <a:gd name="connsiteX3" fmla="*/ 1363132 w 8026398"/>
                <a:gd name="connsiteY3" fmla="*/ 296332 h 850899"/>
                <a:gd name="connsiteX4" fmla="*/ 1447799 w 8026398"/>
                <a:gd name="connsiteY4" fmla="*/ 338666 h 850899"/>
                <a:gd name="connsiteX5" fmla="*/ 1659465 w 8026398"/>
                <a:gd name="connsiteY5" fmla="*/ 313266 h 850899"/>
                <a:gd name="connsiteX6" fmla="*/ 1765299 w 8026398"/>
                <a:gd name="connsiteY6" fmla="*/ 414866 h 850899"/>
                <a:gd name="connsiteX7" fmla="*/ 1871132 w 8026398"/>
                <a:gd name="connsiteY7" fmla="*/ 465666 h 850899"/>
                <a:gd name="connsiteX8" fmla="*/ 1930399 w 8026398"/>
                <a:gd name="connsiteY8" fmla="*/ 436032 h 850899"/>
                <a:gd name="connsiteX9" fmla="*/ 2061632 w 8026398"/>
                <a:gd name="connsiteY9" fmla="*/ 304799 h 850899"/>
                <a:gd name="connsiteX10" fmla="*/ 2260599 w 8026398"/>
                <a:gd name="connsiteY10" fmla="*/ 292099 h 850899"/>
                <a:gd name="connsiteX11" fmla="*/ 2438399 w 8026398"/>
                <a:gd name="connsiteY11" fmla="*/ 309032 h 850899"/>
                <a:gd name="connsiteX12" fmla="*/ 2484965 w 8026398"/>
                <a:gd name="connsiteY12" fmla="*/ 309032 h 850899"/>
                <a:gd name="connsiteX13" fmla="*/ 2497665 w 8026398"/>
                <a:gd name="connsiteY13" fmla="*/ 156632 h 850899"/>
                <a:gd name="connsiteX14" fmla="*/ 3158065 w 8026398"/>
                <a:gd name="connsiteY14" fmla="*/ 224366 h 850899"/>
                <a:gd name="connsiteX15" fmla="*/ 4165600 w 8026398"/>
                <a:gd name="connsiteY15" fmla="*/ 207432 h 850899"/>
                <a:gd name="connsiteX16" fmla="*/ 4292599 w 8026398"/>
                <a:gd name="connsiteY16" fmla="*/ 71966 h 850899"/>
                <a:gd name="connsiteX17" fmla="*/ 4500031 w 8026398"/>
                <a:gd name="connsiteY17" fmla="*/ 245532 h 850899"/>
                <a:gd name="connsiteX18" fmla="*/ 5837764 w 8026398"/>
                <a:gd name="connsiteY18" fmla="*/ 21166 h 850899"/>
                <a:gd name="connsiteX19" fmla="*/ 6252631 w 8026398"/>
                <a:gd name="connsiteY19" fmla="*/ 118532 h 850899"/>
                <a:gd name="connsiteX20" fmla="*/ 7687731 w 8026398"/>
                <a:gd name="connsiteY20" fmla="*/ 71965 h 850899"/>
                <a:gd name="connsiteX21" fmla="*/ 8009464 w 8026398"/>
                <a:gd name="connsiteY21" fmla="*/ 88899 h 850899"/>
                <a:gd name="connsiteX22" fmla="*/ 8026398 w 8026398"/>
                <a:gd name="connsiteY22" fmla="*/ 342899 h 850899"/>
                <a:gd name="connsiteX23" fmla="*/ 5063065 w 8026398"/>
                <a:gd name="connsiteY23" fmla="*/ 812799 h 850899"/>
                <a:gd name="connsiteX24" fmla="*/ 3340098 w 8026398"/>
                <a:gd name="connsiteY24" fmla="*/ 850899 h 850899"/>
                <a:gd name="connsiteX25" fmla="*/ 440265 w 8026398"/>
                <a:gd name="connsiteY25" fmla="*/ 753533 h 850899"/>
                <a:gd name="connsiteX26" fmla="*/ 0 w 8026398"/>
                <a:gd name="connsiteY26" fmla="*/ 499533 h 850899"/>
                <a:gd name="connsiteX27" fmla="*/ 516466 w 8026398"/>
                <a:gd name="connsiteY27" fmla="*/ 0 h 850899"/>
                <a:gd name="connsiteX28" fmla="*/ 952500 w 8026398"/>
                <a:gd name="connsiteY28" fmla="*/ 105830 h 850899"/>
                <a:gd name="connsiteX0" fmla="*/ 884765 w 7950198"/>
                <a:gd name="connsiteY0" fmla="*/ 105832 h 850899"/>
                <a:gd name="connsiteX1" fmla="*/ 1092199 w 7950198"/>
                <a:gd name="connsiteY1" fmla="*/ 16932 h 850899"/>
                <a:gd name="connsiteX2" fmla="*/ 1202265 w 7950198"/>
                <a:gd name="connsiteY2" fmla="*/ 186266 h 850899"/>
                <a:gd name="connsiteX3" fmla="*/ 1286932 w 7950198"/>
                <a:gd name="connsiteY3" fmla="*/ 296332 h 850899"/>
                <a:gd name="connsiteX4" fmla="*/ 1371599 w 7950198"/>
                <a:gd name="connsiteY4" fmla="*/ 338666 h 850899"/>
                <a:gd name="connsiteX5" fmla="*/ 1583265 w 7950198"/>
                <a:gd name="connsiteY5" fmla="*/ 313266 h 850899"/>
                <a:gd name="connsiteX6" fmla="*/ 1689099 w 7950198"/>
                <a:gd name="connsiteY6" fmla="*/ 414866 h 850899"/>
                <a:gd name="connsiteX7" fmla="*/ 1794932 w 7950198"/>
                <a:gd name="connsiteY7" fmla="*/ 465666 h 850899"/>
                <a:gd name="connsiteX8" fmla="*/ 1854199 w 7950198"/>
                <a:gd name="connsiteY8" fmla="*/ 436032 h 850899"/>
                <a:gd name="connsiteX9" fmla="*/ 1985432 w 7950198"/>
                <a:gd name="connsiteY9" fmla="*/ 304799 h 850899"/>
                <a:gd name="connsiteX10" fmla="*/ 2184399 w 7950198"/>
                <a:gd name="connsiteY10" fmla="*/ 292099 h 850899"/>
                <a:gd name="connsiteX11" fmla="*/ 2362199 w 7950198"/>
                <a:gd name="connsiteY11" fmla="*/ 309032 h 850899"/>
                <a:gd name="connsiteX12" fmla="*/ 2408765 w 7950198"/>
                <a:gd name="connsiteY12" fmla="*/ 309032 h 850899"/>
                <a:gd name="connsiteX13" fmla="*/ 2421465 w 7950198"/>
                <a:gd name="connsiteY13" fmla="*/ 156632 h 850899"/>
                <a:gd name="connsiteX14" fmla="*/ 3081865 w 7950198"/>
                <a:gd name="connsiteY14" fmla="*/ 224366 h 850899"/>
                <a:gd name="connsiteX15" fmla="*/ 4089400 w 7950198"/>
                <a:gd name="connsiteY15" fmla="*/ 207432 h 850899"/>
                <a:gd name="connsiteX16" fmla="*/ 4216399 w 7950198"/>
                <a:gd name="connsiteY16" fmla="*/ 71966 h 850899"/>
                <a:gd name="connsiteX17" fmla="*/ 4423831 w 7950198"/>
                <a:gd name="connsiteY17" fmla="*/ 245532 h 850899"/>
                <a:gd name="connsiteX18" fmla="*/ 5761564 w 7950198"/>
                <a:gd name="connsiteY18" fmla="*/ 21166 h 850899"/>
                <a:gd name="connsiteX19" fmla="*/ 6176431 w 7950198"/>
                <a:gd name="connsiteY19" fmla="*/ 118532 h 850899"/>
                <a:gd name="connsiteX20" fmla="*/ 7611531 w 7950198"/>
                <a:gd name="connsiteY20" fmla="*/ 71965 h 850899"/>
                <a:gd name="connsiteX21" fmla="*/ 7933264 w 7950198"/>
                <a:gd name="connsiteY21" fmla="*/ 88899 h 850899"/>
                <a:gd name="connsiteX22" fmla="*/ 7950198 w 7950198"/>
                <a:gd name="connsiteY22" fmla="*/ 342899 h 850899"/>
                <a:gd name="connsiteX23" fmla="*/ 4986865 w 7950198"/>
                <a:gd name="connsiteY23" fmla="*/ 812799 h 850899"/>
                <a:gd name="connsiteX24" fmla="*/ 3263898 w 7950198"/>
                <a:gd name="connsiteY24" fmla="*/ 850899 h 850899"/>
                <a:gd name="connsiteX25" fmla="*/ 364065 w 7950198"/>
                <a:gd name="connsiteY25" fmla="*/ 753533 h 850899"/>
                <a:gd name="connsiteX26" fmla="*/ 0 w 7950198"/>
                <a:gd name="connsiteY26" fmla="*/ 465667 h 850899"/>
                <a:gd name="connsiteX27" fmla="*/ 440266 w 7950198"/>
                <a:gd name="connsiteY27" fmla="*/ 0 h 850899"/>
                <a:gd name="connsiteX28" fmla="*/ 876300 w 7950198"/>
                <a:gd name="connsiteY28" fmla="*/ 105830 h 850899"/>
                <a:gd name="connsiteX0" fmla="*/ 884765 w 7950198"/>
                <a:gd name="connsiteY0" fmla="*/ 105832 h 850899"/>
                <a:gd name="connsiteX1" fmla="*/ 1092199 w 7950198"/>
                <a:gd name="connsiteY1" fmla="*/ 16932 h 850899"/>
                <a:gd name="connsiteX2" fmla="*/ 1202265 w 7950198"/>
                <a:gd name="connsiteY2" fmla="*/ 186266 h 850899"/>
                <a:gd name="connsiteX3" fmla="*/ 1286932 w 7950198"/>
                <a:gd name="connsiteY3" fmla="*/ 296332 h 850899"/>
                <a:gd name="connsiteX4" fmla="*/ 1371599 w 7950198"/>
                <a:gd name="connsiteY4" fmla="*/ 338666 h 850899"/>
                <a:gd name="connsiteX5" fmla="*/ 1583265 w 7950198"/>
                <a:gd name="connsiteY5" fmla="*/ 313266 h 850899"/>
                <a:gd name="connsiteX6" fmla="*/ 1689099 w 7950198"/>
                <a:gd name="connsiteY6" fmla="*/ 414866 h 850899"/>
                <a:gd name="connsiteX7" fmla="*/ 1794932 w 7950198"/>
                <a:gd name="connsiteY7" fmla="*/ 465666 h 850899"/>
                <a:gd name="connsiteX8" fmla="*/ 1854199 w 7950198"/>
                <a:gd name="connsiteY8" fmla="*/ 436032 h 850899"/>
                <a:gd name="connsiteX9" fmla="*/ 1985432 w 7950198"/>
                <a:gd name="connsiteY9" fmla="*/ 304799 h 850899"/>
                <a:gd name="connsiteX10" fmla="*/ 2184399 w 7950198"/>
                <a:gd name="connsiteY10" fmla="*/ 292099 h 850899"/>
                <a:gd name="connsiteX11" fmla="*/ 2362199 w 7950198"/>
                <a:gd name="connsiteY11" fmla="*/ 309032 h 850899"/>
                <a:gd name="connsiteX12" fmla="*/ 2408765 w 7950198"/>
                <a:gd name="connsiteY12" fmla="*/ 309032 h 850899"/>
                <a:gd name="connsiteX13" fmla="*/ 2421465 w 7950198"/>
                <a:gd name="connsiteY13" fmla="*/ 156632 h 850899"/>
                <a:gd name="connsiteX14" fmla="*/ 3081865 w 7950198"/>
                <a:gd name="connsiteY14" fmla="*/ 224366 h 850899"/>
                <a:gd name="connsiteX15" fmla="*/ 4089400 w 7950198"/>
                <a:gd name="connsiteY15" fmla="*/ 207432 h 850899"/>
                <a:gd name="connsiteX16" fmla="*/ 4216399 w 7950198"/>
                <a:gd name="connsiteY16" fmla="*/ 71966 h 850899"/>
                <a:gd name="connsiteX17" fmla="*/ 4423831 w 7950198"/>
                <a:gd name="connsiteY17" fmla="*/ 245532 h 850899"/>
                <a:gd name="connsiteX18" fmla="*/ 5761564 w 7950198"/>
                <a:gd name="connsiteY18" fmla="*/ 21166 h 850899"/>
                <a:gd name="connsiteX19" fmla="*/ 6176431 w 7950198"/>
                <a:gd name="connsiteY19" fmla="*/ 118532 h 850899"/>
                <a:gd name="connsiteX20" fmla="*/ 7611531 w 7950198"/>
                <a:gd name="connsiteY20" fmla="*/ 71965 h 850899"/>
                <a:gd name="connsiteX21" fmla="*/ 7933264 w 7950198"/>
                <a:gd name="connsiteY21" fmla="*/ 88899 h 850899"/>
                <a:gd name="connsiteX22" fmla="*/ 7950198 w 7950198"/>
                <a:gd name="connsiteY22" fmla="*/ 342899 h 850899"/>
                <a:gd name="connsiteX23" fmla="*/ 4986865 w 7950198"/>
                <a:gd name="connsiteY23" fmla="*/ 812799 h 850899"/>
                <a:gd name="connsiteX24" fmla="*/ 3263898 w 7950198"/>
                <a:gd name="connsiteY24" fmla="*/ 850899 h 850899"/>
                <a:gd name="connsiteX25" fmla="*/ 364065 w 7950198"/>
                <a:gd name="connsiteY25" fmla="*/ 728133 h 850899"/>
                <a:gd name="connsiteX26" fmla="*/ 0 w 7950198"/>
                <a:gd name="connsiteY26" fmla="*/ 465667 h 850899"/>
                <a:gd name="connsiteX27" fmla="*/ 440266 w 7950198"/>
                <a:gd name="connsiteY27" fmla="*/ 0 h 850899"/>
                <a:gd name="connsiteX28" fmla="*/ 876300 w 7950198"/>
                <a:gd name="connsiteY28" fmla="*/ 105830 h 850899"/>
                <a:gd name="connsiteX0" fmla="*/ 884765 w 7950198"/>
                <a:gd name="connsiteY0" fmla="*/ 105832 h 850899"/>
                <a:gd name="connsiteX1" fmla="*/ 1092199 w 7950198"/>
                <a:gd name="connsiteY1" fmla="*/ 16932 h 850899"/>
                <a:gd name="connsiteX2" fmla="*/ 1202265 w 7950198"/>
                <a:gd name="connsiteY2" fmla="*/ 186266 h 850899"/>
                <a:gd name="connsiteX3" fmla="*/ 1286932 w 7950198"/>
                <a:gd name="connsiteY3" fmla="*/ 296332 h 850899"/>
                <a:gd name="connsiteX4" fmla="*/ 1371599 w 7950198"/>
                <a:gd name="connsiteY4" fmla="*/ 338666 h 850899"/>
                <a:gd name="connsiteX5" fmla="*/ 1583265 w 7950198"/>
                <a:gd name="connsiteY5" fmla="*/ 313266 h 850899"/>
                <a:gd name="connsiteX6" fmla="*/ 1689099 w 7950198"/>
                <a:gd name="connsiteY6" fmla="*/ 414866 h 850899"/>
                <a:gd name="connsiteX7" fmla="*/ 1794932 w 7950198"/>
                <a:gd name="connsiteY7" fmla="*/ 465666 h 850899"/>
                <a:gd name="connsiteX8" fmla="*/ 1854199 w 7950198"/>
                <a:gd name="connsiteY8" fmla="*/ 436032 h 850899"/>
                <a:gd name="connsiteX9" fmla="*/ 1985432 w 7950198"/>
                <a:gd name="connsiteY9" fmla="*/ 304799 h 850899"/>
                <a:gd name="connsiteX10" fmla="*/ 2184399 w 7950198"/>
                <a:gd name="connsiteY10" fmla="*/ 292099 h 850899"/>
                <a:gd name="connsiteX11" fmla="*/ 2362199 w 7950198"/>
                <a:gd name="connsiteY11" fmla="*/ 309032 h 850899"/>
                <a:gd name="connsiteX12" fmla="*/ 2408765 w 7950198"/>
                <a:gd name="connsiteY12" fmla="*/ 309032 h 850899"/>
                <a:gd name="connsiteX13" fmla="*/ 2421465 w 7950198"/>
                <a:gd name="connsiteY13" fmla="*/ 156632 h 850899"/>
                <a:gd name="connsiteX14" fmla="*/ 3081865 w 7950198"/>
                <a:gd name="connsiteY14" fmla="*/ 224366 h 850899"/>
                <a:gd name="connsiteX15" fmla="*/ 4089400 w 7950198"/>
                <a:gd name="connsiteY15" fmla="*/ 207432 h 850899"/>
                <a:gd name="connsiteX16" fmla="*/ 4216399 w 7950198"/>
                <a:gd name="connsiteY16" fmla="*/ 71966 h 850899"/>
                <a:gd name="connsiteX17" fmla="*/ 4423831 w 7950198"/>
                <a:gd name="connsiteY17" fmla="*/ 245532 h 850899"/>
                <a:gd name="connsiteX18" fmla="*/ 5761564 w 7950198"/>
                <a:gd name="connsiteY18" fmla="*/ 21166 h 850899"/>
                <a:gd name="connsiteX19" fmla="*/ 6176431 w 7950198"/>
                <a:gd name="connsiteY19" fmla="*/ 118532 h 850899"/>
                <a:gd name="connsiteX20" fmla="*/ 7611531 w 7950198"/>
                <a:gd name="connsiteY20" fmla="*/ 71965 h 850899"/>
                <a:gd name="connsiteX21" fmla="*/ 7933264 w 7950198"/>
                <a:gd name="connsiteY21" fmla="*/ 88899 h 850899"/>
                <a:gd name="connsiteX22" fmla="*/ 7950198 w 7950198"/>
                <a:gd name="connsiteY22" fmla="*/ 342899 h 850899"/>
                <a:gd name="connsiteX23" fmla="*/ 6913032 w 7950198"/>
                <a:gd name="connsiteY23" fmla="*/ 508000 h 850899"/>
                <a:gd name="connsiteX24" fmla="*/ 4986865 w 7950198"/>
                <a:gd name="connsiteY24" fmla="*/ 812799 h 850899"/>
                <a:gd name="connsiteX25" fmla="*/ 3263898 w 7950198"/>
                <a:gd name="connsiteY25" fmla="*/ 850899 h 850899"/>
                <a:gd name="connsiteX26" fmla="*/ 364065 w 7950198"/>
                <a:gd name="connsiteY26" fmla="*/ 728133 h 850899"/>
                <a:gd name="connsiteX27" fmla="*/ 0 w 7950198"/>
                <a:gd name="connsiteY27" fmla="*/ 465667 h 850899"/>
                <a:gd name="connsiteX28" fmla="*/ 440266 w 7950198"/>
                <a:gd name="connsiteY28" fmla="*/ 0 h 850899"/>
                <a:gd name="connsiteX29" fmla="*/ 876300 w 7950198"/>
                <a:gd name="connsiteY29" fmla="*/ 105830 h 850899"/>
                <a:gd name="connsiteX0" fmla="*/ 884765 w 7950198"/>
                <a:gd name="connsiteY0" fmla="*/ 105832 h 850899"/>
                <a:gd name="connsiteX1" fmla="*/ 1092199 w 7950198"/>
                <a:gd name="connsiteY1" fmla="*/ 16932 h 850899"/>
                <a:gd name="connsiteX2" fmla="*/ 1202265 w 7950198"/>
                <a:gd name="connsiteY2" fmla="*/ 186266 h 850899"/>
                <a:gd name="connsiteX3" fmla="*/ 1286932 w 7950198"/>
                <a:gd name="connsiteY3" fmla="*/ 296332 h 850899"/>
                <a:gd name="connsiteX4" fmla="*/ 1371599 w 7950198"/>
                <a:gd name="connsiteY4" fmla="*/ 338666 h 850899"/>
                <a:gd name="connsiteX5" fmla="*/ 1583265 w 7950198"/>
                <a:gd name="connsiteY5" fmla="*/ 313266 h 850899"/>
                <a:gd name="connsiteX6" fmla="*/ 1689099 w 7950198"/>
                <a:gd name="connsiteY6" fmla="*/ 414866 h 850899"/>
                <a:gd name="connsiteX7" fmla="*/ 1794932 w 7950198"/>
                <a:gd name="connsiteY7" fmla="*/ 465666 h 850899"/>
                <a:gd name="connsiteX8" fmla="*/ 1854199 w 7950198"/>
                <a:gd name="connsiteY8" fmla="*/ 436032 h 850899"/>
                <a:gd name="connsiteX9" fmla="*/ 1985432 w 7950198"/>
                <a:gd name="connsiteY9" fmla="*/ 304799 h 850899"/>
                <a:gd name="connsiteX10" fmla="*/ 2184399 w 7950198"/>
                <a:gd name="connsiteY10" fmla="*/ 292099 h 850899"/>
                <a:gd name="connsiteX11" fmla="*/ 2362199 w 7950198"/>
                <a:gd name="connsiteY11" fmla="*/ 309032 h 850899"/>
                <a:gd name="connsiteX12" fmla="*/ 2408765 w 7950198"/>
                <a:gd name="connsiteY12" fmla="*/ 309032 h 850899"/>
                <a:gd name="connsiteX13" fmla="*/ 2421465 w 7950198"/>
                <a:gd name="connsiteY13" fmla="*/ 156632 h 850899"/>
                <a:gd name="connsiteX14" fmla="*/ 3081865 w 7950198"/>
                <a:gd name="connsiteY14" fmla="*/ 224366 h 850899"/>
                <a:gd name="connsiteX15" fmla="*/ 4089400 w 7950198"/>
                <a:gd name="connsiteY15" fmla="*/ 207432 h 850899"/>
                <a:gd name="connsiteX16" fmla="*/ 4216399 w 7950198"/>
                <a:gd name="connsiteY16" fmla="*/ 71966 h 850899"/>
                <a:gd name="connsiteX17" fmla="*/ 4423831 w 7950198"/>
                <a:gd name="connsiteY17" fmla="*/ 245532 h 850899"/>
                <a:gd name="connsiteX18" fmla="*/ 5761564 w 7950198"/>
                <a:gd name="connsiteY18" fmla="*/ 21166 h 850899"/>
                <a:gd name="connsiteX19" fmla="*/ 6176431 w 7950198"/>
                <a:gd name="connsiteY19" fmla="*/ 118532 h 850899"/>
                <a:gd name="connsiteX20" fmla="*/ 7611531 w 7950198"/>
                <a:gd name="connsiteY20" fmla="*/ 71965 h 850899"/>
                <a:gd name="connsiteX21" fmla="*/ 7933264 w 7950198"/>
                <a:gd name="connsiteY21" fmla="*/ 88899 h 850899"/>
                <a:gd name="connsiteX22" fmla="*/ 7950198 w 7950198"/>
                <a:gd name="connsiteY22" fmla="*/ 342899 h 850899"/>
                <a:gd name="connsiteX23" fmla="*/ 6362698 w 7950198"/>
                <a:gd name="connsiteY23" fmla="*/ 524933 h 850899"/>
                <a:gd name="connsiteX24" fmla="*/ 4986865 w 7950198"/>
                <a:gd name="connsiteY24" fmla="*/ 812799 h 850899"/>
                <a:gd name="connsiteX25" fmla="*/ 3263898 w 7950198"/>
                <a:gd name="connsiteY25" fmla="*/ 850899 h 850899"/>
                <a:gd name="connsiteX26" fmla="*/ 364065 w 7950198"/>
                <a:gd name="connsiteY26" fmla="*/ 728133 h 850899"/>
                <a:gd name="connsiteX27" fmla="*/ 0 w 7950198"/>
                <a:gd name="connsiteY27" fmla="*/ 465667 h 850899"/>
                <a:gd name="connsiteX28" fmla="*/ 440266 w 7950198"/>
                <a:gd name="connsiteY28" fmla="*/ 0 h 850899"/>
                <a:gd name="connsiteX29" fmla="*/ 876300 w 7950198"/>
                <a:gd name="connsiteY29" fmla="*/ 105830 h 850899"/>
                <a:gd name="connsiteX0" fmla="*/ 884765 w 7950198"/>
                <a:gd name="connsiteY0" fmla="*/ 105832 h 850899"/>
                <a:gd name="connsiteX1" fmla="*/ 1092199 w 7950198"/>
                <a:gd name="connsiteY1" fmla="*/ 16932 h 850899"/>
                <a:gd name="connsiteX2" fmla="*/ 1202265 w 7950198"/>
                <a:gd name="connsiteY2" fmla="*/ 186266 h 850899"/>
                <a:gd name="connsiteX3" fmla="*/ 1286932 w 7950198"/>
                <a:gd name="connsiteY3" fmla="*/ 296332 h 850899"/>
                <a:gd name="connsiteX4" fmla="*/ 1371599 w 7950198"/>
                <a:gd name="connsiteY4" fmla="*/ 338666 h 850899"/>
                <a:gd name="connsiteX5" fmla="*/ 1583265 w 7950198"/>
                <a:gd name="connsiteY5" fmla="*/ 313266 h 850899"/>
                <a:gd name="connsiteX6" fmla="*/ 1689099 w 7950198"/>
                <a:gd name="connsiteY6" fmla="*/ 414866 h 850899"/>
                <a:gd name="connsiteX7" fmla="*/ 1794932 w 7950198"/>
                <a:gd name="connsiteY7" fmla="*/ 465666 h 850899"/>
                <a:gd name="connsiteX8" fmla="*/ 1854199 w 7950198"/>
                <a:gd name="connsiteY8" fmla="*/ 436032 h 850899"/>
                <a:gd name="connsiteX9" fmla="*/ 1985432 w 7950198"/>
                <a:gd name="connsiteY9" fmla="*/ 304799 h 850899"/>
                <a:gd name="connsiteX10" fmla="*/ 2184399 w 7950198"/>
                <a:gd name="connsiteY10" fmla="*/ 292099 h 850899"/>
                <a:gd name="connsiteX11" fmla="*/ 2362199 w 7950198"/>
                <a:gd name="connsiteY11" fmla="*/ 309032 h 850899"/>
                <a:gd name="connsiteX12" fmla="*/ 2408765 w 7950198"/>
                <a:gd name="connsiteY12" fmla="*/ 309032 h 850899"/>
                <a:gd name="connsiteX13" fmla="*/ 2421465 w 7950198"/>
                <a:gd name="connsiteY13" fmla="*/ 156632 h 850899"/>
                <a:gd name="connsiteX14" fmla="*/ 3081865 w 7950198"/>
                <a:gd name="connsiteY14" fmla="*/ 224366 h 850899"/>
                <a:gd name="connsiteX15" fmla="*/ 4089400 w 7950198"/>
                <a:gd name="connsiteY15" fmla="*/ 207432 h 850899"/>
                <a:gd name="connsiteX16" fmla="*/ 4216399 w 7950198"/>
                <a:gd name="connsiteY16" fmla="*/ 71966 h 850899"/>
                <a:gd name="connsiteX17" fmla="*/ 4423831 w 7950198"/>
                <a:gd name="connsiteY17" fmla="*/ 245532 h 850899"/>
                <a:gd name="connsiteX18" fmla="*/ 5761564 w 7950198"/>
                <a:gd name="connsiteY18" fmla="*/ 21166 h 850899"/>
                <a:gd name="connsiteX19" fmla="*/ 6176431 w 7950198"/>
                <a:gd name="connsiteY19" fmla="*/ 118532 h 850899"/>
                <a:gd name="connsiteX20" fmla="*/ 7611531 w 7950198"/>
                <a:gd name="connsiteY20" fmla="*/ 71965 h 850899"/>
                <a:gd name="connsiteX21" fmla="*/ 7933264 w 7950198"/>
                <a:gd name="connsiteY21" fmla="*/ 88899 h 850899"/>
                <a:gd name="connsiteX22" fmla="*/ 7950198 w 7950198"/>
                <a:gd name="connsiteY22" fmla="*/ 342899 h 850899"/>
                <a:gd name="connsiteX23" fmla="*/ 6362698 w 7950198"/>
                <a:gd name="connsiteY23" fmla="*/ 524933 h 850899"/>
                <a:gd name="connsiteX24" fmla="*/ 4964453 w 7950198"/>
                <a:gd name="connsiteY24" fmla="*/ 763493 h 850899"/>
                <a:gd name="connsiteX25" fmla="*/ 3263898 w 7950198"/>
                <a:gd name="connsiteY25" fmla="*/ 850899 h 850899"/>
                <a:gd name="connsiteX26" fmla="*/ 364065 w 7950198"/>
                <a:gd name="connsiteY26" fmla="*/ 728133 h 850899"/>
                <a:gd name="connsiteX27" fmla="*/ 0 w 7950198"/>
                <a:gd name="connsiteY27" fmla="*/ 465667 h 850899"/>
                <a:gd name="connsiteX28" fmla="*/ 440266 w 7950198"/>
                <a:gd name="connsiteY28" fmla="*/ 0 h 850899"/>
                <a:gd name="connsiteX29" fmla="*/ 876300 w 7950198"/>
                <a:gd name="connsiteY29" fmla="*/ 105830 h 850899"/>
                <a:gd name="connsiteX0" fmla="*/ 884765 w 7950198"/>
                <a:gd name="connsiteY0" fmla="*/ 105832 h 801593"/>
                <a:gd name="connsiteX1" fmla="*/ 1092199 w 7950198"/>
                <a:gd name="connsiteY1" fmla="*/ 16932 h 801593"/>
                <a:gd name="connsiteX2" fmla="*/ 1202265 w 7950198"/>
                <a:gd name="connsiteY2" fmla="*/ 186266 h 801593"/>
                <a:gd name="connsiteX3" fmla="*/ 1286932 w 7950198"/>
                <a:gd name="connsiteY3" fmla="*/ 296332 h 801593"/>
                <a:gd name="connsiteX4" fmla="*/ 1371599 w 7950198"/>
                <a:gd name="connsiteY4" fmla="*/ 338666 h 801593"/>
                <a:gd name="connsiteX5" fmla="*/ 1583265 w 7950198"/>
                <a:gd name="connsiteY5" fmla="*/ 313266 h 801593"/>
                <a:gd name="connsiteX6" fmla="*/ 1689099 w 7950198"/>
                <a:gd name="connsiteY6" fmla="*/ 414866 h 801593"/>
                <a:gd name="connsiteX7" fmla="*/ 1794932 w 7950198"/>
                <a:gd name="connsiteY7" fmla="*/ 465666 h 801593"/>
                <a:gd name="connsiteX8" fmla="*/ 1854199 w 7950198"/>
                <a:gd name="connsiteY8" fmla="*/ 436032 h 801593"/>
                <a:gd name="connsiteX9" fmla="*/ 1985432 w 7950198"/>
                <a:gd name="connsiteY9" fmla="*/ 304799 h 801593"/>
                <a:gd name="connsiteX10" fmla="*/ 2184399 w 7950198"/>
                <a:gd name="connsiteY10" fmla="*/ 292099 h 801593"/>
                <a:gd name="connsiteX11" fmla="*/ 2362199 w 7950198"/>
                <a:gd name="connsiteY11" fmla="*/ 309032 h 801593"/>
                <a:gd name="connsiteX12" fmla="*/ 2408765 w 7950198"/>
                <a:gd name="connsiteY12" fmla="*/ 309032 h 801593"/>
                <a:gd name="connsiteX13" fmla="*/ 2421465 w 7950198"/>
                <a:gd name="connsiteY13" fmla="*/ 156632 h 801593"/>
                <a:gd name="connsiteX14" fmla="*/ 3081865 w 7950198"/>
                <a:gd name="connsiteY14" fmla="*/ 224366 h 801593"/>
                <a:gd name="connsiteX15" fmla="*/ 4089400 w 7950198"/>
                <a:gd name="connsiteY15" fmla="*/ 207432 h 801593"/>
                <a:gd name="connsiteX16" fmla="*/ 4216399 w 7950198"/>
                <a:gd name="connsiteY16" fmla="*/ 71966 h 801593"/>
                <a:gd name="connsiteX17" fmla="*/ 4423831 w 7950198"/>
                <a:gd name="connsiteY17" fmla="*/ 245532 h 801593"/>
                <a:gd name="connsiteX18" fmla="*/ 5761564 w 7950198"/>
                <a:gd name="connsiteY18" fmla="*/ 21166 h 801593"/>
                <a:gd name="connsiteX19" fmla="*/ 6176431 w 7950198"/>
                <a:gd name="connsiteY19" fmla="*/ 118532 h 801593"/>
                <a:gd name="connsiteX20" fmla="*/ 7611531 w 7950198"/>
                <a:gd name="connsiteY20" fmla="*/ 71965 h 801593"/>
                <a:gd name="connsiteX21" fmla="*/ 7933264 w 7950198"/>
                <a:gd name="connsiteY21" fmla="*/ 88899 h 801593"/>
                <a:gd name="connsiteX22" fmla="*/ 7950198 w 7950198"/>
                <a:gd name="connsiteY22" fmla="*/ 342899 h 801593"/>
                <a:gd name="connsiteX23" fmla="*/ 6362698 w 7950198"/>
                <a:gd name="connsiteY23" fmla="*/ 524933 h 801593"/>
                <a:gd name="connsiteX24" fmla="*/ 4964453 w 7950198"/>
                <a:gd name="connsiteY24" fmla="*/ 763493 h 801593"/>
                <a:gd name="connsiteX25" fmla="*/ 3272862 w 7950198"/>
                <a:gd name="connsiteY25" fmla="*/ 801593 h 801593"/>
                <a:gd name="connsiteX26" fmla="*/ 364065 w 7950198"/>
                <a:gd name="connsiteY26" fmla="*/ 728133 h 801593"/>
                <a:gd name="connsiteX27" fmla="*/ 0 w 7950198"/>
                <a:gd name="connsiteY27" fmla="*/ 465667 h 801593"/>
                <a:gd name="connsiteX28" fmla="*/ 440266 w 7950198"/>
                <a:gd name="connsiteY28" fmla="*/ 0 h 801593"/>
                <a:gd name="connsiteX29" fmla="*/ 876300 w 7950198"/>
                <a:gd name="connsiteY29" fmla="*/ 105830 h 801593"/>
                <a:gd name="connsiteX0" fmla="*/ 884765 w 7950198"/>
                <a:gd name="connsiteY0" fmla="*/ 105832 h 801593"/>
                <a:gd name="connsiteX1" fmla="*/ 1092199 w 7950198"/>
                <a:gd name="connsiteY1" fmla="*/ 16932 h 801593"/>
                <a:gd name="connsiteX2" fmla="*/ 1202265 w 7950198"/>
                <a:gd name="connsiteY2" fmla="*/ 186266 h 801593"/>
                <a:gd name="connsiteX3" fmla="*/ 1286932 w 7950198"/>
                <a:gd name="connsiteY3" fmla="*/ 296332 h 801593"/>
                <a:gd name="connsiteX4" fmla="*/ 1371599 w 7950198"/>
                <a:gd name="connsiteY4" fmla="*/ 338666 h 801593"/>
                <a:gd name="connsiteX5" fmla="*/ 1583265 w 7950198"/>
                <a:gd name="connsiteY5" fmla="*/ 313266 h 801593"/>
                <a:gd name="connsiteX6" fmla="*/ 1689099 w 7950198"/>
                <a:gd name="connsiteY6" fmla="*/ 414866 h 801593"/>
                <a:gd name="connsiteX7" fmla="*/ 1794932 w 7950198"/>
                <a:gd name="connsiteY7" fmla="*/ 465666 h 801593"/>
                <a:gd name="connsiteX8" fmla="*/ 1854199 w 7950198"/>
                <a:gd name="connsiteY8" fmla="*/ 436032 h 801593"/>
                <a:gd name="connsiteX9" fmla="*/ 1985432 w 7950198"/>
                <a:gd name="connsiteY9" fmla="*/ 304799 h 801593"/>
                <a:gd name="connsiteX10" fmla="*/ 2184399 w 7950198"/>
                <a:gd name="connsiteY10" fmla="*/ 292099 h 801593"/>
                <a:gd name="connsiteX11" fmla="*/ 2362199 w 7950198"/>
                <a:gd name="connsiteY11" fmla="*/ 309032 h 801593"/>
                <a:gd name="connsiteX12" fmla="*/ 2408765 w 7950198"/>
                <a:gd name="connsiteY12" fmla="*/ 309032 h 801593"/>
                <a:gd name="connsiteX13" fmla="*/ 2421465 w 7950198"/>
                <a:gd name="connsiteY13" fmla="*/ 156632 h 801593"/>
                <a:gd name="connsiteX14" fmla="*/ 3081865 w 7950198"/>
                <a:gd name="connsiteY14" fmla="*/ 224366 h 801593"/>
                <a:gd name="connsiteX15" fmla="*/ 4089400 w 7950198"/>
                <a:gd name="connsiteY15" fmla="*/ 207432 h 801593"/>
                <a:gd name="connsiteX16" fmla="*/ 4216399 w 7950198"/>
                <a:gd name="connsiteY16" fmla="*/ 71966 h 801593"/>
                <a:gd name="connsiteX17" fmla="*/ 4423831 w 7950198"/>
                <a:gd name="connsiteY17" fmla="*/ 245532 h 801593"/>
                <a:gd name="connsiteX18" fmla="*/ 5761564 w 7950198"/>
                <a:gd name="connsiteY18" fmla="*/ 21166 h 801593"/>
                <a:gd name="connsiteX19" fmla="*/ 6176431 w 7950198"/>
                <a:gd name="connsiteY19" fmla="*/ 118532 h 801593"/>
                <a:gd name="connsiteX20" fmla="*/ 7611531 w 7950198"/>
                <a:gd name="connsiteY20" fmla="*/ 71965 h 801593"/>
                <a:gd name="connsiteX21" fmla="*/ 7933264 w 7950198"/>
                <a:gd name="connsiteY21" fmla="*/ 88899 h 801593"/>
                <a:gd name="connsiteX22" fmla="*/ 7950198 w 7950198"/>
                <a:gd name="connsiteY22" fmla="*/ 342899 h 801593"/>
                <a:gd name="connsiteX23" fmla="*/ 6479239 w 7950198"/>
                <a:gd name="connsiteY23" fmla="*/ 480110 h 801593"/>
                <a:gd name="connsiteX24" fmla="*/ 4964453 w 7950198"/>
                <a:gd name="connsiteY24" fmla="*/ 763493 h 801593"/>
                <a:gd name="connsiteX25" fmla="*/ 3272862 w 7950198"/>
                <a:gd name="connsiteY25" fmla="*/ 801593 h 801593"/>
                <a:gd name="connsiteX26" fmla="*/ 364065 w 7950198"/>
                <a:gd name="connsiteY26" fmla="*/ 728133 h 801593"/>
                <a:gd name="connsiteX27" fmla="*/ 0 w 7950198"/>
                <a:gd name="connsiteY27" fmla="*/ 465667 h 801593"/>
                <a:gd name="connsiteX28" fmla="*/ 440266 w 7950198"/>
                <a:gd name="connsiteY28" fmla="*/ 0 h 801593"/>
                <a:gd name="connsiteX29" fmla="*/ 876300 w 7950198"/>
                <a:gd name="connsiteY29" fmla="*/ 105830 h 801593"/>
                <a:gd name="connsiteX0" fmla="*/ 884765 w 7950198"/>
                <a:gd name="connsiteY0" fmla="*/ 105832 h 801593"/>
                <a:gd name="connsiteX1" fmla="*/ 1092199 w 7950198"/>
                <a:gd name="connsiteY1" fmla="*/ 16932 h 801593"/>
                <a:gd name="connsiteX2" fmla="*/ 1202265 w 7950198"/>
                <a:gd name="connsiteY2" fmla="*/ 186266 h 801593"/>
                <a:gd name="connsiteX3" fmla="*/ 1286932 w 7950198"/>
                <a:gd name="connsiteY3" fmla="*/ 296332 h 801593"/>
                <a:gd name="connsiteX4" fmla="*/ 1371599 w 7950198"/>
                <a:gd name="connsiteY4" fmla="*/ 338666 h 801593"/>
                <a:gd name="connsiteX5" fmla="*/ 1583265 w 7950198"/>
                <a:gd name="connsiteY5" fmla="*/ 313266 h 801593"/>
                <a:gd name="connsiteX6" fmla="*/ 1689099 w 7950198"/>
                <a:gd name="connsiteY6" fmla="*/ 414866 h 801593"/>
                <a:gd name="connsiteX7" fmla="*/ 1794932 w 7950198"/>
                <a:gd name="connsiteY7" fmla="*/ 465666 h 801593"/>
                <a:gd name="connsiteX8" fmla="*/ 1854199 w 7950198"/>
                <a:gd name="connsiteY8" fmla="*/ 436032 h 801593"/>
                <a:gd name="connsiteX9" fmla="*/ 1985432 w 7950198"/>
                <a:gd name="connsiteY9" fmla="*/ 304799 h 801593"/>
                <a:gd name="connsiteX10" fmla="*/ 2184399 w 7950198"/>
                <a:gd name="connsiteY10" fmla="*/ 292099 h 801593"/>
                <a:gd name="connsiteX11" fmla="*/ 2362199 w 7950198"/>
                <a:gd name="connsiteY11" fmla="*/ 309032 h 801593"/>
                <a:gd name="connsiteX12" fmla="*/ 2408765 w 7950198"/>
                <a:gd name="connsiteY12" fmla="*/ 309032 h 801593"/>
                <a:gd name="connsiteX13" fmla="*/ 2421465 w 7950198"/>
                <a:gd name="connsiteY13" fmla="*/ 156632 h 801593"/>
                <a:gd name="connsiteX14" fmla="*/ 3081865 w 7950198"/>
                <a:gd name="connsiteY14" fmla="*/ 224366 h 801593"/>
                <a:gd name="connsiteX15" fmla="*/ 4089400 w 7950198"/>
                <a:gd name="connsiteY15" fmla="*/ 207432 h 801593"/>
                <a:gd name="connsiteX16" fmla="*/ 4216399 w 7950198"/>
                <a:gd name="connsiteY16" fmla="*/ 71966 h 801593"/>
                <a:gd name="connsiteX17" fmla="*/ 4423831 w 7950198"/>
                <a:gd name="connsiteY17" fmla="*/ 245532 h 801593"/>
                <a:gd name="connsiteX18" fmla="*/ 5761564 w 7950198"/>
                <a:gd name="connsiteY18" fmla="*/ 21166 h 801593"/>
                <a:gd name="connsiteX19" fmla="*/ 6176431 w 7950198"/>
                <a:gd name="connsiteY19" fmla="*/ 118532 h 801593"/>
                <a:gd name="connsiteX20" fmla="*/ 7611531 w 7950198"/>
                <a:gd name="connsiteY20" fmla="*/ 71965 h 801593"/>
                <a:gd name="connsiteX21" fmla="*/ 7933264 w 7950198"/>
                <a:gd name="connsiteY21" fmla="*/ 88899 h 801593"/>
                <a:gd name="connsiteX22" fmla="*/ 7950198 w 7950198"/>
                <a:gd name="connsiteY22" fmla="*/ 342899 h 801593"/>
                <a:gd name="connsiteX23" fmla="*/ 6479239 w 7950198"/>
                <a:gd name="connsiteY23" fmla="*/ 480110 h 801593"/>
                <a:gd name="connsiteX24" fmla="*/ 4964453 w 7950198"/>
                <a:gd name="connsiteY24" fmla="*/ 763493 h 801593"/>
                <a:gd name="connsiteX25" fmla="*/ 3272862 w 7950198"/>
                <a:gd name="connsiteY25" fmla="*/ 801593 h 801593"/>
                <a:gd name="connsiteX26" fmla="*/ 1189067 w 7950198"/>
                <a:gd name="connsiteY26" fmla="*/ 755276 h 801593"/>
                <a:gd name="connsiteX27" fmla="*/ 364065 w 7950198"/>
                <a:gd name="connsiteY27" fmla="*/ 728133 h 801593"/>
                <a:gd name="connsiteX28" fmla="*/ 0 w 7950198"/>
                <a:gd name="connsiteY28" fmla="*/ 465667 h 801593"/>
                <a:gd name="connsiteX29" fmla="*/ 440266 w 7950198"/>
                <a:gd name="connsiteY29" fmla="*/ 0 h 801593"/>
                <a:gd name="connsiteX30" fmla="*/ 876300 w 7950198"/>
                <a:gd name="connsiteY30" fmla="*/ 105830 h 801593"/>
                <a:gd name="connsiteX0" fmla="*/ 884765 w 7950198"/>
                <a:gd name="connsiteY0" fmla="*/ 105832 h 801593"/>
                <a:gd name="connsiteX1" fmla="*/ 1092199 w 7950198"/>
                <a:gd name="connsiteY1" fmla="*/ 16932 h 801593"/>
                <a:gd name="connsiteX2" fmla="*/ 1202265 w 7950198"/>
                <a:gd name="connsiteY2" fmla="*/ 186266 h 801593"/>
                <a:gd name="connsiteX3" fmla="*/ 1286932 w 7950198"/>
                <a:gd name="connsiteY3" fmla="*/ 296332 h 801593"/>
                <a:gd name="connsiteX4" fmla="*/ 1371599 w 7950198"/>
                <a:gd name="connsiteY4" fmla="*/ 338666 h 801593"/>
                <a:gd name="connsiteX5" fmla="*/ 1583265 w 7950198"/>
                <a:gd name="connsiteY5" fmla="*/ 313266 h 801593"/>
                <a:gd name="connsiteX6" fmla="*/ 1689099 w 7950198"/>
                <a:gd name="connsiteY6" fmla="*/ 414866 h 801593"/>
                <a:gd name="connsiteX7" fmla="*/ 1794932 w 7950198"/>
                <a:gd name="connsiteY7" fmla="*/ 465666 h 801593"/>
                <a:gd name="connsiteX8" fmla="*/ 1854199 w 7950198"/>
                <a:gd name="connsiteY8" fmla="*/ 436032 h 801593"/>
                <a:gd name="connsiteX9" fmla="*/ 1985432 w 7950198"/>
                <a:gd name="connsiteY9" fmla="*/ 304799 h 801593"/>
                <a:gd name="connsiteX10" fmla="*/ 2184399 w 7950198"/>
                <a:gd name="connsiteY10" fmla="*/ 292099 h 801593"/>
                <a:gd name="connsiteX11" fmla="*/ 2362199 w 7950198"/>
                <a:gd name="connsiteY11" fmla="*/ 309032 h 801593"/>
                <a:gd name="connsiteX12" fmla="*/ 2408765 w 7950198"/>
                <a:gd name="connsiteY12" fmla="*/ 309032 h 801593"/>
                <a:gd name="connsiteX13" fmla="*/ 2421465 w 7950198"/>
                <a:gd name="connsiteY13" fmla="*/ 156632 h 801593"/>
                <a:gd name="connsiteX14" fmla="*/ 3081865 w 7950198"/>
                <a:gd name="connsiteY14" fmla="*/ 224366 h 801593"/>
                <a:gd name="connsiteX15" fmla="*/ 4089400 w 7950198"/>
                <a:gd name="connsiteY15" fmla="*/ 207432 h 801593"/>
                <a:gd name="connsiteX16" fmla="*/ 4216399 w 7950198"/>
                <a:gd name="connsiteY16" fmla="*/ 71966 h 801593"/>
                <a:gd name="connsiteX17" fmla="*/ 4423831 w 7950198"/>
                <a:gd name="connsiteY17" fmla="*/ 245532 h 801593"/>
                <a:gd name="connsiteX18" fmla="*/ 5761564 w 7950198"/>
                <a:gd name="connsiteY18" fmla="*/ 21166 h 801593"/>
                <a:gd name="connsiteX19" fmla="*/ 6176431 w 7950198"/>
                <a:gd name="connsiteY19" fmla="*/ 118532 h 801593"/>
                <a:gd name="connsiteX20" fmla="*/ 7611531 w 7950198"/>
                <a:gd name="connsiteY20" fmla="*/ 71965 h 801593"/>
                <a:gd name="connsiteX21" fmla="*/ 7933264 w 7950198"/>
                <a:gd name="connsiteY21" fmla="*/ 88899 h 801593"/>
                <a:gd name="connsiteX22" fmla="*/ 7950198 w 7950198"/>
                <a:gd name="connsiteY22" fmla="*/ 342899 h 801593"/>
                <a:gd name="connsiteX23" fmla="*/ 6479239 w 7950198"/>
                <a:gd name="connsiteY23" fmla="*/ 480110 h 801593"/>
                <a:gd name="connsiteX24" fmla="*/ 4964453 w 7950198"/>
                <a:gd name="connsiteY24" fmla="*/ 763493 h 801593"/>
                <a:gd name="connsiteX25" fmla="*/ 3272862 w 7950198"/>
                <a:gd name="connsiteY25" fmla="*/ 801593 h 801593"/>
                <a:gd name="connsiteX26" fmla="*/ 1973479 w 7950198"/>
                <a:gd name="connsiteY26" fmla="*/ 732865 h 801593"/>
                <a:gd name="connsiteX27" fmla="*/ 364065 w 7950198"/>
                <a:gd name="connsiteY27" fmla="*/ 728133 h 801593"/>
                <a:gd name="connsiteX28" fmla="*/ 0 w 7950198"/>
                <a:gd name="connsiteY28" fmla="*/ 465667 h 801593"/>
                <a:gd name="connsiteX29" fmla="*/ 440266 w 7950198"/>
                <a:gd name="connsiteY29" fmla="*/ 0 h 801593"/>
                <a:gd name="connsiteX30" fmla="*/ 876300 w 7950198"/>
                <a:gd name="connsiteY30" fmla="*/ 105830 h 80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50198" h="801593">
                  <a:moveTo>
                    <a:pt x="884765" y="105832"/>
                  </a:moveTo>
                  <a:lnTo>
                    <a:pt x="1092199" y="16932"/>
                  </a:lnTo>
                  <a:lnTo>
                    <a:pt x="1202265" y="186266"/>
                  </a:lnTo>
                  <a:lnTo>
                    <a:pt x="1286932" y="296332"/>
                  </a:lnTo>
                  <a:lnTo>
                    <a:pt x="1371599" y="338666"/>
                  </a:lnTo>
                  <a:lnTo>
                    <a:pt x="1583265" y="313266"/>
                  </a:lnTo>
                  <a:lnTo>
                    <a:pt x="1689099" y="414866"/>
                  </a:lnTo>
                  <a:lnTo>
                    <a:pt x="1794932" y="465666"/>
                  </a:lnTo>
                  <a:lnTo>
                    <a:pt x="1854199" y="436032"/>
                  </a:lnTo>
                  <a:lnTo>
                    <a:pt x="1985432" y="304799"/>
                  </a:lnTo>
                  <a:lnTo>
                    <a:pt x="2184399" y="292099"/>
                  </a:lnTo>
                  <a:lnTo>
                    <a:pt x="2362199" y="309032"/>
                  </a:lnTo>
                  <a:lnTo>
                    <a:pt x="2408765" y="309032"/>
                  </a:lnTo>
                  <a:lnTo>
                    <a:pt x="2421465" y="156632"/>
                  </a:lnTo>
                  <a:lnTo>
                    <a:pt x="3081865" y="224366"/>
                  </a:lnTo>
                  <a:lnTo>
                    <a:pt x="4089400" y="207432"/>
                  </a:lnTo>
                  <a:lnTo>
                    <a:pt x="4216399" y="71966"/>
                  </a:lnTo>
                  <a:lnTo>
                    <a:pt x="4423831" y="245532"/>
                  </a:lnTo>
                  <a:lnTo>
                    <a:pt x="5761564" y="21166"/>
                  </a:lnTo>
                  <a:lnTo>
                    <a:pt x="6176431" y="118532"/>
                  </a:lnTo>
                  <a:lnTo>
                    <a:pt x="7611531" y="71965"/>
                  </a:lnTo>
                  <a:lnTo>
                    <a:pt x="7933264" y="88899"/>
                  </a:lnTo>
                  <a:lnTo>
                    <a:pt x="7950198" y="342899"/>
                  </a:lnTo>
                  <a:lnTo>
                    <a:pt x="6479239" y="480110"/>
                  </a:lnTo>
                  <a:lnTo>
                    <a:pt x="4964453" y="763493"/>
                  </a:lnTo>
                  <a:lnTo>
                    <a:pt x="3272862" y="801593"/>
                  </a:lnTo>
                  <a:lnTo>
                    <a:pt x="1973479" y="732865"/>
                  </a:lnTo>
                  <a:lnTo>
                    <a:pt x="364065" y="728133"/>
                  </a:lnTo>
                  <a:lnTo>
                    <a:pt x="0" y="465667"/>
                  </a:lnTo>
                  <a:lnTo>
                    <a:pt x="440266" y="0"/>
                  </a:lnTo>
                  <a:lnTo>
                    <a:pt x="876300" y="105830"/>
                  </a:lnTo>
                </a:path>
              </a:pathLst>
            </a:custGeom>
            <a:no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p:txBody>
        </p:sp>
        <p:pic>
          <p:nvPicPr>
            <p:cNvPr id="20" name="Picture 3" descr="C:\Documents and Settings\kholcomb\My Documents\My Pictures\agency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8022" y="3505200"/>
              <a:ext cx="336178"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9743" y="3810000"/>
              <a:ext cx="357633" cy="457200"/>
            </a:xfrm>
            <a:prstGeom prst="rect">
              <a:avLst/>
            </a:prstGeom>
          </p:spPr>
        </p:pic>
      </p:grpSp>
    </p:spTree>
    <p:extLst>
      <p:ext uri="{BB962C8B-B14F-4D97-AF65-F5344CB8AC3E}">
        <p14:creationId xmlns:p14="http://schemas.microsoft.com/office/powerpoint/2010/main" val="405671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838200" y="1143001"/>
            <a:ext cx="11353800" cy="1782539"/>
          </a:xfrm>
          <a:prstGeom prst="rect">
            <a:avLst/>
          </a:prstGeom>
        </p:spPr>
        <p:txBody>
          <a:bodyPr wrap="square">
            <a:spAutoFit/>
          </a:bodyPr>
          <a:lstStyle/>
          <a:p>
            <a:pPr marL="0" indent="0">
              <a:buNone/>
            </a:pPr>
            <a:r>
              <a:rPr lang="en-US" b="1" dirty="0">
                <a:latin typeface="Vijaya" pitchFamily="34" charset="0"/>
                <a:cs typeface="Vijaya" pitchFamily="34" charset="0"/>
              </a:rPr>
              <a:t> “If we are to preserve the remaining waterfowl, and the sports and recreation which depend on them, we must set apart for the birds, refuges like Chincoteague, where they may find these simple and necessary creature requirements: food, rest, security.”  </a:t>
            </a:r>
          </a:p>
          <a:p>
            <a:pPr marL="0" indent="0">
              <a:buNone/>
            </a:pPr>
            <a:r>
              <a:rPr lang="en-US" b="1" dirty="0">
                <a:latin typeface="Vijaya" pitchFamily="34" charset="0"/>
                <a:cs typeface="Vijaya" pitchFamily="34" charset="0"/>
              </a:rPr>
              <a:t>- Rachel Carson (1947)</a:t>
            </a:r>
            <a:endParaRPr lang="en-US" dirty="0">
              <a:latin typeface="Vijaya" pitchFamily="34" charset="0"/>
              <a:cs typeface="Vijaya" pitchFamily="34"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49" t="7812" r="20522" b="13542"/>
          <a:stretch/>
        </p:blipFill>
        <p:spPr bwMode="auto">
          <a:xfrm>
            <a:off x="7950820" y="2375466"/>
            <a:ext cx="4211990" cy="44667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49" y="3429000"/>
            <a:ext cx="1708892" cy="2161748"/>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id="{21320AFB-2F57-124F-2868-E63989C104B3}"/>
              </a:ext>
            </a:extLst>
          </p:cNvPr>
          <p:cNvSpPr txBox="1">
            <a:spLocks/>
          </p:cNvSpPr>
          <p:nvPr/>
        </p:nvSpPr>
        <p:spPr>
          <a:xfrm>
            <a:off x="838200" y="-16222"/>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Chincoteague National Wildlife Refuge</a:t>
            </a:r>
          </a:p>
        </p:txBody>
      </p:sp>
      <p:pic>
        <p:nvPicPr>
          <p:cNvPr id="6" name="Picture 5">
            <a:extLst>
              <a:ext uri="{FF2B5EF4-FFF2-40B4-BE49-F238E27FC236}">
                <a16:creationId xmlns:a16="http://schemas.microsoft.com/office/drawing/2014/main" id="{5517780D-9CC6-C579-DEA3-DABB13DE6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1" y="314831"/>
            <a:ext cx="586667" cy="698413"/>
          </a:xfrm>
          <a:prstGeom prst="rect">
            <a:avLst/>
          </a:prstGeom>
        </p:spPr>
      </p:pic>
      <p:pic>
        <p:nvPicPr>
          <p:cNvPr id="5" name="Picture 4">
            <a:extLst>
              <a:ext uri="{FF2B5EF4-FFF2-40B4-BE49-F238E27FC236}">
                <a16:creationId xmlns:a16="http://schemas.microsoft.com/office/drawing/2014/main" id="{62CD975F-C698-4666-94DC-01480AF5C901}"/>
              </a:ext>
            </a:extLst>
          </p:cNvPr>
          <p:cNvPicPr>
            <a:picLocks noChangeAspect="1"/>
          </p:cNvPicPr>
          <p:nvPr/>
        </p:nvPicPr>
        <p:blipFill>
          <a:blip r:embed="rId5"/>
          <a:stretch>
            <a:fillRect/>
          </a:stretch>
        </p:blipFill>
        <p:spPr>
          <a:xfrm>
            <a:off x="4567547" y="2638937"/>
            <a:ext cx="3056906" cy="4054390"/>
          </a:xfrm>
          <a:prstGeom prst="rect">
            <a:avLst/>
          </a:prstGeom>
          <a:ln>
            <a:solidFill>
              <a:schemeClr val="tx1"/>
            </a:solidFill>
          </a:ln>
        </p:spPr>
      </p:pic>
    </p:spTree>
    <p:extLst>
      <p:ext uri="{BB962C8B-B14F-4D97-AF65-F5344CB8AC3E}">
        <p14:creationId xmlns:p14="http://schemas.microsoft.com/office/powerpoint/2010/main" val="57990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CED"/>
        </a:solidFill>
        <a:effectLst/>
      </p:bgPr>
    </p:bg>
    <p:spTree>
      <p:nvGrpSpPr>
        <p:cNvPr id="1" name=""/>
        <p:cNvGrpSpPr/>
        <p:nvPr/>
      </p:nvGrpSpPr>
      <p:grpSpPr>
        <a:xfrm>
          <a:off x="0" y="0"/>
          <a:ext cx="0" cy="0"/>
          <a:chOff x="0" y="0"/>
          <a:chExt cx="0" cy="0"/>
        </a:xfrm>
      </p:grpSpPr>
      <p:sp>
        <p:nvSpPr>
          <p:cNvPr id="9" name="Rectangle 8"/>
          <p:cNvSpPr/>
          <p:nvPr/>
        </p:nvSpPr>
        <p:spPr>
          <a:xfrm>
            <a:off x="990600" y="1460832"/>
            <a:ext cx="7772400" cy="1754326"/>
          </a:xfrm>
          <a:prstGeom prst="rect">
            <a:avLst/>
          </a:prstGeom>
          <a:solidFill>
            <a:srgbClr val="C9DCED"/>
          </a:solidFill>
        </p:spPr>
        <p:txBody>
          <a:bodyPr wrap="square">
            <a:spAutoFit/>
          </a:bodyPr>
          <a:lstStyle/>
          <a:p>
            <a:pPr marL="342900" indent="-342900">
              <a:buFont typeface="+mj-lt"/>
              <a:buAutoNum type="arabicPeriod"/>
              <a:defRPr/>
            </a:pPr>
            <a:r>
              <a:rPr lang="en-US" kern="0" dirty="0">
                <a:latin typeface="Arial" charset="0"/>
              </a:rPr>
              <a:t>Hunting </a:t>
            </a:r>
          </a:p>
          <a:p>
            <a:pPr marL="342900" indent="-342900">
              <a:buFont typeface="+mj-lt"/>
              <a:buAutoNum type="arabicPeriod"/>
              <a:defRPr/>
            </a:pPr>
            <a:r>
              <a:rPr lang="en-US" kern="0" dirty="0">
                <a:latin typeface="Arial" charset="0"/>
              </a:rPr>
              <a:t>Fishing </a:t>
            </a:r>
          </a:p>
          <a:p>
            <a:pPr marL="342900" indent="-342900">
              <a:buFont typeface="+mj-lt"/>
              <a:buAutoNum type="arabicPeriod"/>
              <a:defRPr/>
            </a:pPr>
            <a:r>
              <a:rPr lang="en-US" kern="0" dirty="0">
                <a:latin typeface="Arial" charset="0"/>
              </a:rPr>
              <a:t>Wildlife Observation </a:t>
            </a:r>
          </a:p>
          <a:p>
            <a:pPr marL="342900" indent="-342900">
              <a:buFont typeface="+mj-lt"/>
              <a:buAutoNum type="arabicPeriod"/>
              <a:defRPr/>
            </a:pPr>
            <a:r>
              <a:rPr lang="en-US" kern="0" dirty="0">
                <a:latin typeface="Arial" charset="0"/>
              </a:rPr>
              <a:t>Photography </a:t>
            </a:r>
          </a:p>
          <a:p>
            <a:pPr marL="342900" indent="-342900">
              <a:buFont typeface="+mj-lt"/>
              <a:buAutoNum type="arabicPeriod"/>
              <a:defRPr/>
            </a:pPr>
            <a:r>
              <a:rPr lang="en-US" kern="0" dirty="0">
                <a:latin typeface="Arial" charset="0"/>
              </a:rPr>
              <a:t>Environmental Education </a:t>
            </a:r>
          </a:p>
          <a:p>
            <a:pPr marL="342900" indent="-342900">
              <a:buFont typeface="+mj-lt"/>
              <a:buAutoNum type="arabicPeriod"/>
              <a:defRPr/>
            </a:pPr>
            <a:r>
              <a:rPr lang="en-US" kern="0" dirty="0">
                <a:latin typeface="Arial" charset="0"/>
              </a:rPr>
              <a:t>Interpretation </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0235" r="23930"/>
          <a:stretch/>
        </p:blipFill>
        <p:spPr>
          <a:xfrm>
            <a:off x="982350" y="3317450"/>
            <a:ext cx="2914650" cy="3514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1662" y="1014807"/>
            <a:ext cx="3572132" cy="2381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a:extLst>
              <a:ext uri="{FF2B5EF4-FFF2-40B4-BE49-F238E27FC236}">
                <a16:creationId xmlns:a16="http://schemas.microsoft.com/office/drawing/2014/main" id="{83D91906-240C-2609-427D-2B9D4DBDA7AE}"/>
              </a:ext>
            </a:extLst>
          </p:cNvPr>
          <p:cNvSpPr>
            <a:spLocks noGrp="1"/>
          </p:cNvSpPr>
          <p:nvPr>
            <p:ph type="title"/>
          </p:nvPr>
        </p:nvSpPr>
        <p:spPr>
          <a:xfrm>
            <a:off x="838200" y="2820"/>
            <a:ext cx="11333480" cy="1325563"/>
          </a:xfrm>
        </p:spPr>
        <p:txBody>
          <a:bodyPr>
            <a:normAutofit/>
          </a:bodyPr>
          <a:lstStyle/>
          <a:p>
            <a:r>
              <a:rPr lang="en-US" sz="4000" dirty="0"/>
              <a:t>Wildlife-dependent recreational uses</a:t>
            </a:r>
            <a:endParaRPr lang="en-US" sz="1600" dirty="0"/>
          </a:p>
        </p:txBody>
      </p:sp>
      <p:pic>
        <p:nvPicPr>
          <p:cNvPr id="11" name="Picture 10">
            <a:extLst>
              <a:ext uri="{FF2B5EF4-FFF2-40B4-BE49-F238E27FC236}">
                <a16:creationId xmlns:a16="http://schemas.microsoft.com/office/drawing/2014/main" id="{CE191061-D15A-60E3-DF16-7A672B066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31" y="316394"/>
            <a:ext cx="586667" cy="6984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559" y="2958918"/>
            <a:ext cx="2728585" cy="384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2558" y="1137332"/>
            <a:ext cx="3572132" cy="2381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person, sky, outdoor&#10;&#10;Description automatically generated">
            <a:extLst>
              <a:ext uri="{FF2B5EF4-FFF2-40B4-BE49-F238E27FC236}">
                <a16:creationId xmlns:a16="http://schemas.microsoft.com/office/drawing/2014/main" id="{D44CE769-654D-BEC6-C3A7-6BE2BD7049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94" t="21301" b="13857"/>
          <a:stretch/>
        </p:blipFill>
        <p:spPr>
          <a:xfrm>
            <a:off x="6340690" y="2752955"/>
            <a:ext cx="2647844" cy="3209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13445" t="7458" r="30653" b="16124"/>
          <a:stretch/>
        </p:blipFill>
        <p:spPr>
          <a:xfrm>
            <a:off x="8805988" y="3787458"/>
            <a:ext cx="3347806" cy="3039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436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24FE6ABD-F7BD-7491-01F0-5FABC98C319C}"/>
              </a:ext>
            </a:extLst>
          </p:cNvPr>
          <p:cNvPicPr>
            <a:picLocks noChangeAspect="1"/>
          </p:cNvPicPr>
          <p:nvPr/>
        </p:nvPicPr>
        <p:blipFill rotWithShape="1">
          <a:blip r:embed="rId3">
            <a:extLst>
              <a:ext uri="{28A0092B-C50C-407E-A947-70E740481C1C}">
                <a14:useLocalDpi xmlns:a14="http://schemas.microsoft.com/office/drawing/2010/main" val="0"/>
              </a:ext>
            </a:extLst>
          </a:blip>
          <a:srcRect b="15541"/>
          <a:stretch/>
        </p:blipFill>
        <p:spPr bwMode="auto">
          <a:xfrm>
            <a:off x="0" y="0"/>
            <a:ext cx="12192000" cy="6858000"/>
          </a:xfrm>
          <a:prstGeom prst="rect">
            <a:avLst/>
          </a:prstGeom>
          <a:noFill/>
          <a:ln w="9525">
            <a:noFill/>
            <a:miter lim="800000"/>
            <a:headEnd/>
            <a:tailEnd/>
          </a:ln>
        </p:spPr>
      </p:pic>
      <p:sp>
        <p:nvSpPr>
          <p:cNvPr id="2" name="Title 1">
            <a:extLst>
              <a:ext uri="{FF2B5EF4-FFF2-40B4-BE49-F238E27FC236}">
                <a16:creationId xmlns:a16="http://schemas.microsoft.com/office/drawing/2014/main" id="{87480F62-6E3D-63AD-CF0C-64C9A4B2ABE0}"/>
              </a:ext>
            </a:extLst>
          </p:cNvPr>
          <p:cNvSpPr txBox="1">
            <a:spLocks/>
          </p:cNvSpPr>
          <p:nvPr/>
        </p:nvSpPr>
        <p:spPr>
          <a:xfrm>
            <a:off x="0" y="2820"/>
            <a:ext cx="12192000" cy="1054141"/>
          </a:xfrm>
          <a:prstGeom prst="rect">
            <a:avLst/>
          </a:prstGeom>
          <a:solidFill>
            <a:srgbClr val="C9DCED"/>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              “Assigned Area” for Recreational Beach</a:t>
            </a:r>
          </a:p>
        </p:txBody>
      </p:sp>
      <p:pic>
        <p:nvPicPr>
          <p:cNvPr id="3" name="Picture 2">
            <a:extLst>
              <a:ext uri="{FF2B5EF4-FFF2-40B4-BE49-F238E27FC236}">
                <a16:creationId xmlns:a16="http://schemas.microsoft.com/office/drawing/2014/main" id="{29089436-582C-DFAD-9824-11C39DDF2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1" y="316394"/>
            <a:ext cx="586667" cy="698413"/>
          </a:xfrm>
          <a:prstGeom prst="rect">
            <a:avLst/>
          </a:prstGeom>
        </p:spPr>
      </p:pic>
      <p:pic>
        <p:nvPicPr>
          <p:cNvPr id="5" name="Picture 4">
            <a:extLst>
              <a:ext uri="{FF2B5EF4-FFF2-40B4-BE49-F238E27FC236}">
                <a16:creationId xmlns:a16="http://schemas.microsoft.com/office/drawing/2014/main" id="{8C777BD1-1CA7-E8EF-9144-9BC902431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729" y="290601"/>
            <a:ext cx="586667" cy="749998"/>
          </a:xfrm>
          <a:prstGeom prst="rect">
            <a:avLst/>
          </a:prstGeom>
          <a:ln>
            <a:noFill/>
          </a:ln>
        </p:spPr>
      </p:pic>
    </p:spTree>
    <p:extLst>
      <p:ext uri="{BB962C8B-B14F-4D97-AF65-F5344CB8AC3E}">
        <p14:creationId xmlns:p14="http://schemas.microsoft.com/office/powerpoint/2010/main" val="3757370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DEEF"/>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20886" r="-150" b="9458"/>
          <a:stretch>
            <a:fillRect/>
          </a:stretch>
        </p:blipFill>
        <p:spPr>
          <a:xfrm>
            <a:off x="-18473" y="1576451"/>
            <a:ext cx="12264791" cy="5281549"/>
          </a:xfrm>
        </p:spPr>
      </p:pic>
      <p:sp>
        <p:nvSpPr>
          <p:cNvPr id="2" name="Title 1"/>
          <p:cNvSpPr>
            <a:spLocks noGrp="1"/>
          </p:cNvSpPr>
          <p:nvPr>
            <p:ph type="title"/>
          </p:nvPr>
        </p:nvSpPr>
        <p:spPr>
          <a:xfrm>
            <a:off x="1659117" y="120072"/>
            <a:ext cx="8992675" cy="1325563"/>
          </a:xfrm>
        </p:spPr>
        <p:txBody>
          <a:bodyPr/>
          <a:lstStyle/>
          <a:p>
            <a:r>
              <a:rPr lang="en-US" dirty="0"/>
              <a:t>Recreational Beach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22" y="433646"/>
            <a:ext cx="586667" cy="69841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06" y="4331062"/>
            <a:ext cx="3158616" cy="2368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0016"/>
          <a:stretch/>
        </p:blipFill>
        <p:spPr>
          <a:xfrm>
            <a:off x="3913239" y="4308360"/>
            <a:ext cx="4562167" cy="2394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521"/>
          <a:stretch/>
        </p:blipFill>
        <p:spPr>
          <a:xfrm>
            <a:off x="8959573" y="4331062"/>
            <a:ext cx="3078972" cy="2368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9573" y="2269470"/>
            <a:ext cx="3078972" cy="2256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9573" y="120072"/>
            <a:ext cx="3078972" cy="2309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3CAC6D64-A27C-934F-97DC-0D205BA252F5}"/>
              </a:ext>
            </a:extLst>
          </p:cNvPr>
          <p:cNvPicPr>
            <a:picLocks noChangeAspect="1"/>
          </p:cNvPicPr>
          <p:nvPr/>
        </p:nvPicPr>
        <p:blipFill>
          <a:blip r:embed="rId9"/>
          <a:stretch>
            <a:fillRect/>
          </a:stretch>
        </p:blipFill>
        <p:spPr>
          <a:xfrm>
            <a:off x="885436" y="337270"/>
            <a:ext cx="625234" cy="794789"/>
          </a:xfrm>
          <a:prstGeom prst="rect">
            <a:avLst/>
          </a:prstGeom>
        </p:spPr>
      </p:pic>
      <p:sp>
        <p:nvSpPr>
          <p:cNvPr id="5" name="Content Placeholder 2">
            <a:extLst>
              <a:ext uri="{FF2B5EF4-FFF2-40B4-BE49-F238E27FC236}">
                <a16:creationId xmlns:a16="http://schemas.microsoft.com/office/drawing/2014/main" id="{AF28FAE1-3AB4-AE7F-BFBE-506A00DB46BB}"/>
              </a:ext>
            </a:extLst>
          </p:cNvPr>
          <p:cNvSpPr txBox="1">
            <a:spLocks/>
          </p:cNvSpPr>
          <p:nvPr/>
        </p:nvSpPr>
        <p:spPr>
          <a:xfrm>
            <a:off x="1659117" y="1132059"/>
            <a:ext cx="6580823" cy="60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latin typeface="Times New Roman" pitchFamily="18" charset="0"/>
              </a:rPr>
              <a:t>Annual Visitation Averages 1.4 Million</a:t>
            </a:r>
          </a:p>
          <a:p>
            <a:endParaRPr lang="en-US" sz="2000" dirty="0"/>
          </a:p>
        </p:txBody>
      </p:sp>
    </p:spTree>
    <p:extLst>
      <p:ext uri="{BB962C8B-B14F-4D97-AF65-F5344CB8AC3E}">
        <p14:creationId xmlns:p14="http://schemas.microsoft.com/office/powerpoint/2010/main" val="840572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SSB">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BEF816CE2E5540B16454E3DB1E0465" ma:contentTypeVersion="11" ma:contentTypeDescription="Create a new document." ma:contentTypeScope="" ma:versionID="02b6eeacf5004fa07a9b1e3e59c431b0">
  <xsd:schema xmlns:xsd="http://www.w3.org/2001/XMLSchema" xmlns:xs="http://www.w3.org/2001/XMLSchema" xmlns:p="http://schemas.microsoft.com/office/2006/metadata/properties" xmlns:ns3="ae26737c-072d-4a28-8936-886ca0e172c4" xmlns:ns4="4f03b17a-80dd-4fe7-8bde-af9132194941" targetNamespace="http://schemas.microsoft.com/office/2006/metadata/properties" ma:root="true" ma:fieldsID="59cb2e64687fc1bae7834ebcb081a244" ns3:_="" ns4:_="">
    <xsd:import namespace="ae26737c-072d-4a28-8936-886ca0e172c4"/>
    <xsd:import namespace="4f03b17a-80dd-4fe7-8bde-af91321949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6737c-072d-4a28-8936-886ca0e172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03b17a-80dd-4fe7-8bde-af91321949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B3725-CC53-4CC9-BAC5-8EF418B8F24F}">
  <ds:schemaRefs>
    <ds:schemaRef ds:uri="ae26737c-072d-4a28-8936-886ca0e172c4"/>
    <ds:schemaRef ds:uri="4f03b17a-80dd-4fe7-8bde-af913219494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7DED802E-9787-4A48-9F2C-E3DF660C44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6737c-072d-4a28-8936-886ca0e172c4"/>
    <ds:schemaRef ds:uri="4f03b17a-80dd-4fe7-8bde-af91321949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086317-2ECE-4CC0-98DB-78E20873E30B}">
  <ds:schemaRefs>
    <ds:schemaRef ds:uri="http://schemas.microsoft.com/sharepoint/v3/contenttype/forms"/>
  </ds:schemaRefs>
</ds:datastoreItem>
</file>

<file path=docMetadata/LabelInfo.xml><?xml version="1.0" encoding="utf-8"?>
<clbl:labelList xmlns:clbl="http://schemas.microsoft.com/office/2020/mipLabelMetadata">
  <clbl:label id="{6dd02d64-b7f3-43f7-a145-cfd68d338edf}" enabled="1" method="Standard" siteId="{0693b5ba-4b18-4d7b-9341-f32f400a5494}" contentBits="0" removed="0"/>
</clbl:labelList>
</file>

<file path=docProps/app.xml><?xml version="1.0" encoding="utf-8"?>
<Properties xmlns="http://schemas.openxmlformats.org/officeDocument/2006/extended-properties" xmlns:vt="http://schemas.openxmlformats.org/officeDocument/2006/docPropsVTypes">
  <TotalTime>4442</TotalTime>
  <Words>1070</Words>
  <Application>Microsoft Office PowerPoint</Application>
  <PresentationFormat>Widescreen</PresentationFormat>
  <Paragraphs>165</Paragraphs>
  <Slides>43</Slides>
  <Notes>22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43</vt:i4>
      </vt:variant>
    </vt:vector>
  </HeadingPairs>
  <TitlesOfParts>
    <vt:vector size="65" baseType="lpstr">
      <vt:lpstr>Aptos</vt:lpstr>
      <vt:lpstr>Aptos Display</vt:lpstr>
      <vt:lpstr>Arial</vt:lpstr>
      <vt:lpstr>Calibri</vt:lpstr>
      <vt:lpstr>Calibri Light</vt:lpstr>
      <vt:lpstr>Californian FB</vt:lpstr>
      <vt:lpstr>Forte</vt:lpstr>
      <vt:lpstr>Georgia</vt:lpstr>
      <vt:lpstr>Gill Sans</vt:lpstr>
      <vt:lpstr>Lucida Calligraphy</vt:lpstr>
      <vt:lpstr>Lucida Sans Unicode</vt:lpstr>
      <vt:lpstr>Source Sans Pro</vt:lpstr>
      <vt:lpstr>Times New Roman</vt:lpstr>
      <vt:lpstr>Verdana</vt:lpstr>
      <vt:lpstr>Vijaya</vt:lpstr>
      <vt:lpstr>Wingdings</vt:lpstr>
      <vt:lpstr>Office Theme</vt:lpstr>
      <vt:lpstr>Blank Presentation</vt:lpstr>
      <vt:lpstr>1_Office Theme</vt:lpstr>
      <vt:lpstr>TSSB</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Wildlife-dependent recreational uses</vt:lpstr>
      <vt:lpstr>PowerPoint Presentation</vt:lpstr>
      <vt:lpstr>Recreational Beach</vt:lpstr>
      <vt:lpstr>PowerPoint Presentation</vt:lpstr>
      <vt:lpstr>PowerPoint Presentation</vt:lpstr>
      <vt:lpstr>Refuge Management Actions</vt:lpstr>
      <vt:lpstr>Habitats of Chincoteague NWR</vt:lpstr>
      <vt:lpstr>Inventory &amp; Monitoring – CNWR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Waterbird Monitoring &amp; Management (IWMM)</vt:lpstr>
      <vt:lpstr>Environmental Sensitivity Index (ESI) Map</vt:lpstr>
      <vt:lpstr>PowerPoint Presentation</vt:lpstr>
      <vt:lpstr>Assateague Island, VA Beach Relocation Timeline:  Planning, NEPA &amp; Current Status</vt:lpstr>
      <vt:lpstr>Assateague Island, VA Beach Relocation Timeline:  Planning, NEPA &amp; Current Status</vt:lpstr>
      <vt:lpstr>PowerPoint Presentation</vt:lpstr>
      <vt:lpstr>PowerPoint Presentation</vt:lpstr>
      <vt:lpstr>PowerPoint Presentation</vt:lpstr>
      <vt:lpstr>PowerPoint Presentation</vt:lpstr>
      <vt:lpstr>Incident Information</vt:lpstr>
      <vt:lpstr>Incident Information</vt:lpstr>
      <vt:lpstr>PowerPoint Presentation</vt:lpstr>
      <vt:lpstr>PowerPoint Presentation</vt:lpstr>
      <vt:lpstr>Chincoteague National Wildlife Refuge Complex</vt:lpstr>
    </vt:vector>
  </TitlesOfParts>
  <Company>USFWS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Hunt Program Assessment Chincoteague &amp; Wallops Island NWRs</dc:title>
  <dc:creator>Holcomb, Kevin S</dc:creator>
  <cp:lastModifiedBy>Holcomb, Kevin S</cp:lastModifiedBy>
  <cp:revision>269</cp:revision>
  <cp:lastPrinted>2021-04-12T20:20:56Z</cp:lastPrinted>
  <dcterms:created xsi:type="dcterms:W3CDTF">2021-02-16T01:17:57Z</dcterms:created>
  <dcterms:modified xsi:type="dcterms:W3CDTF">2026-05-05T20:30:28Z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0x01010092BEF816CE2E5540B16454E3DB1E0465</vt:lpwstr>
  </property>
</Properties>
</file>