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3" r:id="rId3"/>
    <p:sldId id="257" r:id="rId4"/>
    <p:sldId id="258" r:id="rId5"/>
    <p:sldId id="259" r:id="rId6"/>
    <p:sldId id="262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382A84-0B8D-4A56-9C0E-210BBFB9753E}" v="2" dt="2026-05-06T11:23:55.6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923" autoAdjust="0"/>
  </p:normalViewPr>
  <p:slideViewPr>
    <p:cSldViewPr snapToGrid="0" snapToObjects="1">
      <p:cViewPr varScale="1">
        <p:scale>
          <a:sx n="40" d="100"/>
          <a:sy n="40" d="100"/>
        </p:scale>
        <p:origin x="2040" y="2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nda, JoAnn" userId="f42b27d3-6e49-4f32-9393-95eaf0aed5a3" providerId="ADAL" clId="{692F9B9C-D368-476E-BF38-5165A3C1BA81}"/>
    <pc:docChg chg="modSld">
      <pc:chgData name="Banda, JoAnn" userId="f42b27d3-6e49-4f32-9393-95eaf0aed5a3" providerId="ADAL" clId="{692F9B9C-D368-476E-BF38-5165A3C1BA81}" dt="2026-05-07T02:04:23.812" v="206" actId="20577"/>
      <pc:docMkLst>
        <pc:docMk/>
      </pc:docMkLst>
      <pc:sldChg chg="modNotesTx">
        <pc:chgData name="Banda, JoAnn" userId="f42b27d3-6e49-4f32-9393-95eaf0aed5a3" providerId="ADAL" clId="{692F9B9C-D368-476E-BF38-5165A3C1BA81}" dt="2026-05-07T02:02:21.412" v="74" actId="20577"/>
        <pc:sldMkLst>
          <pc:docMk/>
          <pc:sldMk cId="0" sldId="256"/>
        </pc:sldMkLst>
      </pc:sldChg>
      <pc:sldChg chg="modSp mod modNotesTx">
        <pc:chgData name="Banda, JoAnn" userId="f42b27d3-6e49-4f32-9393-95eaf0aed5a3" providerId="ADAL" clId="{692F9B9C-D368-476E-BF38-5165A3C1BA81}" dt="2026-05-07T02:02:38.480" v="76" actId="20577"/>
        <pc:sldMkLst>
          <pc:docMk/>
          <pc:sldMk cId="0" sldId="257"/>
        </pc:sldMkLst>
        <pc:spChg chg="mod">
          <ac:chgData name="Banda, JoAnn" userId="f42b27d3-6e49-4f32-9393-95eaf0aed5a3" providerId="ADAL" clId="{692F9B9C-D368-476E-BF38-5165A3C1BA81}" dt="2026-05-06T11:26:18.917" v="23" actId="403"/>
          <ac:spMkLst>
            <pc:docMk/>
            <pc:sldMk cId="0" sldId="257"/>
            <ac:spMk id="3" creationId="{00000000-0000-0000-0000-000000000000}"/>
          </ac:spMkLst>
        </pc:spChg>
      </pc:sldChg>
      <pc:sldChg chg="modSp mod modNotesTx">
        <pc:chgData name="Banda, JoAnn" userId="f42b27d3-6e49-4f32-9393-95eaf0aed5a3" providerId="ADAL" clId="{692F9B9C-D368-476E-BF38-5165A3C1BA81}" dt="2026-05-07T02:02:45.043" v="77" actId="20577"/>
        <pc:sldMkLst>
          <pc:docMk/>
          <pc:sldMk cId="0" sldId="258"/>
        </pc:sldMkLst>
        <pc:spChg chg="mod">
          <ac:chgData name="Banda, JoAnn" userId="f42b27d3-6e49-4f32-9393-95eaf0aed5a3" providerId="ADAL" clId="{692F9B9C-D368-476E-BF38-5165A3C1BA81}" dt="2026-05-06T11:25:50.082" v="20" actId="1076"/>
          <ac:spMkLst>
            <pc:docMk/>
            <pc:sldMk cId="0" sldId="258"/>
            <ac:spMk id="3" creationId="{00000000-0000-0000-0000-000000000000}"/>
          </ac:spMkLst>
        </pc:spChg>
        <pc:picChg chg="mod">
          <ac:chgData name="Banda, JoAnn" userId="f42b27d3-6e49-4f32-9393-95eaf0aed5a3" providerId="ADAL" clId="{692F9B9C-D368-476E-BF38-5165A3C1BA81}" dt="2026-05-06T11:26:04.464" v="21" actId="1076"/>
          <ac:picMkLst>
            <pc:docMk/>
            <pc:sldMk cId="0" sldId="258"/>
            <ac:picMk id="6" creationId="{9F0FDB69-66A8-C134-D91F-078A8935908B}"/>
          </ac:picMkLst>
        </pc:picChg>
      </pc:sldChg>
      <pc:sldChg chg="modSp mod modNotesTx">
        <pc:chgData name="Banda, JoAnn" userId="f42b27d3-6e49-4f32-9393-95eaf0aed5a3" providerId="ADAL" clId="{692F9B9C-D368-476E-BF38-5165A3C1BA81}" dt="2026-05-07T02:03:36.165" v="171" actId="20577"/>
        <pc:sldMkLst>
          <pc:docMk/>
          <pc:sldMk cId="0" sldId="259"/>
        </pc:sldMkLst>
        <pc:spChg chg="mod">
          <ac:chgData name="Banda, JoAnn" userId="f42b27d3-6e49-4f32-9393-95eaf0aed5a3" providerId="ADAL" clId="{692F9B9C-D368-476E-BF38-5165A3C1BA81}" dt="2026-05-07T02:03:36.165" v="171" actId="20577"/>
          <ac:spMkLst>
            <pc:docMk/>
            <pc:sldMk cId="0" sldId="259"/>
            <ac:spMk id="3" creationId="{00000000-0000-0000-0000-000000000000}"/>
          </ac:spMkLst>
        </pc:spChg>
      </pc:sldChg>
      <pc:sldChg chg="modSp mod modNotesTx">
        <pc:chgData name="Banda, JoAnn" userId="f42b27d3-6e49-4f32-9393-95eaf0aed5a3" providerId="ADAL" clId="{692F9B9C-D368-476E-BF38-5165A3C1BA81}" dt="2026-05-07T02:04:23.812" v="206" actId="20577"/>
        <pc:sldMkLst>
          <pc:docMk/>
          <pc:sldMk cId="0" sldId="262"/>
        </pc:sldMkLst>
        <pc:spChg chg="mod">
          <ac:chgData name="Banda, JoAnn" userId="f42b27d3-6e49-4f32-9393-95eaf0aed5a3" providerId="ADAL" clId="{692F9B9C-D368-476E-BF38-5165A3C1BA81}" dt="2026-05-07T02:04:05.933" v="205" actId="20577"/>
          <ac:spMkLst>
            <pc:docMk/>
            <pc:sldMk cId="0" sldId="262"/>
            <ac:spMk id="3" creationId="{00000000-0000-0000-0000-000000000000}"/>
          </ac:spMkLst>
        </pc:spChg>
      </pc:sldChg>
      <pc:sldChg chg="modNotesTx">
        <pc:chgData name="Banda, JoAnn" userId="f42b27d3-6e49-4f32-9393-95eaf0aed5a3" providerId="ADAL" clId="{692F9B9C-D368-476E-BF38-5165A3C1BA81}" dt="2026-05-07T02:02:28.117" v="75" actId="20577"/>
        <pc:sldMkLst>
          <pc:docMk/>
          <pc:sldMk cId="0" sldId="263"/>
        </pc:sldMkLst>
      </pc:sldChg>
      <pc:sldChg chg="modNotesTx">
        <pc:chgData name="Banda, JoAnn" userId="f42b27d3-6e49-4f32-9393-95eaf0aed5a3" providerId="ADAL" clId="{692F9B9C-D368-476E-BF38-5165A3C1BA81}" dt="2026-05-06T11:29:02.787" v="66" actId="20577"/>
        <pc:sldMkLst>
          <pc:docMk/>
          <pc:sldMk cId="0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24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1"/>
            <a:endParaRPr lang="en-US" sz="2900" dirty="0"/>
          </a:p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USFWS Perspective: CSX Providence Forge Derailment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RRT3 Meeting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USFWS Spill Response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en-US" dirty="0"/>
              <a:t>Technical assistance</a:t>
            </a:r>
            <a:endParaRPr dirty="0"/>
          </a:p>
          <a:p>
            <a:pPr marL="0" indent="0">
              <a:buNone/>
            </a:pPr>
            <a:r>
              <a:rPr dirty="0"/>
              <a:t>• Natural Resource Trustee</a:t>
            </a:r>
          </a:p>
          <a:p>
            <a:pPr marL="0" indent="0">
              <a:buNone/>
            </a:pPr>
            <a:r>
              <a:rPr dirty="0"/>
              <a:t>• </a:t>
            </a:r>
            <a:r>
              <a:rPr lang="en-US" dirty="0"/>
              <a:t>ICS participation for resource protection</a:t>
            </a:r>
            <a:endParaRPr dirty="0"/>
          </a:p>
          <a:p>
            <a:pPr marL="0" indent="0">
              <a:buNone/>
            </a:pPr>
            <a:r>
              <a:rPr dirty="0"/>
              <a:t>•</a:t>
            </a:r>
            <a:r>
              <a:rPr lang="pt-BR" dirty="0"/>
              <a:t>Wildlife &amp; environmental response via PRFA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USFWS Concerns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• Coal &amp; diesel release into Chickahominy wetlands</a:t>
            </a:r>
          </a:p>
          <a:p>
            <a:pPr marL="0" indent="0">
              <a:buNone/>
            </a:pPr>
            <a:r>
              <a:rPr dirty="0"/>
              <a:t>• </a:t>
            </a:r>
            <a:r>
              <a:rPr lang="en-US" dirty="0"/>
              <a:t>Fish kill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lang="en-US" dirty="0"/>
              <a:t>Northern long-eared bat habitat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lang="en-US" dirty="0"/>
              <a:t>Migratory bird habitat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A0B9EE-45B2-C7B6-059A-ACE45D0DE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707" y="1417638"/>
            <a:ext cx="3320963" cy="44279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5897CCA-486C-491C-B4C1-5E5C95A82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91" y="385474"/>
            <a:ext cx="4767454" cy="1843283"/>
          </a:xfrm>
        </p:spPr>
        <p:txBody>
          <a:bodyPr>
            <a:normAutofit/>
          </a:bodyPr>
          <a:lstStyle/>
          <a:p>
            <a:r>
              <a:rPr lang="en-US" sz="3500" dirty="0"/>
              <a:t>USFWS/DOI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394" y="1773184"/>
            <a:ext cx="4806394" cy="4200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• Coordinated with DEQ, EPA, and Tribal partners</a:t>
            </a:r>
          </a:p>
          <a:p>
            <a:pPr marL="0" indent="0">
              <a:buNone/>
            </a:pPr>
            <a:r>
              <a:rPr lang="en-US" sz="2800" dirty="0"/>
              <a:t>• Provided BMPs</a:t>
            </a:r>
          </a:p>
          <a:p>
            <a:pPr marL="0" indent="0">
              <a:buNone/>
            </a:pPr>
            <a:r>
              <a:rPr lang="en-US" sz="2800" dirty="0"/>
              <a:t>• Reviewed plans - provided detailed comments on Corrective Action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0FDB69-66A8-C134-D91F-078A89359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639" y="996943"/>
            <a:ext cx="2835879" cy="42000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Key CAP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27951" cy="4525963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• Add soil transect south of tracks</a:t>
            </a:r>
          </a:p>
          <a:p>
            <a:pPr marL="0" indent="0">
              <a:buNone/>
            </a:pPr>
            <a:r>
              <a:rPr dirty="0"/>
              <a:t>• Increase planting density</a:t>
            </a:r>
            <a:r>
              <a:rPr lang="en-US" dirty="0"/>
              <a:t> of some species 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lang="en-US" dirty="0"/>
              <a:t>Longer m</a:t>
            </a:r>
            <a:r>
              <a:rPr dirty="0"/>
              <a:t>onitor </a:t>
            </a:r>
            <a:r>
              <a:rPr lang="en-US" dirty="0"/>
              <a:t>based on plant survival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E97B3-92A3-1381-80BD-5D01641DC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69" y="1498893"/>
            <a:ext cx="3546431" cy="47285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Wildlife Response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464" y="1527048"/>
            <a:ext cx="461513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3400" dirty="0"/>
              <a:t>Follow up after initial notification </a:t>
            </a:r>
          </a:p>
          <a:p>
            <a:r>
              <a:rPr lang="en-US" sz="3400" dirty="0"/>
              <a:t>Under utilization and limited deployment of FWS personnel</a:t>
            </a:r>
          </a:p>
          <a:p>
            <a:r>
              <a:rPr lang="en-US" sz="3400" dirty="0"/>
              <a:t>Wildlife assessments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5CD0D0-EC7F-B249-9346-9E0367B35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285" y="2331978"/>
            <a:ext cx="3711515" cy="24743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Requests to 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</a:t>
            </a:r>
            <a:r>
              <a:rPr dirty="0"/>
              <a:t> wildlife early</a:t>
            </a:r>
          </a:p>
          <a:p>
            <a:r>
              <a:rPr dirty="0"/>
              <a:t>Coordinate </a:t>
            </a:r>
            <a:r>
              <a:rPr lang="en-US" dirty="0"/>
              <a:t>when</a:t>
            </a:r>
            <a:r>
              <a:rPr dirty="0"/>
              <a:t> tactics </a:t>
            </a:r>
            <a:r>
              <a:rPr lang="en-US" dirty="0"/>
              <a:t>change that could </a:t>
            </a:r>
            <a:r>
              <a:rPr dirty="0"/>
              <a:t>affect T&amp;E species</a:t>
            </a:r>
          </a:p>
          <a:p>
            <a:r>
              <a:rPr lang="en-US" dirty="0"/>
              <a:t>Complete and document ESA consultation</a:t>
            </a:r>
          </a:p>
          <a:p>
            <a:r>
              <a:rPr dirty="0"/>
              <a:t>Request PRFA support when needed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dd02d64-b7f3-43f7-a145-cfd68d338edf}" enabled="1" method="Standard" siteId="{0693b5ba-4b18-4d7b-9341-f32f400a54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154</Words>
  <Application>Microsoft Office PowerPoint</Application>
  <PresentationFormat>On-screen Show (4:3)</PresentationFormat>
  <Paragraphs>30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USFWS Perspective: CSX Providence Forge Derailment</vt:lpstr>
      <vt:lpstr>USFWS Spill Response Role</vt:lpstr>
      <vt:lpstr>USFWS Concerns</vt:lpstr>
      <vt:lpstr>USFWS/DOI Activities</vt:lpstr>
      <vt:lpstr>Key CAP Comments</vt:lpstr>
      <vt:lpstr>Challenges in Wildlife Response</vt:lpstr>
      <vt:lpstr>Requests to Partners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Banda, JoAnn</dc:creator>
  <cp:keywords/>
  <dc:description>generated using python-pptx</dc:description>
  <cp:lastModifiedBy>Banda, JoAnn</cp:lastModifiedBy>
  <cp:revision>4</cp:revision>
  <dcterms:created xsi:type="dcterms:W3CDTF">2013-01-27T09:14:16Z</dcterms:created>
  <dcterms:modified xsi:type="dcterms:W3CDTF">2026-05-07T02:04:29Z</dcterms:modified>
  <cp:category/>
</cp:coreProperties>
</file>