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62" r:id="rId5"/>
    <p:sldId id="402" r:id="rId6"/>
    <p:sldId id="261" r:id="rId7"/>
    <p:sldId id="403" r:id="rId8"/>
    <p:sldId id="407" r:id="rId9"/>
    <p:sldId id="406" r:id="rId10"/>
    <p:sldId id="405" r:id="rId11"/>
    <p:sldId id="404" r:id="rId12"/>
    <p:sldId id="408" r:id="rId13"/>
    <p:sldId id="410" r:id="rId14"/>
    <p:sldId id="40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569"/>
    <a:srgbClr val="277EA9"/>
    <a:srgbClr val="256EA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110" autoAdjust="0"/>
  </p:normalViewPr>
  <p:slideViewPr>
    <p:cSldViewPr snapToGrid="0">
      <p:cViewPr varScale="1">
        <p:scale>
          <a:sx n="41" d="100"/>
          <a:sy n="41" d="100"/>
        </p:scale>
        <p:origin x="8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0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913746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913746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8" y="6039440"/>
            <a:ext cx="4913745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D0AB562-0674-ACC6-C2D7-476E2FF148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7" y="5699420"/>
            <a:ext cx="4913746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Virginia Department of Environmental Quality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BD1896-8736-72F1-D034-2185819D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AB1B8D-398B-8493-FB62-655CE4B3A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C9B584-852F-4056-BF30-ABA66A23FD41}" type="slidenum">
              <a:rPr lang="en-US" smtClean="0"/>
              <a:pPr/>
              <a:t>‹#›</a:t>
            </a:fld>
            <a:r>
              <a:rPr lang="en-US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ln>
            <a:noFill/>
          </a:ln>
          <a:solidFill>
            <a:srgbClr val="19856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noFill/>
          </a:ln>
          <a:solidFill>
            <a:srgbClr val="256EA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6" y="2800098"/>
            <a:ext cx="9794244" cy="96488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Providence Forge Train Derailment</a:t>
            </a:r>
            <a:br>
              <a:rPr lang="en-US" sz="4400" dirty="0"/>
            </a:br>
            <a:r>
              <a:rPr lang="en-US" sz="3600" dirty="0">
                <a:solidFill>
                  <a:srgbClr val="277EA9"/>
                </a:solidFill>
              </a:rPr>
              <a:t>October 25, 2025</a:t>
            </a:r>
            <a:r>
              <a:rPr lang="en-US" sz="4400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23998" y="4677696"/>
            <a:ext cx="9794244" cy="3254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Elizabeth “Beth” Lohman, Manager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FCF9CB-109C-364E-9EE1-8883D7E3B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3998" y="5061558"/>
            <a:ext cx="9364951" cy="3254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Office of Pollution Response &amp; Emergency Preparedness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9546A1-B1E4-F219-D134-43E23B898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6" y="5445420"/>
            <a:ext cx="9794244" cy="325460"/>
          </a:xfrm>
          <a:ln>
            <a:noFill/>
          </a:ln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Virginia 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E6B4-2400-1D98-593D-89503A85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Land-Owner and NGO Interests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1E2FB-D600-8C5D-18EF-E718A6778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1673"/>
            <a:ext cx="5181600" cy="4351338"/>
          </a:xfrm>
        </p:spPr>
        <p:txBody>
          <a:bodyPr/>
          <a:lstStyle/>
          <a:p>
            <a:r>
              <a:rPr lang="en-US" dirty="0"/>
              <a:t>Restoration of property/ wetland ecosystem</a:t>
            </a:r>
          </a:p>
          <a:p>
            <a:r>
              <a:rPr lang="en-US" dirty="0"/>
              <a:t>Downstream impacts to Lower Chickahominy and James River</a:t>
            </a:r>
          </a:p>
          <a:p>
            <a:r>
              <a:rPr lang="en-US" dirty="0"/>
              <a:t>Provided “executive-level” briefings to LO/NGOs</a:t>
            </a:r>
          </a:p>
          <a:p>
            <a:r>
              <a:rPr lang="en-US" dirty="0"/>
              <a:t>Met in-person or spoke by phone regularly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06D30F-C8A9-3E9A-DF6F-61D20F3E9D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199" y="1564641"/>
            <a:ext cx="5760369" cy="442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769B-8E1C-9169-2F1F-15AA4F61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Cooperative Response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BD2F4-84B0-CD76-1D87-5EB537C0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493" y="1596946"/>
            <a:ext cx="6502400" cy="47124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Access to work zones for inspection</a:t>
            </a:r>
          </a:p>
          <a:p>
            <a:r>
              <a:rPr lang="en-US" dirty="0"/>
              <a:t>Responsive to requests for field adjustments and plan changes</a:t>
            </a:r>
          </a:p>
          <a:p>
            <a:r>
              <a:rPr lang="en-US" dirty="0"/>
              <a:t>Open and continuous communications between CSX (and its contractors), DEQ, and EPA</a:t>
            </a:r>
          </a:p>
          <a:p>
            <a:r>
              <a:rPr lang="en-US" dirty="0"/>
              <a:t>Impacts limited to less than five acres</a:t>
            </a:r>
          </a:p>
          <a:p>
            <a:r>
              <a:rPr lang="en-US" dirty="0"/>
              <a:t>No downstream impacts to critical infrastructure</a:t>
            </a:r>
          </a:p>
          <a:p>
            <a:r>
              <a:rPr lang="en-US" dirty="0"/>
              <a:t>Restoration work will continue under DEQ’s Virginia Water Protection (VWP)  Program and USACE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D607E-3ED3-A921-3AFF-DD17B72B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3" y="1596946"/>
            <a:ext cx="4534293" cy="4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820A-D4A6-EE9A-26D7-9DB98C12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Chickahominy River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11A33E-7B8A-8BB2-461A-DD69C542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280" y="1463040"/>
            <a:ext cx="5542280" cy="4738053"/>
          </a:xfrm>
        </p:spPr>
        <p:txBody>
          <a:bodyPr>
            <a:normAutofit/>
          </a:bodyPr>
          <a:lstStyle/>
          <a:p>
            <a:r>
              <a:rPr lang="en-US" sz="2400" dirty="0"/>
              <a:t>The lower Chickahominy watershed is recognized for harboring some of the most biologically diverse and ecologically significant areas in the Coastal Zone of Virginia. </a:t>
            </a:r>
            <a:r>
              <a:rPr lang="en-US" sz="2000" dirty="0"/>
              <a:t>(DCR)</a:t>
            </a:r>
          </a:p>
          <a:p>
            <a:r>
              <a:rPr lang="en-US" sz="2400" dirty="0"/>
              <a:t>Significant natural communities that are rare, high-quality, or ecologically important groupings of plants, animals, and their environment </a:t>
            </a:r>
            <a:r>
              <a:rPr lang="en-US" sz="2000" dirty="0"/>
              <a:t>(not found elsewhere).</a:t>
            </a:r>
          </a:p>
          <a:p>
            <a:r>
              <a:rPr lang="en-US" sz="2400" dirty="0"/>
              <a:t>Cypress is one of the keystone species in this area</a:t>
            </a:r>
            <a:r>
              <a:rPr lang="en-US" sz="2000" dirty="0"/>
              <a:t> (e.g., flood control, shade, spawning grounds around roots)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C6AD69-078D-6770-B24F-BAB3A5F6B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r="4001"/>
          <a:stretch>
            <a:fillRect/>
          </a:stretch>
        </p:blipFill>
        <p:spPr bwMode="auto">
          <a:xfrm>
            <a:off x="838200" y="1463040"/>
            <a:ext cx="4947905" cy="489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8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CE8CE846-F6EC-BF99-BBF8-D935876E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Environmental - Economic Impacts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34F3EB-25DC-33CB-76BF-EAAA6686B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240" y="1566950"/>
            <a:ext cx="4861560" cy="5016730"/>
          </a:xfrm>
        </p:spPr>
        <p:txBody>
          <a:bodyPr>
            <a:noAutofit/>
          </a:bodyPr>
          <a:lstStyle/>
          <a:p>
            <a:r>
              <a:rPr lang="en-US" sz="2400" dirty="0"/>
              <a:t>Commercial pressures create strong operational incentives to restore rail service as quickly as possible. </a:t>
            </a:r>
          </a:p>
          <a:p>
            <a:r>
              <a:rPr lang="en-US" sz="2400" dirty="0"/>
              <a:t>Places significant pressure on the sequence and pace of recovery operations, including: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sz="2200" dirty="0"/>
              <a:t>Construction of temporary access routes through wetlands and floodplains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sz="2200" dirty="0"/>
              <a:t>Rapid debris and coal removal</a:t>
            </a:r>
          </a:p>
          <a:p>
            <a:pPr marL="457200" lvl="1">
              <a:buFont typeface="Courier New" panose="02070309020205020404" pitchFamily="49" charset="0"/>
              <a:buChar char="o"/>
            </a:pPr>
            <a:r>
              <a:rPr lang="en-US" sz="2200" dirty="0"/>
              <a:t>Accelerated track reconstruction</a:t>
            </a:r>
          </a:p>
          <a:p>
            <a:endParaRPr lang="en-US" sz="2400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3C6570B9-460E-1767-D64A-E03837FD57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5772240"/>
                  </p:ext>
                </p:extLst>
              </p:nvPr>
            </p:nvGraphicFramePr>
            <p:xfrm>
              <a:off x="-3373120" y="97790"/>
              <a:ext cx="3048000" cy="1714500"/>
            </p:xfrm>
            <a:graphic>
              <a:graphicData uri="http://schemas.microsoft.com/office/powerpoint/2016/slidezoom">
                <pslz:sldZm>
                  <pslz:sldZmObj sldId="261" cId="2568379717">
                    <pslz:zmPr id="{974F10AF-FAD4-4BE4-ACBA-A6B5A9C87F6A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C6570B9-460E-1767-D64A-E03837FD57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373120" y="9779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BFD6395-11F9-E67E-4C9F-D7110FA7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49" y="1566950"/>
            <a:ext cx="5870749" cy="44693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35E8D0-F1E4-AC73-41DF-3AB2E715FE86}"/>
              </a:ext>
            </a:extLst>
          </p:cNvPr>
          <p:cNvSpPr txBox="1"/>
          <p:nvPr/>
        </p:nvSpPr>
        <p:spPr>
          <a:xfrm>
            <a:off x="5654749" y="6093063"/>
            <a:ext cx="538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98569"/>
                </a:solidFill>
              </a:rPr>
              <a:t>Source: New Kent County Sheriff’s Department (Oct 26)</a:t>
            </a:r>
          </a:p>
        </p:txBody>
      </p:sp>
    </p:spTree>
    <p:extLst>
      <p:ext uri="{BB962C8B-B14F-4D97-AF65-F5344CB8AC3E}">
        <p14:creationId xmlns:p14="http://schemas.microsoft.com/office/powerpoint/2010/main" val="256837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CD309-E512-2294-F39D-6086167A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3598-8E06-6BA5-EE97-E7054F8F3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Unified Command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800" dirty="0"/>
              <a:t>(Environmental)</a:t>
            </a:r>
            <a:endParaRPr lang="en-US" sz="4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E5C24-61DD-F53B-A1F3-FF018FBFE9FA}"/>
              </a:ext>
            </a:extLst>
          </p:cNvPr>
          <p:cNvSpPr/>
          <p:nvPr/>
        </p:nvSpPr>
        <p:spPr>
          <a:xfrm>
            <a:off x="1402080" y="2174240"/>
            <a:ext cx="4023360" cy="4023360"/>
          </a:xfrm>
          <a:prstGeom prst="ellipse">
            <a:avLst/>
          </a:prstGeom>
          <a:noFill/>
          <a:ln w="149225">
            <a:solidFill>
              <a:srgbClr val="277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mage result for vdem logo">
            <a:extLst>
              <a:ext uri="{FF2B5EF4-FFF2-40B4-BE49-F238E27FC236}">
                <a16:creationId xmlns:a16="http://schemas.microsoft.com/office/drawing/2014/main" id="{F6514120-4CC9-A097-7636-952E7E35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685" y="3998891"/>
            <a:ext cx="1739510" cy="173951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7EBC459-6AF8-71C0-75AA-B2DA1AE69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7"/>
          <a:stretch>
            <a:fillRect/>
          </a:stretch>
        </p:blipFill>
        <p:spPr>
          <a:xfrm>
            <a:off x="3781943" y="2114324"/>
            <a:ext cx="2779439" cy="131467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DFCFD-D914-AB2D-2FBC-E9085FC18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78" y="1787942"/>
            <a:ext cx="1739510" cy="173951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3072AD9-AB63-F3C9-0B61-8AD5200DC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5" y="4048170"/>
            <a:ext cx="2379863" cy="92808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D8EC40-564E-CA77-3A15-C6F8EDE3E8BA}"/>
              </a:ext>
            </a:extLst>
          </p:cNvPr>
          <p:cNvSpPr txBox="1"/>
          <p:nvPr/>
        </p:nvSpPr>
        <p:spPr>
          <a:xfrm>
            <a:off x="7233064" y="934524"/>
            <a:ext cx="3854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&amp; Cultural Resource Trustees</a:t>
            </a:r>
            <a:endParaRPr lang="en-US" sz="2400" b="0" i="0" dirty="0">
              <a:solidFill>
                <a:srgbClr val="09294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48AB9-B0C1-815D-716E-9B780170DDEE}"/>
              </a:ext>
            </a:extLst>
          </p:cNvPr>
          <p:cNvSpPr txBox="1"/>
          <p:nvPr/>
        </p:nvSpPr>
        <p:spPr>
          <a:xfrm>
            <a:off x="8035704" y="1958640"/>
            <a:ext cx="3854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Utility Operators</a:t>
            </a:r>
            <a:endParaRPr lang="en-US" sz="2400" b="0" i="0" dirty="0">
              <a:solidFill>
                <a:srgbClr val="092940"/>
              </a:solidFill>
              <a:effectLst/>
              <a:latin typeface="Segoe UI" panose="020B0502040204020203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07F567-1B8E-715A-913F-2C73284B909B}"/>
              </a:ext>
            </a:extLst>
          </p:cNvPr>
          <p:cNvCxnSpPr>
            <a:cxnSpLocks/>
          </p:cNvCxnSpPr>
          <p:nvPr/>
        </p:nvCxnSpPr>
        <p:spPr>
          <a:xfrm>
            <a:off x="6646365" y="2714211"/>
            <a:ext cx="1389339" cy="0"/>
          </a:xfrm>
          <a:prstGeom prst="straightConnector1">
            <a:avLst/>
          </a:prstGeom>
          <a:ln w="149225">
            <a:solidFill>
              <a:srgbClr val="277EA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3B1D11-0F14-0764-D001-DCFA9F11D28B}"/>
              </a:ext>
            </a:extLst>
          </p:cNvPr>
          <p:cNvSpPr txBox="1"/>
          <p:nvPr/>
        </p:nvSpPr>
        <p:spPr>
          <a:xfrm>
            <a:off x="8035704" y="2982756"/>
            <a:ext cx="3854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Land- Owners</a:t>
            </a:r>
            <a:endParaRPr lang="en-US" sz="2400" b="0" i="0" dirty="0">
              <a:solidFill>
                <a:srgbClr val="09294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BF8AC3-7872-11E7-6327-58C34B1BCB1B}"/>
              </a:ext>
            </a:extLst>
          </p:cNvPr>
          <p:cNvSpPr txBox="1"/>
          <p:nvPr/>
        </p:nvSpPr>
        <p:spPr>
          <a:xfrm>
            <a:off x="7619144" y="4006872"/>
            <a:ext cx="38548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Non-Governmental Organizations</a:t>
            </a:r>
            <a:endParaRPr lang="en-US" sz="2400" b="0" i="0" dirty="0">
              <a:solidFill>
                <a:srgbClr val="09294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146" name="Picture 2" descr="Happy Holidays from New Kent County!">
            <a:extLst>
              <a:ext uri="{FF2B5EF4-FFF2-40B4-BE49-F238E27FC236}">
                <a16:creationId xmlns:a16="http://schemas.microsoft.com/office/drawing/2014/main" id="{32AC2E9D-054B-E874-8DC5-B8F2C3EE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33" y="5365413"/>
            <a:ext cx="2091877" cy="131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8E9CBF-C700-09AC-993E-42D14ECF02A4}"/>
              </a:ext>
            </a:extLst>
          </p:cNvPr>
          <p:cNvSpPr txBox="1"/>
          <p:nvPr/>
        </p:nvSpPr>
        <p:spPr>
          <a:xfrm>
            <a:off x="4297680" y="6242533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(early)</a:t>
            </a:r>
          </a:p>
        </p:txBody>
      </p:sp>
    </p:spTree>
    <p:extLst>
      <p:ext uri="{BB962C8B-B14F-4D97-AF65-F5344CB8AC3E}">
        <p14:creationId xmlns:p14="http://schemas.microsoft.com/office/powerpoint/2010/main" val="378235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AE7D-9B0D-2259-E19F-CD2658334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Decision-Making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BC171B1-B3E5-CFCC-87E4-C556DB7DAF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95948" y="3429000"/>
            <a:ext cx="3949263" cy="326043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6F1150-C948-CB41-FEE5-85A327429703}"/>
              </a:ext>
            </a:extLst>
          </p:cNvPr>
          <p:cNvCxnSpPr>
            <a:cxnSpLocks/>
          </p:cNvCxnSpPr>
          <p:nvPr/>
        </p:nvCxnSpPr>
        <p:spPr>
          <a:xfrm flipH="1">
            <a:off x="2227981" y="2286000"/>
            <a:ext cx="7219" cy="3180080"/>
          </a:xfrm>
          <a:prstGeom prst="line">
            <a:avLst/>
          </a:prstGeom>
          <a:ln w="149225">
            <a:solidFill>
              <a:srgbClr val="277E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5D6722-18EA-D4CE-ECC1-3E6B962895A4}"/>
              </a:ext>
            </a:extLst>
          </p:cNvPr>
          <p:cNvSpPr txBox="1"/>
          <p:nvPr/>
        </p:nvSpPr>
        <p:spPr>
          <a:xfrm>
            <a:off x="2630535" y="3178334"/>
            <a:ext cx="358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CSX SitRep</a:t>
            </a:r>
            <a:r>
              <a:rPr lang="en-US" sz="2000" dirty="0"/>
              <a:t> (previous 24 hours)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A8A6D-C728-4099-E883-161D4221C955}"/>
              </a:ext>
            </a:extLst>
          </p:cNvPr>
          <p:cNvSpPr txBox="1"/>
          <p:nvPr/>
        </p:nvSpPr>
        <p:spPr>
          <a:xfrm>
            <a:off x="2630535" y="2446814"/>
            <a:ext cx="321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EPA/DEQ Site Inspection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2CA0F-8846-F6E9-73BD-C2404F8AB0FF}"/>
              </a:ext>
            </a:extLst>
          </p:cNvPr>
          <p:cNvSpPr txBox="1"/>
          <p:nvPr/>
        </p:nvSpPr>
        <p:spPr>
          <a:xfrm>
            <a:off x="893758" y="246824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EE1F6-0287-DFC1-EF12-B8A69226B8BE}"/>
              </a:ext>
            </a:extLst>
          </p:cNvPr>
          <p:cNvSpPr txBox="1"/>
          <p:nvPr/>
        </p:nvSpPr>
        <p:spPr>
          <a:xfrm>
            <a:off x="1204543" y="322450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1ABDF7-3D7D-7746-2DE6-67EC44AA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949" y="356185"/>
            <a:ext cx="3949262" cy="29648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D72452-B4CC-0773-82F7-BB551B7E40B4}"/>
              </a:ext>
            </a:extLst>
          </p:cNvPr>
          <p:cNvSpPr txBox="1"/>
          <p:nvPr/>
        </p:nvSpPr>
        <p:spPr>
          <a:xfrm>
            <a:off x="2619853" y="3632625"/>
            <a:ext cx="4471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DEQ SitRep </a:t>
            </a:r>
            <a:r>
              <a:rPr lang="en-US" dirty="0"/>
              <a:t>(different tempo for land-owners, NGOs)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70032D-7A43-FCCA-3BF6-83DBF023118A}"/>
              </a:ext>
            </a:extLst>
          </p:cNvPr>
          <p:cNvSpPr txBox="1"/>
          <p:nvPr/>
        </p:nvSpPr>
        <p:spPr>
          <a:xfrm>
            <a:off x="893758" y="1396048"/>
            <a:ext cx="5324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56EAB"/>
                </a:solidFill>
              </a:rPr>
              <a:t>Daily Tempo:  October 25 – November 20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3538395-18D6-2E5C-39DD-327E09B46EE4}"/>
              </a:ext>
            </a:extLst>
          </p:cNvPr>
          <p:cNvSpPr/>
          <p:nvPr/>
        </p:nvSpPr>
        <p:spPr>
          <a:xfrm>
            <a:off x="2052320" y="2494766"/>
            <a:ext cx="365760" cy="365760"/>
          </a:xfrm>
          <a:prstGeom prst="ellipse">
            <a:avLst/>
          </a:prstGeom>
          <a:solidFill>
            <a:srgbClr val="277EA9"/>
          </a:solidFill>
          <a:ln>
            <a:solidFill>
              <a:srgbClr val="277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924740-EC13-BC16-792A-31A698380A63}"/>
              </a:ext>
            </a:extLst>
          </p:cNvPr>
          <p:cNvSpPr/>
          <p:nvPr/>
        </p:nvSpPr>
        <p:spPr>
          <a:xfrm>
            <a:off x="2045101" y="3226286"/>
            <a:ext cx="365760" cy="365760"/>
          </a:xfrm>
          <a:prstGeom prst="ellipse">
            <a:avLst/>
          </a:prstGeom>
          <a:solidFill>
            <a:srgbClr val="277EA9"/>
          </a:solidFill>
          <a:ln>
            <a:solidFill>
              <a:srgbClr val="277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715447-BE24-FD1F-7D99-EFB8D618D653}"/>
              </a:ext>
            </a:extLst>
          </p:cNvPr>
          <p:cNvSpPr/>
          <p:nvPr/>
        </p:nvSpPr>
        <p:spPr>
          <a:xfrm>
            <a:off x="2045101" y="3683842"/>
            <a:ext cx="365760" cy="365760"/>
          </a:xfrm>
          <a:prstGeom prst="ellipse">
            <a:avLst/>
          </a:prstGeom>
          <a:solidFill>
            <a:srgbClr val="277EA9"/>
          </a:solidFill>
          <a:ln>
            <a:solidFill>
              <a:srgbClr val="277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43D695-86ED-402A-F262-22650179A183}"/>
              </a:ext>
            </a:extLst>
          </p:cNvPr>
          <p:cNvGrpSpPr/>
          <p:nvPr/>
        </p:nvGrpSpPr>
        <p:grpSpPr>
          <a:xfrm>
            <a:off x="764831" y="4770736"/>
            <a:ext cx="5416333" cy="935722"/>
            <a:chOff x="752311" y="4671482"/>
            <a:chExt cx="5416333" cy="9357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1174D9-495B-5AFA-A3BB-53E02C79875D}"/>
                </a:ext>
              </a:extLst>
            </p:cNvPr>
            <p:cNvSpPr txBox="1"/>
            <p:nvPr/>
          </p:nvSpPr>
          <p:spPr>
            <a:xfrm>
              <a:off x="752311" y="4717648"/>
              <a:ext cx="1145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Afternoon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D1387F-8C6A-E2EC-65E4-0C72847E2FAE}"/>
                </a:ext>
              </a:extLst>
            </p:cNvPr>
            <p:cNvSpPr txBox="1"/>
            <p:nvPr/>
          </p:nvSpPr>
          <p:spPr>
            <a:xfrm>
              <a:off x="2619852" y="4671482"/>
              <a:ext cx="35487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Federal-State Partners Call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94AF6D-798A-6372-3C8A-06C3DBA2759C}"/>
                </a:ext>
              </a:extLst>
            </p:cNvPr>
            <p:cNvSpPr txBox="1"/>
            <p:nvPr/>
          </p:nvSpPr>
          <p:spPr>
            <a:xfrm>
              <a:off x="2589345" y="5145539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UC Call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D8B1EA4-82F4-4B2F-67CF-F576C1CD6520}"/>
                </a:ext>
              </a:extLst>
            </p:cNvPr>
            <p:cNvSpPr/>
            <p:nvPr/>
          </p:nvSpPr>
          <p:spPr>
            <a:xfrm>
              <a:off x="2034418" y="4719434"/>
              <a:ext cx="365760" cy="365760"/>
            </a:xfrm>
            <a:prstGeom prst="ellipse">
              <a:avLst/>
            </a:prstGeom>
            <a:solidFill>
              <a:srgbClr val="277EA9"/>
            </a:solidFill>
            <a:ln>
              <a:solidFill>
                <a:srgbClr val="277EA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E6678B2-8CD2-BB6C-B1D4-3F09D3BBA215}"/>
                </a:ext>
              </a:extLst>
            </p:cNvPr>
            <p:cNvSpPr/>
            <p:nvPr/>
          </p:nvSpPr>
          <p:spPr>
            <a:xfrm>
              <a:off x="2034418" y="5193799"/>
              <a:ext cx="365760" cy="365760"/>
            </a:xfrm>
            <a:prstGeom prst="ellipse">
              <a:avLst/>
            </a:prstGeom>
            <a:solidFill>
              <a:srgbClr val="277EA9"/>
            </a:solidFill>
            <a:ln>
              <a:solidFill>
                <a:srgbClr val="277EA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04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C70A2-D50A-D3BB-F9E1-0D574F4E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09E73-B0EE-6BA1-B521-07B978683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517968"/>
            <a:ext cx="5999480" cy="482187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Specific Plans 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Protective Measures &amp; Maintenance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Sampling &amp; Analysis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Waste Removal and Management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Corrective Action (Restoration) Plan </a:t>
            </a:r>
            <a:r>
              <a:rPr lang="en-US" sz="2400" dirty="0"/>
              <a:t>(still under review, not final)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Trustees and public utility operator provided technical feedback to UC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Final versions of the plans were signed off by the UC members</a:t>
            </a:r>
          </a:p>
          <a:p>
            <a:pPr>
              <a:lnSpc>
                <a:spcPct val="120000"/>
              </a:lnSpc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C282E-6ECE-F9BB-9DEE-98E59EA4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80" y="419974"/>
            <a:ext cx="4869233" cy="2679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F9549-7CDA-5B65-05FC-2653E8A4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86"/>
          <a:stretch>
            <a:fillRect/>
          </a:stretch>
        </p:blipFill>
        <p:spPr>
          <a:xfrm>
            <a:off x="6837680" y="3212893"/>
            <a:ext cx="4869232" cy="296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7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72A9F-53A7-8488-F3FB-7C14A3566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4DA55-982D-DB51-D1BC-9EC82DF8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Utility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282621E-3D17-7EDC-2854-A0CC1C041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3475"/>
            <a:ext cx="5181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Source water area for public water utility</a:t>
            </a:r>
          </a:p>
          <a:p>
            <a:r>
              <a:rPr lang="en-US" sz="3200" dirty="0"/>
              <a:t>Initially concerned about:</a:t>
            </a:r>
          </a:p>
          <a:p>
            <a:pPr lvl="1"/>
            <a:r>
              <a:rPr lang="en-US" sz="2800" dirty="0"/>
              <a:t>Monitoring locations (pH, DO, conductivity, turbidity)</a:t>
            </a:r>
          </a:p>
          <a:p>
            <a:pPr lvl="1"/>
            <a:r>
              <a:rPr lang="en-US" sz="2800" dirty="0"/>
              <a:t>Sampling locations</a:t>
            </a:r>
          </a:p>
          <a:p>
            <a:pPr lvl="1"/>
            <a:r>
              <a:rPr lang="en-US" sz="2800" dirty="0"/>
              <a:t>Parameters (DRO, SVOCs, and  metals)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E0CD5-08E2-EBD7-4F32-1461B34DD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54" y="1821907"/>
            <a:ext cx="3124215" cy="9087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6BE14-B903-44B4-BFDA-9DC70EF8E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05" y="3618002"/>
            <a:ext cx="4184313" cy="10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EC3B5-F624-E4C7-8261-2B63BC01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F0FAD-6723-FEC3-F2FC-BC8162FF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Trustees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985FC-23F4-1E67-6358-9F4F635A5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66" y="768290"/>
            <a:ext cx="1817629" cy="2152920"/>
          </a:xfrm>
          <a:prstGeom prst="rect">
            <a:avLst/>
          </a:prstGeom>
        </p:spPr>
      </p:pic>
      <p:pic>
        <p:nvPicPr>
          <p:cNvPr id="7" name="Picture 2" descr="Virginia Department of Historic Resources | Facebook">
            <a:extLst>
              <a:ext uri="{FF2B5EF4-FFF2-40B4-BE49-F238E27FC236}">
                <a16:creationId xmlns:a16="http://schemas.microsoft.com/office/drawing/2014/main" id="{649C7EA9-1779-E64A-0670-063203DA8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 b="19929"/>
          <a:stretch/>
        </p:blipFill>
        <p:spPr bwMode="auto">
          <a:xfrm>
            <a:off x="8856694" y="4778864"/>
            <a:ext cx="2313773" cy="14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virginia conservation and recreation logo">
            <a:extLst>
              <a:ext uri="{FF2B5EF4-FFF2-40B4-BE49-F238E27FC236}">
                <a16:creationId xmlns:a16="http://schemas.microsoft.com/office/drawing/2014/main" id="{5DE72EB5-9DE3-1BD2-3E7F-06A51E99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61" y="3369085"/>
            <a:ext cx="3070638" cy="96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usfws logo vector">
            <a:extLst>
              <a:ext uri="{FF2B5EF4-FFF2-40B4-BE49-F238E27FC236}">
                <a16:creationId xmlns:a16="http://schemas.microsoft.com/office/drawing/2014/main" id="{27B5D907-EFA7-E50E-9795-BA878226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1" y="4073440"/>
            <a:ext cx="1738057" cy="207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8B30-136B-856F-9D10-18DB9BC45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4" y="1729614"/>
            <a:ext cx="2176308" cy="2166636"/>
          </a:xfrm>
          <a:prstGeom prst="rect">
            <a:avLst/>
          </a:prstGeom>
        </p:spPr>
      </p:pic>
      <p:sp>
        <p:nvSpPr>
          <p:cNvPr id="11" name="AutoShape 2" descr="Text&#10;&#10;AI-generated content may be incorrect.">
            <a:extLst>
              <a:ext uri="{FF2B5EF4-FFF2-40B4-BE49-F238E27FC236}">
                <a16:creationId xmlns:a16="http://schemas.microsoft.com/office/drawing/2014/main" id="{24E40065-E66C-0590-4581-8951EF2825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0400" y="34361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E4F47A9-C348-5304-A939-977417C25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34" y="1724778"/>
            <a:ext cx="2176309" cy="21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5A0E7A-5ACC-01CD-6C6D-6779BA470AF5}"/>
              </a:ext>
            </a:extLst>
          </p:cNvPr>
          <p:cNvGrpSpPr/>
          <p:nvPr/>
        </p:nvGrpSpPr>
        <p:grpSpPr>
          <a:xfrm>
            <a:off x="2581239" y="3915967"/>
            <a:ext cx="5395898" cy="2252640"/>
            <a:chOff x="2508581" y="3939549"/>
            <a:chExt cx="5395898" cy="2252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78793E-A4E4-339C-1712-5957F35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08581" y="4063425"/>
              <a:ext cx="2718317" cy="2094634"/>
            </a:xfrm>
            <a:prstGeom prst="rect">
              <a:avLst/>
            </a:prstGeom>
          </p:spPr>
        </p:pic>
        <p:pic>
          <p:nvPicPr>
            <p:cNvPr id="5122" name="Picture 2" descr="Native American Heritage Month | Virginia.gov">
              <a:extLst>
                <a:ext uri="{FF2B5EF4-FFF2-40B4-BE49-F238E27FC236}">
                  <a16:creationId xmlns:a16="http://schemas.microsoft.com/office/drawing/2014/main" id="{FE3F0535-9F0B-4CC8-6F78-B5FED6A75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320" y="3939549"/>
              <a:ext cx="2550159" cy="225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429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1EFB-FD59-69A8-19C0-140EF46B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A51F-5598-AFC7-65C1-F1D073F4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Tribal Interests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AA921C-CB47-FAAF-6668-26C9F495E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2480" y="1690688"/>
            <a:ext cx="455676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Chickahominy Tribe and Eastern Chickahominy are federally recognized</a:t>
            </a:r>
          </a:p>
          <a:p>
            <a:r>
              <a:rPr lang="en-US" sz="2400" dirty="0"/>
              <a:t>Historical connection &amp; identity </a:t>
            </a:r>
            <a:r>
              <a:rPr lang="en-US" sz="2000" dirty="0"/>
              <a:t>(farming, hunting, spiritual)</a:t>
            </a:r>
            <a:r>
              <a:rPr lang="en-US" sz="2400" dirty="0"/>
              <a:t> </a:t>
            </a:r>
          </a:p>
          <a:p>
            <a:r>
              <a:rPr lang="en-US" sz="2400" dirty="0"/>
              <a:t>Environmental stewardship and preservation</a:t>
            </a:r>
          </a:p>
          <a:p>
            <a:r>
              <a:rPr lang="en-US" sz="2400" dirty="0"/>
              <a:t>Cultural sites and artifacts</a:t>
            </a:r>
          </a:p>
          <a:p>
            <a:r>
              <a:rPr lang="en-US" sz="2400" dirty="0"/>
              <a:t>Feedback on various plans</a:t>
            </a:r>
          </a:p>
          <a:p>
            <a:r>
              <a:rPr lang="en-US" sz="2400" dirty="0"/>
              <a:t>National Historic Preservation Act (Section 106 consultation)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1B1C2-C38B-2C95-4EE8-62ACF927A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1690688"/>
            <a:ext cx="6389525" cy="35933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2197B-289E-F9BA-7643-3CE18AED2A1A}"/>
              </a:ext>
            </a:extLst>
          </p:cNvPr>
          <p:cNvSpPr txBox="1"/>
          <p:nvPr/>
        </p:nvSpPr>
        <p:spPr>
          <a:xfrm>
            <a:off x="492761" y="5486400"/>
            <a:ext cx="6649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8569"/>
                </a:solidFill>
              </a:rPr>
              <a:t>Image Source: Land Needs Guardians. Chickahominy Tribe -- Eastern Division's Food Forest: Restoring Food Systems and Cultural Knowledge. August 2025.</a:t>
            </a:r>
          </a:p>
          <a:p>
            <a:endParaRPr lang="en-US" dirty="0">
              <a:solidFill>
                <a:srgbClr val="198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49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PPTTemplate2020.potx" id="{1664F02D-C499-414F-8DEE-323EB17C958E}" vid="{356B561B-97DE-44DF-ACC5-F878F0208B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e3fbe-d978-4f48-931a-61d7935b8221">
      <Terms xmlns="http://schemas.microsoft.com/office/infopath/2007/PartnerControls"/>
    </lcf76f155ced4ddcb4097134ff3c332f>
    <TaxCatchAll xmlns="465a23b2-135f-454d-be52-f07bbef8c8f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835BDD00D75044A4172866564795B9" ma:contentTypeVersion="17" ma:contentTypeDescription="Create a new document." ma:contentTypeScope="" ma:versionID="5e502d74e737c4c37823df5a56488559">
  <xsd:schema xmlns:xsd="http://www.w3.org/2001/XMLSchema" xmlns:xs="http://www.w3.org/2001/XMLSchema" xmlns:p="http://schemas.microsoft.com/office/2006/metadata/properties" xmlns:ns2="aa6e3fbe-d978-4f48-931a-61d7935b8221" xmlns:ns3="465a23b2-135f-454d-be52-f07bbef8c8fe" targetNamespace="http://schemas.microsoft.com/office/2006/metadata/properties" ma:root="true" ma:fieldsID="d202ab219f0c3f6291f916143b9ed0df" ns2:_="" ns3:_="">
    <xsd:import namespace="aa6e3fbe-d978-4f48-931a-61d7935b8221"/>
    <xsd:import namespace="465a23b2-135f-454d-be52-f07bbef8c8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e3fbe-d978-4f48-931a-61d7935b82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a23b2-135f-454d-be52-f07bbef8c8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b1ab391-bfa7-4953-9f10-91a3d97333fd}" ma:internalName="TaxCatchAll" ma:showField="CatchAllData" ma:web="465a23b2-135f-454d-be52-f07bbef8c8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18CDAB-690D-4F7E-BD52-DCDAD86E9AD0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465a23b2-135f-454d-be52-f07bbef8c8fe"/>
    <ds:schemaRef ds:uri="http://schemas.openxmlformats.org/package/2006/metadata/core-properties"/>
    <ds:schemaRef ds:uri="aa6e3fbe-d978-4f48-931a-61d7935b8221"/>
  </ds:schemaRefs>
</ds:datastoreItem>
</file>

<file path=customXml/itemProps2.xml><?xml version="1.0" encoding="utf-8"?>
<ds:datastoreItem xmlns:ds="http://schemas.openxmlformats.org/officeDocument/2006/customXml" ds:itemID="{F5668103-41F5-45F9-8423-FEBDE3AF19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6e3fbe-d978-4f48-931a-61d7935b8221"/>
    <ds:schemaRef ds:uri="465a23b2-135f-454d-be52-f07bbef8c8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7F3CEA-92CE-4B7D-A4DA-3E8833E4F38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20ae5a9-4ec1-4fa0-8641-5d9f386c7309}" enabled="0" method="" siteId="{620ae5a9-4ec1-4fa0-8641-5d9f386c730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 (1)</Template>
  <TotalTime>6181</TotalTime>
  <Words>480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Segoe UI</vt:lpstr>
      <vt:lpstr>Wingdings</vt:lpstr>
      <vt:lpstr>Office Theme</vt:lpstr>
      <vt:lpstr>Providence Forge Train Derailment October 25, 2025 </vt:lpstr>
      <vt:lpstr>Chickahominy River</vt:lpstr>
      <vt:lpstr>Environmental - Economic Impacts</vt:lpstr>
      <vt:lpstr>Unified Command  (Environmental)</vt:lpstr>
      <vt:lpstr>Environmental Decision-Making</vt:lpstr>
      <vt:lpstr>Plans</vt:lpstr>
      <vt:lpstr>Public Utility</vt:lpstr>
      <vt:lpstr>Trustees</vt:lpstr>
      <vt:lpstr>Tribal Interests</vt:lpstr>
      <vt:lpstr>Land-Owner and NGO Interests</vt:lpstr>
      <vt:lpstr>Cooperative Response </vt:lpstr>
    </vt:vector>
  </TitlesOfParts>
  <Company>VITA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Lohman, Elizabeth (DEQ)</dc:creator>
  <cp:lastModifiedBy>Lohman, Elizabeth (DEQ)</cp:lastModifiedBy>
  <cp:revision>30</cp:revision>
  <dcterms:created xsi:type="dcterms:W3CDTF">2025-03-20T15:08:08Z</dcterms:created>
  <dcterms:modified xsi:type="dcterms:W3CDTF">2026-01-27T15:27:25Z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0x010100F9835BDD00D75044A4172866564795B9</vt:lpwstr>
  </property>
  <property fmtid="{D5CDD505-2E9C-101B-9397-08002B2CF9AE}" pid="3" name="MediaServiceImageTags">
    <vt:lpwstr/>
  </property>
</Properties>
</file>