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3"/>
  </p:sldMasterIdLst>
  <p:notesMasterIdLst>
    <p:notesMasterId r:id="rId23"/>
  </p:notesMasterIdLst>
  <p:sldIdLst>
    <p:sldId id="289" r:id="rId4"/>
    <p:sldId id="293" r:id="rId5"/>
    <p:sldId id="294" r:id="rId6"/>
    <p:sldId id="295" r:id="rId7"/>
    <p:sldId id="296" r:id="rId8"/>
    <p:sldId id="297" r:id="rId9"/>
    <p:sldId id="298" r:id="rId10"/>
    <p:sldId id="280" r:id="rId11"/>
    <p:sldId id="281" r:id="rId12"/>
    <p:sldId id="301" r:id="rId13"/>
    <p:sldId id="299" r:id="rId14"/>
    <p:sldId id="300" r:id="rId15"/>
    <p:sldId id="275" r:id="rId16"/>
    <p:sldId id="268" r:id="rId17"/>
    <p:sldId id="276" r:id="rId18"/>
    <p:sldId id="277" r:id="rId19"/>
    <p:sldId id="278" r:id="rId20"/>
    <p:sldId id="288" r:id="rId21"/>
    <p:sldId id="28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B37"/>
    <a:srgbClr val="4B8B31"/>
    <a:srgbClr val="C0E3B3"/>
    <a:srgbClr val="BBE1AD"/>
    <a:srgbClr val="58AED0"/>
    <a:srgbClr val="3494BA"/>
    <a:srgbClr val="B9C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95" autoAdjust="0"/>
    <p:restoredTop sz="94660"/>
  </p:normalViewPr>
  <p:slideViewPr>
    <p:cSldViewPr snapToGrid="0">
      <p:cViewPr varScale="1">
        <p:scale>
          <a:sx n="75" d="100"/>
          <a:sy n="75" d="100"/>
        </p:scale>
        <p:origin x="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E5DDB-17E9-43C9-B6EE-4B24B71EC5C4}" type="datetimeFigureOut">
              <a:rPr lang="en-US" smtClean="0"/>
              <a:t>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1DE3D1-7F9C-46A1-8C14-74261456053C}" type="slidenum">
              <a:rPr lang="en-US" smtClean="0"/>
              <a:t>‹#›</a:t>
            </a:fld>
            <a:endParaRPr lang="en-US"/>
          </a:p>
        </p:txBody>
      </p:sp>
    </p:spTree>
    <p:extLst>
      <p:ext uri="{BB962C8B-B14F-4D97-AF65-F5344CB8AC3E}">
        <p14:creationId xmlns:p14="http://schemas.microsoft.com/office/powerpoint/2010/main" val="1103335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64150-F2C6-4AF0-BA00-3944139FB879}" type="slidenum">
              <a:rPr lang="en-US" smtClean="0"/>
              <a:t>5</a:t>
            </a:fld>
            <a:endParaRPr lang="en-US"/>
          </a:p>
        </p:txBody>
      </p:sp>
    </p:spTree>
    <p:extLst>
      <p:ext uri="{BB962C8B-B14F-4D97-AF65-F5344CB8AC3E}">
        <p14:creationId xmlns:p14="http://schemas.microsoft.com/office/powerpoint/2010/main" val="1941090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Times New Roman"/>
                <a:cs typeface="Times New Roman"/>
              </a:rPr>
              <a:t>Photos 1 &amp; 2 – Images taken from Sector Virginia UAS Drone team. Image 1 is of Southern end of Naval Station Norfolk looking North. Image 2 is of Fort Monroe looking South. </a:t>
            </a:r>
            <a:endParaRPr lang="en-US" sz="1200" b="0" dirty="0"/>
          </a:p>
          <a:p>
            <a:endParaRPr lang="en-US" dirty="0"/>
          </a:p>
        </p:txBody>
      </p:sp>
      <p:sp>
        <p:nvSpPr>
          <p:cNvPr id="4" name="Slide Number Placeholder 3"/>
          <p:cNvSpPr>
            <a:spLocks noGrp="1"/>
          </p:cNvSpPr>
          <p:nvPr>
            <p:ph type="sldNum" sz="quarter" idx="5"/>
          </p:nvPr>
        </p:nvSpPr>
        <p:spPr/>
        <p:txBody>
          <a:bodyPr/>
          <a:lstStyle/>
          <a:p>
            <a:fld id="{A4D74419-6AA0-417E-896C-5F84F00EC9FD}" type="slidenum">
              <a:rPr lang="en-US" smtClean="0"/>
              <a:t>6</a:t>
            </a:fld>
            <a:endParaRPr lang="en-US"/>
          </a:p>
        </p:txBody>
      </p:sp>
    </p:spTree>
    <p:extLst>
      <p:ext uri="{BB962C8B-B14F-4D97-AF65-F5344CB8AC3E}">
        <p14:creationId xmlns:p14="http://schemas.microsoft.com/office/powerpoint/2010/main" val="2122475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1 – Image of a 28ft crab boat that sunk due to a compromised hull. Approximately 15 gallons of diesel discharged. Owner was able to reclaim the vessel utilizing dewatering pumps. </a:t>
            </a:r>
          </a:p>
          <a:p>
            <a:endParaRPr lang="en-US" dirty="0"/>
          </a:p>
          <a:p>
            <a:r>
              <a:rPr lang="en-US" dirty="0"/>
              <a:t>Photos 2 &amp; 3 – Images of recent federalized project in March 2024 involving a sunken 36ft </a:t>
            </a:r>
            <a:r>
              <a:rPr lang="en-US" dirty="0" err="1"/>
              <a:t>chris</a:t>
            </a:r>
            <a:r>
              <a:rPr lang="en-US" dirty="0"/>
              <a:t> craft actively discharging pollution and the owner was non-responsive. Federalized project removed 75 gallons of gasoline prior to causing further impact to the Lynnhaven River.</a:t>
            </a:r>
          </a:p>
          <a:p>
            <a:endParaRPr lang="en-US" dirty="0"/>
          </a:p>
        </p:txBody>
      </p:sp>
      <p:sp>
        <p:nvSpPr>
          <p:cNvPr id="4" name="Slide Number Placeholder 3"/>
          <p:cNvSpPr>
            <a:spLocks noGrp="1"/>
          </p:cNvSpPr>
          <p:nvPr>
            <p:ph type="sldNum" sz="quarter" idx="5"/>
          </p:nvPr>
        </p:nvSpPr>
        <p:spPr/>
        <p:txBody>
          <a:bodyPr/>
          <a:lstStyle/>
          <a:p>
            <a:fld id="{A4E64150-F2C6-4AF0-BA00-3944139FB879}" type="slidenum">
              <a:rPr lang="en-US" smtClean="0"/>
              <a:t>7</a:t>
            </a:fld>
            <a:endParaRPr lang="en-US"/>
          </a:p>
        </p:txBody>
      </p:sp>
    </p:spTree>
    <p:extLst>
      <p:ext uri="{BB962C8B-B14F-4D97-AF65-F5344CB8AC3E}">
        <p14:creationId xmlns:p14="http://schemas.microsoft.com/office/powerpoint/2010/main" val="353194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Wellesley Island NRC #1390177</a:t>
            </a:r>
          </a:p>
          <a:p>
            <a:r>
              <a:rPr lang="en-US" dirty="0"/>
              <a:t>M/V CUYAHOGA NRC #1393976</a:t>
            </a:r>
          </a:p>
        </p:txBody>
      </p:sp>
      <p:sp>
        <p:nvSpPr>
          <p:cNvPr id="4" name="Slide Number Placeholder 3"/>
          <p:cNvSpPr>
            <a:spLocks noGrp="1"/>
          </p:cNvSpPr>
          <p:nvPr>
            <p:ph type="sldNum" sz="quarter" idx="5"/>
          </p:nvPr>
        </p:nvSpPr>
        <p:spPr/>
        <p:txBody>
          <a:bodyPr/>
          <a:lstStyle/>
          <a:p>
            <a:fld id="{B34592E4-5107-4B78-80EC-FFEF99033EA0}" type="slidenum">
              <a:rPr lang="en-US" smtClean="0"/>
              <a:t>8</a:t>
            </a:fld>
            <a:endParaRPr lang="en-US"/>
          </a:p>
        </p:txBody>
      </p:sp>
    </p:spTree>
    <p:extLst>
      <p:ext uri="{BB962C8B-B14F-4D97-AF65-F5344CB8AC3E}">
        <p14:creationId xmlns:p14="http://schemas.microsoft.com/office/powerpoint/2010/main" val="241123599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gif"/><Relationship Id="rId3" Type="http://schemas.microsoft.com/office/2007/relationships/hdphoto" Target="../media/hdphoto1.wdp"/><Relationship Id="rId7" Type="http://schemas.openxmlformats.org/officeDocument/2006/relationships/image" Target="../media/image5.gi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gif"/><Relationship Id="rId5" Type="http://schemas.openxmlformats.org/officeDocument/2006/relationships/image" Target="../media/image3.gif"/><Relationship Id="rId10" Type="http://schemas.openxmlformats.org/officeDocument/2006/relationships/image" Target="../media/image8.gif"/><Relationship Id="rId4" Type="http://schemas.openxmlformats.org/officeDocument/2006/relationships/image" Target="../media/image2.gif"/><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0" name="Title 24">
            <a:extLst>
              <a:ext uri="{FF2B5EF4-FFF2-40B4-BE49-F238E27FC236}">
                <a16:creationId xmlns:a16="http://schemas.microsoft.com/office/drawing/2014/main" id="{DB414E86-308F-CBD9-7B2B-8296D1B98652}"/>
              </a:ext>
            </a:extLst>
          </p:cNvPr>
          <p:cNvSpPr txBox="1">
            <a:spLocks/>
          </p:cNvSpPr>
          <p:nvPr userDrawn="1"/>
        </p:nvSpPr>
        <p:spPr>
          <a:xfrm>
            <a:off x="2529311" y="100080"/>
            <a:ext cx="8636586" cy="3190876"/>
          </a:xfrm>
          <a:prstGeom prst="rect">
            <a:avLst/>
          </a:prstGeom>
        </p:spPr>
        <p:txBody>
          <a:bodyPr/>
          <a:lstStyle>
            <a:lvl1pPr algn="l" defTabSz="914400" rtl="0" eaLnBrk="1" latinLnBrk="0" hangingPunct="1">
              <a:lnSpc>
                <a:spcPct val="90000"/>
              </a:lnSpc>
              <a:spcBef>
                <a:spcPct val="0"/>
              </a:spcBef>
              <a:buNone/>
              <a:defRPr sz="8000" b="1" kern="1200">
                <a:solidFill>
                  <a:schemeClr val="accent1">
                    <a:lumMod val="75000"/>
                  </a:schemeClr>
                </a:solidFill>
                <a:effectLst>
                  <a:outerShdw blurRad="38100" dist="38100" dir="2700000" algn="tl">
                    <a:srgbClr val="000000">
                      <a:alpha val="43137"/>
                    </a:srgbClr>
                  </a:outerShdw>
                </a:effectLst>
                <a:latin typeface="+mn-lt"/>
                <a:ea typeface="+mj-ea"/>
                <a:cs typeface="+mj-cs"/>
              </a:defRPr>
            </a:lvl1pPr>
          </a:lstStyle>
          <a:p>
            <a:pPr algn="l"/>
            <a:r>
              <a:rPr lang="en-US" dirty="0">
                <a:solidFill>
                  <a:schemeClr val="accent1">
                    <a:lumMod val="75000"/>
                  </a:schemeClr>
                </a:solidFill>
              </a:rPr>
              <a:t>Federal On-Scene Coordinator Reports</a:t>
            </a:r>
          </a:p>
        </p:txBody>
      </p:sp>
      <p:grpSp>
        <p:nvGrpSpPr>
          <p:cNvPr id="7" name="Group 6">
            <a:extLst>
              <a:ext uri="{FF2B5EF4-FFF2-40B4-BE49-F238E27FC236}">
                <a16:creationId xmlns:a16="http://schemas.microsoft.com/office/drawing/2014/main" id="{D404A9C5-D20F-F9EC-F8D9-DCEA6278C47B}"/>
              </a:ext>
            </a:extLst>
          </p:cNvPr>
          <p:cNvGrpSpPr>
            <a:grpSpLocks noChangeAspect="1"/>
          </p:cNvGrpSpPr>
          <p:nvPr userDrawn="1"/>
        </p:nvGrpSpPr>
        <p:grpSpPr>
          <a:xfrm>
            <a:off x="204859" y="1066800"/>
            <a:ext cx="1613823" cy="1318373"/>
            <a:chOff x="55276" y="143236"/>
            <a:chExt cx="929118" cy="759019"/>
          </a:xfrm>
          <a:effectLst>
            <a:outerShdw blurRad="50800" dist="38100" dir="2700000" algn="tl" rotWithShape="0">
              <a:prstClr val="black">
                <a:alpha val="40000"/>
              </a:prstClr>
            </a:outerShdw>
          </a:effectLst>
        </p:grpSpPr>
        <p:pic>
          <p:nvPicPr>
            <p:cNvPr id="8" name="Picture 7">
              <a:extLst>
                <a:ext uri="{FF2B5EF4-FFF2-40B4-BE49-F238E27FC236}">
                  <a16:creationId xmlns:a16="http://schemas.microsoft.com/office/drawing/2014/main" id="{F9128123-DF2E-D0A5-99A2-EADAF180C78B}"/>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10" name="TextBox 9">
              <a:extLst>
                <a:ext uri="{FF2B5EF4-FFF2-40B4-BE49-F238E27FC236}">
                  <a16:creationId xmlns:a16="http://schemas.microsoft.com/office/drawing/2014/main" id="{4BC1CD4F-A747-0932-67F3-C25CA5C2DDCE}"/>
                </a:ext>
              </a:extLst>
            </p:cNvPr>
            <p:cNvSpPr txBox="1"/>
            <p:nvPr/>
          </p:nvSpPr>
          <p:spPr>
            <a:xfrm>
              <a:off x="450404" y="218479"/>
              <a:ext cx="324968" cy="177195"/>
            </a:xfrm>
            <a:prstGeom prst="rect">
              <a:avLst/>
            </a:prstGeom>
            <a:noFill/>
          </p:spPr>
          <p:txBody>
            <a:bodyPr wrap="none" rtlCol="0">
              <a:spAutoFit/>
            </a:bodyPr>
            <a:lstStyle/>
            <a:p>
              <a:r>
                <a:rPr lang="en-US" sz="1400" b="1" dirty="0">
                  <a:solidFill>
                    <a:schemeClr val="accent1">
                      <a:lumMod val="75000"/>
                    </a:schemeClr>
                  </a:solidFill>
                </a:rPr>
                <a:t>RRT3</a:t>
              </a:r>
            </a:p>
          </p:txBody>
        </p:sp>
      </p:grpSp>
      <p:sp>
        <p:nvSpPr>
          <p:cNvPr id="3" name="TextBox 2">
            <a:extLst>
              <a:ext uri="{FF2B5EF4-FFF2-40B4-BE49-F238E27FC236}">
                <a16:creationId xmlns:a16="http://schemas.microsoft.com/office/drawing/2014/main" id="{A6A6647A-38C7-66AC-D24A-262E40EE7970}"/>
              </a:ext>
            </a:extLst>
          </p:cNvPr>
          <p:cNvSpPr txBox="1"/>
          <p:nvPr userDrawn="1"/>
        </p:nvSpPr>
        <p:spPr>
          <a:xfrm>
            <a:off x="0" y="2715916"/>
            <a:ext cx="2028825" cy="1754326"/>
          </a:xfrm>
          <a:prstGeom prst="rect">
            <a:avLst/>
          </a:prstGeom>
          <a:noFill/>
        </p:spPr>
        <p:txBody>
          <a:bodyPr wrap="square" rtlCol="0">
            <a:spAutoFit/>
          </a:bodyPr>
          <a:lstStyle/>
          <a:p>
            <a:pPr algn="r"/>
            <a:r>
              <a:rPr lang="en-US" sz="3600" b="1" dirty="0">
                <a:solidFill>
                  <a:schemeClr val="accent1"/>
                </a:solidFill>
                <a:effectLst>
                  <a:outerShdw blurRad="38100" dist="38100" dir="2700000" algn="tl">
                    <a:srgbClr val="000000">
                      <a:alpha val="43137"/>
                    </a:srgbClr>
                  </a:outerShdw>
                </a:effectLst>
                <a:latin typeface="+mn-lt"/>
              </a:rPr>
              <a:t>Regional</a:t>
            </a:r>
          </a:p>
          <a:p>
            <a:pPr algn="r"/>
            <a:r>
              <a:rPr lang="en-US" sz="3600" b="1" dirty="0">
                <a:solidFill>
                  <a:schemeClr val="accent1"/>
                </a:solidFill>
                <a:effectLst>
                  <a:outerShdw blurRad="38100" dist="38100" dir="2700000" algn="tl">
                    <a:srgbClr val="000000">
                      <a:alpha val="43137"/>
                    </a:srgbClr>
                  </a:outerShdw>
                </a:effectLst>
                <a:latin typeface="+mn-lt"/>
              </a:rPr>
              <a:t>Response</a:t>
            </a:r>
          </a:p>
          <a:p>
            <a:pPr algn="r"/>
            <a:r>
              <a:rPr lang="en-US" sz="3600" b="1" dirty="0">
                <a:solidFill>
                  <a:schemeClr val="accent1"/>
                </a:solidFill>
                <a:effectLst>
                  <a:outerShdw blurRad="38100" dist="38100" dir="2700000" algn="tl">
                    <a:srgbClr val="000000">
                      <a:alpha val="43137"/>
                    </a:srgbClr>
                  </a:outerShdw>
                </a:effectLst>
                <a:latin typeface="+mn-lt"/>
              </a:rPr>
              <a:t>Team 3</a:t>
            </a:r>
          </a:p>
        </p:txBody>
      </p:sp>
      <p:cxnSp>
        <p:nvCxnSpPr>
          <p:cNvPr id="5" name="Straight Connector 4">
            <a:extLst>
              <a:ext uri="{FF2B5EF4-FFF2-40B4-BE49-F238E27FC236}">
                <a16:creationId xmlns:a16="http://schemas.microsoft.com/office/drawing/2014/main" id="{E3F5BC6A-7160-CB4F-79AA-4745F99CF8C8}"/>
              </a:ext>
            </a:extLst>
          </p:cNvPr>
          <p:cNvCxnSpPr/>
          <p:nvPr userDrawn="1"/>
        </p:nvCxnSpPr>
        <p:spPr>
          <a:xfrm>
            <a:off x="2249226" y="281055"/>
            <a:ext cx="0" cy="4189187"/>
          </a:xfrm>
          <a:prstGeom prst="line">
            <a:avLst/>
          </a:prstGeom>
          <a:ln w="57150"/>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grpSp>
        <p:nvGrpSpPr>
          <p:cNvPr id="19" name="Group 18">
            <a:extLst>
              <a:ext uri="{FF2B5EF4-FFF2-40B4-BE49-F238E27FC236}">
                <a16:creationId xmlns:a16="http://schemas.microsoft.com/office/drawing/2014/main" id="{D427104B-4B24-ADDC-C5B8-0EAFAE510A31}"/>
              </a:ext>
            </a:extLst>
          </p:cNvPr>
          <p:cNvGrpSpPr/>
          <p:nvPr userDrawn="1"/>
        </p:nvGrpSpPr>
        <p:grpSpPr>
          <a:xfrm>
            <a:off x="2529311" y="3848785"/>
            <a:ext cx="9125761" cy="1242913"/>
            <a:chOff x="2685160" y="4740209"/>
            <a:chExt cx="9125761" cy="1242913"/>
          </a:xfrm>
        </p:grpSpPr>
        <p:grpSp>
          <p:nvGrpSpPr>
            <p:cNvPr id="2" name="Group 1">
              <a:extLst>
                <a:ext uri="{FF2B5EF4-FFF2-40B4-BE49-F238E27FC236}">
                  <a16:creationId xmlns:a16="http://schemas.microsoft.com/office/drawing/2014/main" id="{BE5A8614-C6B2-5C31-5465-C1A7588EDB9B}"/>
                </a:ext>
              </a:extLst>
            </p:cNvPr>
            <p:cNvGrpSpPr/>
            <p:nvPr userDrawn="1"/>
          </p:nvGrpSpPr>
          <p:grpSpPr>
            <a:xfrm>
              <a:off x="3963776" y="4740209"/>
              <a:ext cx="7847145" cy="1242913"/>
              <a:chOff x="1700105" y="4733476"/>
              <a:chExt cx="7847145" cy="1242913"/>
            </a:xfrm>
          </p:grpSpPr>
          <p:pic>
            <p:nvPicPr>
              <p:cNvPr id="9" name="Picture 8" descr="Logo&#10;&#10;Description automatically generated">
                <a:extLst>
                  <a:ext uri="{FF2B5EF4-FFF2-40B4-BE49-F238E27FC236}">
                    <a16:creationId xmlns:a16="http://schemas.microsoft.com/office/drawing/2014/main" id="{1B6C8131-2578-D753-ECC8-70A327A11C4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00105" y="4795622"/>
                <a:ext cx="1118622" cy="1118622"/>
              </a:xfrm>
              <a:prstGeom prst="rect">
                <a:avLst/>
              </a:prstGeom>
              <a:effectLst>
                <a:outerShdw blurRad="50800" dist="38100" dir="2700000" algn="tl" rotWithShape="0">
                  <a:prstClr val="black">
                    <a:alpha val="40000"/>
                  </a:prstClr>
                </a:outerShdw>
              </a:effectLst>
            </p:spPr>
          </p:pic>
          <p:pic>
            <p:nvPicPr>
              <p:cNvPr id="11" name="Picture 10" descr="Logo&#10;&#10;Description automatically generated">
                <a:extLst>
                  <a:ext uri="{FF2B5EF4-FFF2-40B4-BE49-F238E27FC236}">
                    <a16:creationId xmlns:a16="http://schemas.microsoft.com/office/drawing/2014/main" id="{FA380A57-78EE-06D4-5986-9E1D53DB57A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965261" y="4733476"/>
                <a:ext cx="1242913" cy="1242913"/>
              </a:xfrm>
              <a:prstGeom prst="rect">
                <a:avLst/>
              </a:prstGeom>
              <a:effectLst>
                <a:outerShdw blurRad="50800" dist="38100" dir="2700000" algn="tl" rotWithShape="0">
                  <a:prstClr val="black">
                    <a:alpha val="40000"/>
                  </a:prstClr>
                </a:outerShdw>
              </a:effectLst>
            </p:spPr>
          </p:pic>
          <p:pic>
            <p:nvPicPr>
              <p:cNvPr id="13" name="Picture 12" descr="Logo&#10;&#10;Description automatically generated">
                <a:extLst>
                  <a:ext uri="{FF2B5EF4-FFF2-40B4-BE49-F238E27FC236}">
                    <a16:creationId xmlns:a16="http://schemas.microsoft.com/office/drawing/2014/main" id="{869FF075-66A5-2C80-D152-4F9C7F48CF3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360934" y="4795622"/>
                <a:ext cx="1118622" cy="1133040"/>
              </a:xfrm>
              <a:prstGeom prst="rect">
                <a:avLst/>
              </a:prstGeom>
              <a:effectLst>
                <a:outerShdw blurRad="50800" dist="38100" dir="2700000" algn="tl" rotWithShape="0">
                  <a:prstClr val="black">
                    <a:alpha val="40000"/>
                  </a:prstClr>
                </a:outerShdw>
              </a:effectLst>
            </p:spPr>
          </p:pic>
          <p:pic>
            <p:nvPicPr>
              <p:cNvPr id="15" name="Picture 14" descr="A picture containing logo&#10;&#10;Description automatically generated">
                <a:extLst>
                  <a:ext uri="{FF2B5EF4-FFF2-40B4-BE49-F238E27FC236}">
                    <a16:creationId xmlns:a16="http://schemas.microsoft.com/office/drawing/2014/main" id="{C84CF519-618B-6E71-FBC9-41FB7D7AAA7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716832" y="4795622"/>
                <a:ext cx="1118622" cy="1118622"/>
              </a:xfrm>
              <a:prstGeom prst="rect">
                <a:avLst/>
              </a:prstGeom>
              <a:effectLst>
                <a:outerShdw blurRad="50800" dist="38100" dir="2700000" algn="tl" rotWithShape="0">
                  <a:prstClr val="black">
                    <a:alpha val="40000"/>
                  </a:prstClr>
                </a:outerShdw>
              </a:effectLst>
            </p:spPr>
          </p:pic>
          <p:pic>
            <p:nvPicPr>
              <p:cNvPr id="17" name="Picture 16" descr="A picture containing text, sign, soup&#10;&#10;Description automatically generated">
                <a:extLst>
                  <a:ext uri="{FF2B5EF4-FFF2-40B4-BE49-F238E27FC236}">
                    <a16:creationId xmlns:a16="http://schemas.microsoft.com/office/drawing/2014/main" id="{E30468DB-681F-4085-2525-28BE8825633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7072730" y="4806620"/>
                <a:ext cx="1118622" cy="1111044"/>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6F00B020-91C0-F9AB-A3DA-E04379DB771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428628" y="4795621"/>
                <a:ext cx="1118622" cy="1118622"/>
              </a:xfrm>
              <a:prstGeom prst="rect">
                <a:avLst/>
              </a:prstGeom>
              <a:effectLst>
                <a:outerShdw blurRad="50800" dist="38100" dir="2700000" algn="tl" rotWithShape="0">
                  <a:prstClr val="black">
                    <a:alpha val="40000"/>
                  </a:prstClr>
                </a:outerShdw>
              </a:effectLst>
            </p:spPr>
          </p:pic>
        </p:grpSp>
        <p:pic>
          <p:nvPicPr>
            <p:cNvPr id="16" name="Picture 15">
              <a:extLst>
                <a:ext uri="{FF2B5EF4-FFF2-40B4-BE49-F238E27FC236}">
                  <a16:creationId xmlns:a16="http://schemas.microsoft.com/office/drawing/2014/main" id="{056E0DA4-87D5-3471-EADE-C655C6E30370}"/>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685160" y="4801444"/>
              <a:ext cx="1097281" cy="1097280"/>
            </a:xfrm>
            <a:prstGeom prst="rect">
              <a:avLst/>
            </a:prstGeom>
          </p:spPr>
        </p:pic>
      </p:grpSp>
      <p:sp>
        <p:nvSpPr>
          <p:cNvPr id="27" name="Text Placeholder 26">
            <a:extLst>
              <a:ext uri="{FF2B5EF4-FFF2-40B4-BE49-F238E27FC236}">
                <a16:creationId xmlns:a16="http://schemas.microsoft.com/office/drawing/2014/main" id="{136A35AA-A62D-205A-89A7-B8B9B2475F45}"/>
              </a:ext>
            </a:extLst>
          </p:cNvPr>
          <p:cNvSpPr>
            <a:spLocks noGrp="1"/>
          </p:cNvSpPr>
          <p:nvPr>
            <p:ph type="body" sz="quarter" idx="11" hasCustomPrompt="1"/>
          </p:nvPr>
        </p:nvSpPr>
        <p:spPr>
          <a:xfrm>
            <a:off x="42913" y="320625"/>
            <a:ext cx="2103323" cy="536575"/>
          </a:xfrm>
          <a:prstGeom prst="rect">
            <a:avLst/>
          </a:prstGeom>
        </p:spPr>
        <p:txBody>
          <a:bodyPr/>
          <a:lstStyle>
            <a:lvl1pPr marL="0" indent="0">
              <a:buNone/>
              <a:defRPr sz="3600" b="1">
                <a:solidFill>
                  <a:schemeClr val="accent1">
                    <a:lumMod val="75000"/>
                  </a:schemeClr>
                </a:solidFill>
                <a:effectLst>
                  <a:outerShdw blurRad="38100" dist="38100" dir="2700000" algn="tl">
                    <a:srgbClr val="000000">
                      <a:alpha val="43137"/>
                    </a:srgbClr>
                  </a:outerShdw>
                </a:effectLst>
              </a:defRPr>
            </a:lvl1pPr>
          </a:lstStyle>
          <a:p>
            <a:pPr lvl="0"/>
            <a:r>
              <a:rPr lang="en-US" dirty="0"/>
              <a:t>May 2024</a:t>
            </a:r>
          </a:p>
        </p:txBody>
      </p:sp>
    </p:spTree>
    <p:extLst>
      <p:ext uri="{BB962C8B-B14F-4D97-AF65-F5344CB8AC3E}">
        <p14:creationId xmlns:p14="http://schemas.microsoft.com/office/powerpoint/2010/main" val="4177343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1" name="Arrow: Striped Right 40">
            <a:extLst>
              <a:ext uri="{FF2B5EF4-FFF2-40B4-BE49-F238E27FC236}">
                <a16:creationId xmlns:a16="http://schemas.microsoft.com/office/drawing/2014/main" id="{CFCF64D8-4D06-3639-5F7B-7281162D8705}"/>
              </a:ext>
            </a:extLst>
          </p:cNvPr>
          <p:cNvSpPr/>
          <p:nvPr userDrawn="1"/>
        </p:nvSpPr>
        <p:spPr>
          <a:xfrm>
            <a:off x="1059126" y="-291829"/>
            <a:ext cx="10966314" cy="1643974"/>
          </a:xfrm>
          <a:prstGeom prst="stripedRightArrow">
            <a:avLst>
              <a:gd name="adj1" fmla="val 44318"/>
              <a:gd name="adj2" fmla="val 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000" dirty="0"/>
          </a:p>
        </p:txBody>
      </p:sp>
      <p:sp>
        <p:nvSpPr>
          <p:cNvPr id="21" name="Text Placeholder 20">
            <a:extLst>
              <a:ext uri="{FF2B5EF4-FFF2-40B4-BE49-F238E27FC236}">
                <a16:creationId xmlns:a16="http://schemas.microsoft.com/office/drawing/2014/main" id="{97DC806F-6962-93F2-EAC5-53BDCC1EDB83}"/>
              </a:ext>
            </a:extLst>
          </p:cNvPr>
          <p:cNvSpPr>
            <a:spLocks noGrp="1"/>
          </p:cNvSpPr>
          <p:nvPr>
            <p:ph type="body" sz="quarter" idx="10" hasCustomPrompt="1"/>
          </p:nvPr>
        </p:nvSpPr>
        <p:spPr>
          <a:xfrm>
            <a:off x="67601" y="1307539"/>
            <a:ext cx="6008032"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lvl="0"/>
            <a:r>
              <a:rPr lang="en-US" dirty="0"/>
              <a:t>Key details (location, date, product, etc.)</a:t>
            </a:r>
          </a:p>
          <a:p>
            <a:pPr lvl="1"/>
            <a:r>
              <a:rPr lang="en-US" dirty="0"/>
              <a:t>Second level</a:t>
            </a:r>
          </a:p>
          <a:p>
            <a:pPr lvl="2"/>
            <a:r>
              <a:rPr lang="en-US" dirty="0"/>
              <a:t>Third level</a:t>
            </a:r>
          </a:p>
        </p:txBody>
      </p:sp>
      <p:sp>
        <p:nvSpPr>
          <p:cNvPr id="25" name="Title 24">
            <a:extLst>
              <a:ext uri="{FF2B5EF4-FFF2-40B4-BE49-F238E27FC236}">
                <a16:creationId xmlns:a16="http://schemas.microsoft.com/office/drawing/2014/main" id="{D800BF3D-F4BC-CAE5-B531-3A5D00CBAE4D}"/>
              </a:ext>
            </a:extLst>
          </p:cNvPr>
          <p:cNvSpPr>
            <a:spLocks noGrp="1"/>
          </p:cNvSpPr>
          <p:nvPr>
            <p:ph type="title" hasCustomPrompt="1"/>
          </p:nvPr>
        </p:nvSpPr>
        <p:spPr>
          <a:xfrm>
            <a:off x="1284482" y="238124"/>
            <a:ext cx="10740957" cy="666751"/>
          </a:xfrm>
          <a:prstGeom prst="rect">
            <a:avLst/>
          </a:prstGeom>
        </p:spPr>
        <p:txBody>
          <a:bodyPr/>
          <a:lstStyle>
            <a:lvl1pPr>
              <a:defRPr sz="4000" b="1">
                <a:solidFill>
                  <a:schemeClr val="bg1"/>
                </a:solidFill>
                <a:effectLst>
                  <a:outerShdw blurRad="38100" dist="38100" dir="2700000" algn="tl">
                    <a:srgbClr val="000000">
                      <a:alpha val="43137"/>
                    </a:srgbClr>
                  </a:outerShdw>
                </a:effectLst>
                <a:latin typeface="+mn-lt"/>
              </a:defRPr>
            </a:lvl1pPr>
          </a:lstStyle>
          <a:p>
            <a:r>
              <a:rPr lang="en-US" dirty="0"/>
              <a:t>USCG Delaware Bay, FOSC Report – May 2024</a:t>
            </a:r>
          </a:p>
        </p:txBody>
      </p:sp>
      <p:sp>
        <p:nvSpPr>
          <p:cNvPr id="29" name="Text Placeholder 20">
            <a:extLst>
              <a:ext uri="{FF2B5EF4-FFF2-40B4-BE49-F238E27FC236}">
                <a16:creationId xmlns:a16="http://schemas.microsoft.com/office/drawing/2014/main" id="{21E802D9-3A28-A022-02AD-1D9652AD1CBC}"/>
              </a:ext>
            </a:extLst>
          </p:cNvPr>
          <p:cNvSpPr>
            <a:spLocks noGrp="1"/>
          </p:cNvSpPr>
          <p:nvPr>
            <p:ph type="body" sz="quarter" idx="12" hasCustomPrompt="1"/>
          </p:nvPr>
        </p:nvSpPr>
        <p:spPr>
          <a:xfrm>
            <a:off x="67601" y="4412689"/>
            <a:ext cx="6008032"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lvl="0"/>
            <a:r>
              <a:rPr lang="en-US" dirty="0"/>
              <a:t>Key details (location, date, purpose, etc.)</a:t>
            </a:r>
          </a:p>
          <a:p>
            <a:pPr lvl="1"/>
            <a:r>
              <a:rPr lang="en-US" dirty="0"/>
              <a:t>Second level</a:t>
            </a:r>
          </a:p>
          <a:p>
            <a:pPr lvl="2"/>
            <a:r>
              <a:rPr lang="en-US" dirty="0"/>
              <a:t>Third level</a:t>
            </a:r>
          </a:p>
        </p:txBody>
      </p:sp>
      <p:grpSp>
        <p:nvGrpSpPr>
          <p:cNvPr id="31" name="Group 30">
            <a:extLst>
              <a:ext uri="{FF2B5EF4-FFF2-40B4-BE49-F238E27FC236}">
                <a16:creationId xmlns:a16="http://schemas.microsoft.com/office/drawing/2014/main" id="{1068166F-9820-3E98-B016-27B015FF346C}"/>
              </a:ext>
            </a:extLst>
          </p:cNvPr>
          <p:cNvGrpSpPr/>
          <p:nvPr userDrawn="1"/>
        </p:nvGrpSpPr>
        <p:grpSpPr>
          <a:xfrm>
            <a:off x="9723" y="985446"/>
            <a:ext cx="12161520" cy="5852160"/>
            <a:chOff x="9723" y="985446"/>
            <a:chExt cx="12161520" cy="5852160"/>
          </a:xfrm>
        </p:grpSpPr>
        <p:cxnSp>
          <p:nvCxnSpPr>
            <p:cNvPr id="32" name="Straight Connector 31">
              <a:extLst>
                <a:ext uri="{FF2B5EF4-FFF2-40B4-BE49-F238E27FC236}">
                  <a16:creationId xmlns:a16="http://schemas.microsoft.com/office/drawing/2014/main" id="{4C1A62A6-5EC7-64D4-3A7E-F4C2C4EE2F85}"/>
                </a:ext>
              </a:extLst>
            </p:cNvPr>
            <p:cNvCxnSpPr>
              <a:cxnSpLocks/>
            </p:cNvCxnSpPr>
            <p:nvPr/>
          </p:nvCxnSpPr>
          <p:spPr>
            <a:xfrm>
              <a:off x="6138154" y="985446"/>
              <a:ext cx="0" cy="5852160"/>
            </a:xfrm>
            <a:prstGeom prst="line">
              <a:avLst/>
            </a:prstGeom>
            <a:ln w="28575">
              <a:solidFill>
                <a:srgbClr val="3494BA"/>
              </a:solidFill>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33" name="Straight Connector 32">
              <a:extLst>
                <a:ext uri="{FF2B5EF4-FFF2-40B4-BE49-F238E27FC236}">
                  <a16:creationId xmlns:a16="http://schemas.microsoft.com/office/drawing/2014/main" id="{E959D4A7-28C3-4768-C28D-A455273A9F0E}"/>
                </a:ext>
              </a:extLst>
            </p:cNvPr>
            <p:cNvCxnSpPr>
              <a:cxnSpLocks/>
            </p:cNvCxnSpPr>
            <p:nvPr/>
          </p:nvCxnSpPr>
          <p:spPr>
            <a:xfrm flipH="1">
              <a:off x="9723" y="4007444"/>
              <a:ext cx="12161520" cy="0"/>
            </a:xfrm>
            <a:prstGeom prst="line">
              <a:avLst/>
            </a:prstGeom>
            <a:ln w="28575">
              <a:solidFill>
                <a:srgbClr val="3494BA"/>
              </a:solidFill>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grpSp>
      <p:sp>
        <p:nvSpPr>
          <p:cNvPr id="34" name="TextBox 33">
            <a:extLst>
              <a:ext uri="{FF2B5EF4-FFF2-40B4-BE49-F238E27FC236}">
                <a16:creationId xmlns:a16="http://schemas.microsoft.com/office/drawing/2014/main" id="{3887D565-9602-D06C-F418-47D6909585D9}"/>
              </a:ext>
            </a:extLst>
          </p:cNvPr>
          <p:cNvSpPr txBox="1"/>
          <p:nvPr userDrawn="1"/>
        </p:nvSpPr>
        <p:spPr>
          <a:xfrm>
            <a:off x="0" y="973085"/>
            <a:ext cx="6096000" cy="400110"/>
          </a:xfrm>
          <a:prstGeom prst="rect">
            <a:avLst/>
          </a:prstGeom>
          <a:noFill/>
        </p:spPr>
        <p:txBody>
          <a:bodyPr wrap="square" rtlCol="0">
            <a:spAutoFit/>
          </a:bodyPr>
          <a:lstStyle/>
          <a:p>
            <a:pPr algn="ctr"/>
            <a:r>
              <a:rPr lang="en-US" sz="2000" b="1" u="sng" dirty="0">
                <a:solidFill>
                  <a:schemeClr val="accent6"/>
                </a:solidFill>
                <a:effectLst>
                  <a:outerShdw blurRad="38100" dist="38100" dir="2700000" algn="tl">
                    <a:srgbClr val="000000">
                      <a:alpha val="43137"/>
                    </a:srgbClr>
                  </a:outerShdw>
                </a:effectLst>
              </a:rPr>
              <a:t>Notable Cases / Events</a:t>
            </a:r>
          </a:p>
        </p:txBody>
      </p:sp>
      <p:sp>
        <p:nvSpPr>
          <p:cNvPr id="35" name="TextBox 34">
            <a:extLst>
              <a:ext uri="{FF2B5EF4-FFF2-40B4-BE49-F238E27FC236}">
                <a16:creationId xmlns:a16="http://schemas.microsoft.com/office/drawing/2014/main" id="{4825965E-87CA-DE62-E0C5-DBF60FE8E932}"/>
              </a:ext>
            </a:extLst>
          </p:cNvPr>
          <p:cNvSpPr txBox="1"/>
          <p:nvPr userDrawn="1"/>
        </p:nvSpPr>
        <p:spPr>
          <a:xfrm>
            <a:off x="59669" y="4065869"/>
            <a:ext cx="6044120" cy="400110"/>
          </a:xfrm>
          <a:prstGeom prst="rect">
            <a:avLst/>
          </a:prstGeom>
          <a:noFill/>
        </p:spPr>
        <p:txBody>
          <a:bodyPr wrap="square" rtlCol="0">
            <a:spAutoFit/>
          </a:bodyPr>
          <a:lstStyle/>
          <a:p>
            <a:pPr algn="ctr"/>
            <a:r>
              <a:rPr lang="en-US" sz="2000" b="1" u="sng" dirty="0">
                <a:solidFill>
                  <a:schemeClr val="accent6"/>
                </a:solidFill>
                <a:effectLst>
                  <a:outerShdw blurRad="38100" dist="38100" dir="2700000" algn="tl">
                    <a:srgbClr val="000000">
                      <a:alpha val="43137"/>
                    </a:srgbClr>
                  </a:outerShdw>
                </a:effectLst>
              </a:rPr>
              <a:t>Exercises / Training</a:t>
            </a:r>
          </a:p>
        </p:txBody>
      </p:sp>
      <p:sp>
        <p:nvSpPr>
          <p:cNvPr id="36" name="TextBox 35">
            <a:extLst>
              <a:ext uri="{FF2B5EF4-FFF2-40B4-BE49-F238E27FC236}">
                <a16:creationId xmlns:a16="http://schemas.microsoft.com/office/drawing/2014/main" id="{F11B1977-1121-D0C9-F6F0-ED44094650B1}"/>
              </a:ext>
            </a:extLst>
          </p:cNvPr>
          <p:cNvSpPr txBox="1"/>
          <p:nvPr userDrawn="1"/>
        </p:nvSpPr>
        <p:spPr>
          <a:xfrm>
            <a:off x="6186793" y="980595"/>
            <a:ext cx="6001966" cy="400110"/>
          </a:xfrm>
          <a:prstGeom prst="rect">
            <a:avLst/>
          </a:prstGeom>
          <a:noFill/>
        </p:spPr>
        <p:txBody>
          <a:bodyPr wrap="square" rtlCol="0">
            <a:spAutoFit/>
          </a:bodyPr>
          <a:lstStyle/>
          <a:p>
            <a:pPr algn="ctr"/>
            <a:r>
              <a:rPr lang="en-US" sz="2000" b="1" u="sng" dirty="0">
                <a:solidFill>
                  <a:schemeClr val="accent6"/>
                </a:solidFill>
                <a:effectLst>
                  <a:outerShdw blurRad="38100" dist="38100" dir="2700000" algn="tl">
                    <a:srgbClr val="000000">
                      <a:alpha val="43137"/>
                    </a:srgbClr>
                  </a:outerShdw>
                </a:effectLst>
              </a:rPr>
              <a:t>Best Practices / Lessons Learned / Challenges</a:t>
            </a:r>
          </a:p>
        </p:txBody>
      </p:sp>
      <p:sp>
        <p:nvSpPr>
          <p:cNvPr id="37" name="TextBox 36">
            <a:extLst>
              <a:ext uri="{FF2B5EF4-FFF2-40B4-BE49-F238E27FC236}">
                <a16:creationId xmlns:a16="http://schemas.microsoft.com/office/drawing/2014/main" id="{D8433C4E-30D5-A2CE-3CF7-EE5E5DDECB84}"/>
              </a:ext>
            </a:extLst>
          </p:cNvPr>
          <p:cNvSpPr txBox="1"/>
          <p:nvPr userDrawn="1"/>
        </p:nvSpPr>
        <p:spPr>
          <a:xfrm>
            <a:off x="6186793" y="4075597"/>
            <a:ext cx="6001965" cy="400110"/>
          </a:xfrm>
          <a:prstGeom prst="rect">
            <a:avLst/>
          </a:prstGeom>
          <a:noFill/>
        </p:spPr>
        <p:txBody>
          <a:bodyPr wrap="square" rtlCol="0">
            <a:spAutoFit/>
          </a:bodyPr>
          <a:lstStyle/>
          <a:p>
            <a:pPr algn="ctr"/>
            <a:r>
              <a:rPr lang="en-US" sz="2000" b="1" u="sng" dirty="0">
                <a:solidFill>
                  <a:schemeClr val="accent6"/>
                </a:solidFill>
                <a:effectLst>
                  <a:outerShdw blurRad="38100" dist="38100" dir="2700000" algn="tl">
                    <a:srgbClr val="000000">
                      <a:alpha val="43137"/>
                    </a:srgbClr>
                  </a:outerShdw>
                </a:effectLst>
              </a:rPr>
              <a:t>Significant Agency or Organizational Updates</a:t>
            </a:r>
          </a:p>
        </p:txBody>
      </p:sp>
      <p:grpSp>
        <p:nvGrpSpPr>
          <p:cNvPr id="38" name="Group 37">
            <a:extLst>
              <a:ext uri="{FF2B5EF4-FFF2-40B4-BE49-F238E27FC236}">
                <a16:creationId xmlns:a16="http://schemas.microsoft.com/office/drawing/2014/main" id="{95C2B3A4-4F78-A497-EDDC-8B57E4B9D52F}"/>
              </a:ext>
            </a:extLst>
          </p:cNvPr>
          <p:cNvGrpSpPr/>
          <p:nvPr userDrawn="1"/>
        </p:nvGrpSpPr>
        <p:grpSpPr>
          <a:xfrm>
            <a:off x="6636" y="143236"/>
            <a:ext cx="929118" cy="759019"/>
            <a:chOff x="55276" y="143236"/>
            <a:chExt cx="929118" cy="759019"/>
          </a:xfrm>
          <a:effectLst>
            <a:outerShdw blurRad="50800" dist="38100" dir="2700000" algn="tl" rotWithShape="0">
              <a:prstClr val="black">
                <a:alpha val="40000"/>
              </a:prstClr>
            </a:outerShdw>
          </a:effectLst>
        </p:grpSpPr>
        <p:pic>
          <p:nvPicPr>
            <p:cNvPr id="39" name="Picture 38">
              <a:extLst>
                <a:ext uri="{FF2B5EF4-FFF2-40B4-BE49-F238E27FC236}">
                  <a16:creationId xmlns:a16="http://schemas.microsoft.com/office/drawing/2014/main" id="{7CE1E096-225D-F4B3-F925-B516060FB8F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40" name="TextBox 39">
              <a:extLst>
                <a:ext uri="{FF2B5EF4-FFF2-40B4-BE49-F238E27FC236}">
                  <a16:creationId xmlns:a16="http://schemas.microsoft.com/office/drawing/2014/main" id="{22962179-530C-E455-C408-41AEE06BC366}"/>
                </a:ext>
              </a:extLst>
            </p:cNvPr>
            <p:cNvSpPr txBox="1"/>
            <p:nvPr/>
          </p:nvSpPr>
          <p:spPr>
            <a:xfrm>
              <a:off x="330742" y="172869"/>
              <a:ext cx="564450" cy="307777"/>
            </a:xfrm>
            <a:prstGeom prst="rect">
              <a:avLst/>
            </a:prstGeom>
            <a:noFill/>
          </p:spPr>
          <p:txBody>
            <a:bodyPr wrap="none" rtlCol="0">
              <a:spAutoFit/>
            </a:bodyPr>
            <a:lstStyle/>
            <a:p>
              <a:r>
                <a:rPr lang="en-US" sz="1400" b="1" dirty="0">
                  <a:solidFill>
                    <a:schemeClr val="accent6"/>
                  </a:solidFill>
                </a:rPr>
                <a:t>RRT3</a:t>
              </a:r>
            </a:p>
          </p:txBody>
        </p:sp>
      </p:grpSp>
      <p:sp>
        <p:nvSpPr>
          <p:cNvPr id="42" name="Text Placeholder 20">
            <a:extLst>
              <a:ext uri="{FF2B5EF4-FFF2-40B4-BE49-F238E27FC236}">
                <a16:creationId xmlns:a16="http://schemas.microsoft.com/office/drawing/2014/main" id="{29C5FD8B-FA08-58F8-E7B4-80F0D937A0C9}"/>
              </a:ext>
            </a:extLst>
          </p:cNvPr>
          <p:cNvSpPr>
            <a:spLocks noGrp="1"/>
          </p:cNvSpPr>
          <p:nvPr>
            <p:ph type="body" sz="quarter" idx="14" hasCustomPrompt="1"/>
          </p:nvPr>
        </p:nvSpPr>
        <p:spPr>
          <a:xfrm>
            <a:off x="6216399" y="1307539"/>
            <a:ext cx="5972359"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lvl="0"/>
            <a:r>
              <a:rPr lang="en-US" dirty="0"/>
              <a:t>Any significant insights gleaned from recent responses / exercises.</a:t>
            </a:r>
          </a:p>
          <a:p>
            <a:pPr lvl="1"/>
            <a:r>
              <a:rPr lang="en-US" dirty="0"/>
              <a:t>Second level</a:t>
            </a:r>
          </a:p>
          <a:p>
            <a:pPr lvl="2"/>
            <a:r>
              <a:rPr lang="en-US" dirty="0"/>
              <a:t>Third level</a:t>
            </a:r>
          </a:p>
        </p:txBody>
      </p:sp>
      <p:sp>
        <p:nvSpPr>
          <p:cNvPr id="43" name="Text Placeholder 20">
            <a:extLst>
              <a:ext uri="{FF2B5EF4-FFF2-40B4-BE49-F238E27FC236}">
                <a16:creationId xmlns:a16="http://schemas.microsoft.com/office/drawing/2014/main" id="{D1552F35-ECBF-BB67-E149-E45A8B4DB147}"/>
              </a:ext>
            </a:extLst>
          </p:cNvPr>
          <p:cNvSpPr>
            <a:spLocks noGrp="1"/>
          </p:cNvSpPr>
          <p:nvPr>
            <p:ph type="body" sz="quarter" idx="15" hasCustomPrompt="1"/>
          </p:nvPr>
        </p:nvSpPr>
        <p:spPr>
          <a:xfrm>
            <a:off x="6216399" y="4426403"/>
            <a:ext cx="5972359"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lvl="0"/>
            <a:r>
              <a:rPr lang="en-US" dirty="0"/>
              <a:t>Note any organizational changes, new/departing personnel, etc. (if applicable).</a:t>
            </a:r>
          </a:p>
          <a:p>
            <a:pPr lvl="1"/>
            <a:r>
              <a:rPr lang="en-US" dirty="0"/>
              <a:t>Second level</a:t>
            </a:r>
          </a:p>
          <a:p>
            <a:pPr lvl="2"/>
            <a:r>
              <a:rPr lang="en-US" dirty="0"/>
              <a:t>Third level</a:t>
            </a:r>
          </a:p>
        </p:txBody>
      </p:sp>
    </p:spTree>
    <p:extLst>
      <p:ext uri="{BB962C8B-B14F-4D97-AF65-F5344CB8AC3E}">
        <p14:creationId xmlns:p14="http://schemas.microsoft.com/office/powerpoint/2010/main" val="3791466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Arrow: Striped Right 8">
            <a:extLst>
              <a:ext uri="{FF2B5EF4-FFF2-40B4-BE49-F238E27FC236}">
                <a16:creationId xmlns:a16="http://schemas.microsoft.com/office/drawing/2014/main" id="{838B1EC0-DDC9-077D-2583-36DBE7F61B26}"/>
              </a:ext>
            </a:extLst>
          </p:cNvPr>
          <p:cNvSpPr/>
          <p:nvPr userDrawn="1"/>
        </p:nvSpPr>
        <p:spPr>
          <a:xfrm>
            <a:off x="1059126" y="-291829"/>
            <a:ext cx="10966314" cy="1643974"/>
          </a:xfrm>
          <a:prstGeom prst="stripedRightArrow">
            <a:avLst>
              <a:gd name="adj1" fmla="val 44318"/>
              <a:gd name="adj2" fmla="val 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4000" dirty="0"/>
          </a:p>
        </p:txBody>
      </p:sp>
      <p:sp>
        <p:nvSpPr>
          <p:cNvPr id="3" name="Title 24">
            <a:extLst>
              <a:ext uri="{FF2B5EF4-FFF2-40B4-BE49-F238E27FC236}">
                <a16:creationId xmlns:a16="http://schemas.microsoft.com/office/drawing/2014/main" id="{E7C8F5E6-B9BC-9C4A-0002-FAD8C6E8AE9F}"/>
              </a:ext>
            </a:extLst>
          </p:cNvPr>
          <p:cNvSpPr>
            <a:spLocks noGrp="1"/>
          </p:cNvSpPr>
          <p:nvPr>
            <p:ph type="title" hasCustomPrompt="1"/>
          </p:nvPr>
        </p:nvSpPr>
        <p:spPr>
          <a:xfrm>
            <a:off x="1284482" y="238124"/>
            <a:ext cx="10740957" cy="666751"/>
          </a:xfrm>
          <a:prstGeom prst="rect">
            <a:avLst/>
          </a:prstGeom>
        </p:spPr>
        <p:txBody>
          <a:bodyPr/>
          <a:lstStyle>
            <a:lvl1pPr>
              <a:defRPr sz="4000" b="1">
                <a:solidFill>
                  <a:schemeClr val="bg1"/>
                </a:solidFill>
                <a:effectLst>
                  <a:outerShdw blurRad="38100" dist="38100" dir="2700000" algn="tl">
                    <a:srgbClr val="000000">
                      <a:alpha val="43137"/>
                    </a:srgbClr>
                  </a:outerShdw>
                </a:effectLst>
                <a:latin typeface="+mn-lt"/>
              </a:defRPr>
            </a:lvl1pPr>
          </a:lstStyle>
          <a:p>
            <a:r>
              <a:rPr lang="en-US" dirty="0"/>
              <a:t>USCG Delaware Bay, FOSC Report – May 2024</a:t>
            </a:r>
          </a:p>
        </p:txBody>
      </p:sp>
      <p:sp>
        <p:nvSpPr>
          <p:cNvPr id="5" name="Picture Placeholder 4">
            <a:extLst>
              <a:ext uri="{FF2B5EF4-FFF2-40B4-BE49-F238E27FC236}">
                <a16:creationId xmlns:a16="http://schemas.microsoft.com/office/drawing/2014/main" id="{EABD735C-D130-0996-10CF-962A8B3916BB}"/>
              </a:ext>
            </a:extLst>
          </p:cNvPr>
          <p:cNvSpPr>
            <a:spLocks noGrp="1"/>
          </p:cNvSpPr>
          <p:nvPr>
            <p:ph type="pic" sz="quarter" idx="10" hasCustomPrompt="1"/>
          </p:nvPr>
        </p:nvSpPr>
        <p:spPr>
          <a:xfrm>
            <a:off x="419100" y="1209675"/>
            <a:ext cx="11353800" cy="5410200"/>
          </a:xfrm>
          <a:prstGeom prst="rect">
            <a:avLst/>
          </a:prstGeom>
        </p:spPr>
        <p:txBody>
          <a:bodyPr anchor="ctr"/>
          <a:lstStyle>
            <a:lvl1pPr marL="0" indent="0" algn="ctr">
              <a:buNone/>
              <a:defRPr>
                <a:solidFill>
                  <a:schemeClr val="tx2">
                    <a:lumMod val="60000"/>
                    <a:lumOff val="40000"/>
                  </a:schemeClr>
                </a:solidFill>
              </a:defRPr>
            </a:lvl1pPr>
          </a:lstStyle>
          <a:p>
            <a:r>
              <a:rPr lang="en-US" dirty="0"/>
              <a:t>Insert photos if desired</a:t>
            </a:r>
          </a:p>
        </p:txBody>
      </p:sp>
      <p:grpSp>
        <p:nvGrpSpPr>
          <p:cNvPr id="6" name="Group 5">
            <a:extLst>
              <a:ext uri="{FF2B5EF4-FFF2-40B4-BE49-F238E27FC236}">
                <a16:creationId xmlns:a16="http://schemas.microsoft.com/office/drawing/2014/main" id="{03056F4E-FAEF-2A3F-7BF2-82A280D552CD}"/>
              </a:ext>
            </a:extLst>
          </p:cNvPr>
          <p:cNvGrpSpPr/>
          <p:nvPr userDrawn="1"/>
        </p:nvGrpSpPr>
        <p:grpSpPr>
          <a:xfrm>
            <a:off x="6636" y="143236"/>
            <a:ext cx="929118" cy="759019"/>
            <a:chOff x="55276" y="143236"/>
            <a:chExt cx="929118" cy="759019"/>
          </a:xfrm>
          <a:effectLst>
            <a:outerShdw blurRad="50800" dist="38100" dir="2700000" algn="tl" rotWithShape="0">
              <a:prstClr val="black">
                <a:alpha val="40000"/>
              </a:prstClr>
            </a:outerShdw>
          </a:effectLst>
        </p:grpSpPr>
        <p:pic>
          <p:nvPicPr>
            <p:cNvPr id="7" name="Picture 6">
              <a:extLst>
                <a:ext uri="{FF2B5EF4-FFF2-40B4-BE49-F238E27FC236}">
                  <a16:creationId xmlns:a16="http://schemas.microsoft.com/office/drawing/2014/main" id="{653BCAC2-3174-CF14-A38C-3C845829C94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8" name="TextBox 7">
              <a:extLst>
                <a:ext uri="{FF2B5EF4-FFF2-40B4-BE49-F238E27FC236}">
                  <a16:creationId xmlns:a16="http://schemas.microsoft.com/office/drawing/2014/main" id="{80AAF547-F4D6-A92E-6BDB-319BE8BBEF72}"/>
                </a:ext>
              </a:extLst>
            </p:cNvPr>
            <p:cNvSpPr txBox="1"/>
            <p:nvPr/>
          </p:nvSpPr>
          <p:spPr>
            <a:xfrm>
              <a:off x="330742" y="172869"/>
              <a:ext cx="564450" cy="307777"/>
            </a:xfrm>
            <a:prstGeom prst="rect">
              <a:avLst/>
            </a:prstGeom>
            <a:noFill/>
          </p:spPr>
          <p:txBody>
            <a:bodyPr wrap="none" rtlCol="0">
              <a:spAutoFit/>
            </a:bodyPr>
            <a:lstStyle/>
            <a:p>
              <a:r>
                <a:rPr lang="en-US" sz="1400" b="1" dirty="0">
                  <a:solidFill>
                    <a:schemeClr val="accent6"/>
                  </a:solidFill>
                </a:rPr>
                <a:t>RRT3</a:t>
              </a:r>
            </a:p>
          </p:txBody>
        </p:sp>
      </p:grpSp>
    </p:spTree>
    <p:extLst>
      <p:ext uri="{BB962C8B-B14F-4D97-AF65-F5344CB8AC3E}">
        <p14:creationId xmlns:p14="http://schemas.microsoft.com/office/powerpoint/2010/main" val="41140217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56000">
              <a:schemeClr val="accent1">
                <a:lumMod val="45000"/>
                <a:lumOff val="55000"/>
              </a:schemeClr>
            </a:gs>
            <a:gs pos="53000">
              <a:schemeClr val="accent1">
                <a:lumMod val="45000"/>
                <a:lumOff val="55000"/>
              </a:schemeClr>
            </a:gs>
            <a:gs pos="100000">
              <a:schemeClr val="accent1">
                <a:alpha val="65000"/>
                <a:lumMod val="23000"/>
                <a:lumOff val="77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61464"/>
      </p:ext>
    </p:extLst>
  </p:cSld>
  <p:clrMap bg1="lt1" tx1="dk1" bg2="lt2" tx2="dk2" accent1="accent1" accent2="accent2" accent3="accent3" accent4="accent4" accent5="accent5" accent6="accent6" hlink="hlink" folHlink="folHlink"/>
  <p:sldLayoutIdLst>
    <p:sldLayoutId id="2147483721" r:id="rId1"/>
    <p:sldLayoutId id="2147483715" r:id="rId2"/>
    <p:sldLayoutId id="214748371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cid:image001.png@01DA5459.A08C9040" TargetMode="External"/><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3DA65B0-821D-1920-C1FF-02DBAE7DC194}"/>
              </a:ext>
            </a:extLst>
          </p:cNvPr>
          <p:cNvSpPr>
            <a:spLocks noGrp="1"/>
          </p:cNvSpPr>
          <p:nvPr>
            <p:ph type="body" sz="quarter" idx="11"/>
          </p:nvPr>
        </p:nvSpPr>
        <p:spPr/>
        <p:txBody>
          <a:bodyPr/>
          <a:lstStyle/>
          <a:p>
            <a:r>
              <a:rPr lang="en-US" dirty="0"/>
              <a:t>May 2024</a:t>
            </a:r>
          </a:p>
        </p:txBody>
      </p:sp>
    </p:spTree>
    <p:extLst>
      <p:ext uri="{BB962C8B-B14F-4D97-AF65-F5344CB8AC3E}">
        <p14:creationId xmlns:p14="http://schemas.microsoft.com/office/powerpoint/2010/main" val="14651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776A-EC74-A616-9360-234A3E889EFB}"/>
              </a:ext>
            </a:extLst>
          </p:cNvPr>
          <p:cNvSpPr>
            <a:spLocks noGrp="1"/>
          </p:cNvSpPr>
          <p:nvPr>
            <p:ph type="title"/>
          </p:nvPr>
        </p:nvSpPr>
        <p:spPr/>
        <p:txBody>
          <a:bodyPr/>
          <a:lstStyle/>
          <a:p>
            <a:r>
              <a:rPr lang="en-US" dirty="0"/>
              <a:t>USCG Delaware Bay, FOSC Report – May 2024</a:t>
            </a:r>
          </a:p>
        </p:txBody>
      </p:sp>
      <p:sp>
        <p:nvSpPr>
          <p:cNvPr id="3" name="Text Placeholder 2">
            <a:extLst>
              <a:ext uri="{FF2B5EF4-FFF2-40B4-BE49-F238E27FC236}">
                <a16:creationId xmlns:a16="http://schemas.microsoft.com/office/drawing/2014/main" id="{A5AFBDA9-F418-F7F6-9847-E100D76C8794}"/>
              </a:ext>
            </a:extLst>
          </p:cNvPr>
          <p:cNvSpPr>
            <a:spLocks noGrp="1"/>
          </p:cNvSpPr>
          <p:nvPr>
            <p:ph type="body" sz="quarter" idx="10"/>
          </p:nvPr>
        </p:nvSpPr>
        <p:spPr/>
        <p:txBody>
          <a:bodyPr/>
          <a:lstStyle/>
          <a:p>
            <a:r>
              <a:rPr lang="en-US" dirty="0"/>
              <a:t>F/V SUSAN ROSE initially grounded on 17 Nov at Point Pleasant, NJ. Vessel sank during salvage operations. Administrative Order still in effect. Salvage delayed due to Baltimore response. Approx. 100 gal of oil and marine batteries aboard.</a:t>
            </a:r>
          </a:p>
          <a:p>
            <a:r>
              <a:rPr lang="en-US" dirty="0"/>
              <a:t>Delaware City Refinery discharge from their secondary containment area into the Delaware River. Fourth offense in 12 months.</a:t>
            </a:r>
          </a:p>
        </p:txBody>
      </p:sp>
      <p:sp>
        <p:nvSpPr>
          <p:cNvPr id="4" name="Text Placeholder 3">
            <a:extLst>
              <a:ext uri="{FF2B5EF4-FFF2-40B4-BE49-F238E27FC236}">
                <a16:creationId xmlns:a16="http://schemas.microsoft.com/office/drawing/2014/main" id="{291B0FA0-EABE-0E7C-A2A8-7B8426027DE6}"/>
              </a:ext>
            </a:extLst>
          </p:cNvPr>
          <p:cNvSpPr>
            <a:spLocks noGrp="1"/>
          </p:cNvSpPr>
          <p:nvPr>
            <p:ph type="body" sz="quarter" idx="12"/>
          </p:nvPr>
        </p:nvSpPr>
        <p:spPr>
          <a:xfrm>
            <a:off x="67600" y="4412689"/>
            <a:ext cx="6028399" cy="917575"/>
          </a:xfrm>
        </p:spPr>
        <p:txBody>
          <a:bodyPr/>
          <a:lstStyle/>
          <a:p>
            <a:r>
              <a:rPr lang="en-US" dirty="0"/>
              <a:t>Harbor Fire/Oil Response Exercise, Atlantic City, NJ 30</a:t>
            </a:r>
            <a:r>
              <a:rPr lang="en-US" baseline="30000" dirty="0"/>
              <a:t>th</a:t>
            </a:r>
            <a:r>
              <a:rPr lang="en-US" dirty="0"/>
              <a:t> April 2024.</a:t>
            </a:r>
          </a:p>
          <a:p>
            <a:r>
              <a:rPr lang="en-US" dirty="0"/>
              <a:t>Spill of National Significance Engagement 9 May 2024.</a:t>
            </a:r>
          </a:p>
          <a:p>
            <a:r>
              <a:rPr lang="en-US" dirty="0"/>
              <a:t>Two Unannounced Exercises at Cape May – Lewes Ferry on 13</a:t>
            </a:r>
            <a:r>
              <a:rPr lang="en-US" baseline="30000" dirty="0"/>
              <a:t>th</a:t>
            </a:r>
            <a:r>
              <a:rPr lang="en-US" dirty="0"/>
              <a:t> Dec 2024 &amp; Paulsboro Refinery, Paulsboro, NJ on 28</a:t>
            </a:r>
            <a:r>
              <a:rPr lang="en-US" baseline="30000" dirty="0"/>
              <a:t>th</a:t>
            </a:r>
            <a:r>
              <a:rPr lang="en-US" dirty="0"/>
              <a:t> of Mar 2024.</a:t>
            </a:r>
          </a:p>
          <a:p>
            <a:r>
              <a:rPr lang="en-US" dirty="0"/>
              <a:t>SDB Area Contingency Plan 5-year review </a:t>
            </a:r>
            <a:r>
              <a:rPr lang="en-US"/>
              <a:t>currently underway </a:t>
            </a:r>
            <a:r>
              <a:rPr lang="en-US" dirty="0"/>
              <a:t>for CG National Review Panel in Aug 2024.</a:t>
            </a:r>
          </a:p>
        </p:txBody>
      </p:sp>
      <p:sp>
        <p:nvSpPr>
          <p:cNvPr id="5" name="Text Placeholder 4">
            <a:extLst>
              <a:ext uri="{FF2B5EF4-FFF2-40B4-BE49-F238E27FC236}">
                <a16:creationId xmlns:a16="http://schemas.microsoft.com/office/drawing/2014/main" id="{C7F29320-B653-E34F-6AEF-16D5D6907763}"/>
              </a:ext>
            </a:extLst>
          </p:cNvPr>
          <p:cNvSpPr>
            <a:spLocks noGrp="1"/>
          </p:cNvSpPr>
          <p:nvPr>
            <p:ph type="body" sz="quarter" idx="14"/>
          </p:nvPr>
        </p:nvSpPr>
        <p:spPr/>
        <p:txBody>
          <a:bodyPr/>
          <a:lstStyle/>
          <a:p>
            <a:r>
              <a:rPr lang="en-US" dirty="0"/>
              <a:t>F/V SUSAN ROSE: Prior to salvage operations, removal of all oil was requested. Ensure that OSRO understands that all oil products and HAZMAT are to be removed before salvage.</a:t>
            </a:r>
          </a:p>
          <a:p>
            <a:endParaRPr lang="en-US" dirty="0"/>
          </a:p>
          <a:p>
            <a:endParaRPr lang="en-US" dirty="0"/>
          </a:p>
        </p:txBody>
      </p:sp>
      <p:sp>
        <p:nvSpPr>
          <p:cNvPr id="6" name="Text Placeholder 5">
            <a:extLst>
              <a:ext uri="{FF2B5EF4-FFF2-40B4-BE49-F238E27FC236}">
                <a16:creationId xmlns:a16="http://schemas.microsoft.com/office/drawing/2014/main" id="{D0ACBFBD-2260-0268-412D-E5436CB34DF6}"/>
              </a:ext>
            </a:extLst>
          </p:cNvPr>
          <p:cNvSpPr>
            <a:spLocks noGrp="1"/>
          </p:cNvSpPr>
          <p:nvPr>
            <p:ph type="body" sz="quarter" idx="15"/>
          </p:nvPr>
        </p:nvSpPr>
        <p:spPr/>
        <p:txBody>
          <a:bodyPr/>
          <a:lstStyle/>
          <a:p>
            <a:r>
              <a:rPr lang="en-US" dirty="0"/>
              <a:t>LCDR Kevin Higgins, Incident Management Division (IMD) Chief departing in June.</a:t>
            </a:r>
          </a:p>
          <a:p>
            <a:r>
              <a:rPr lang="en-US" dirty="0"/>
              <a:t>LT Samantha Watson oncoming IMD Chief.</a:t>
            </a:r>
          </a:p>
          <a:p>
            <a:r>
              <a:rPr lang="en-US" dirty="0"/>
              <a:t>LT Mariclair Mims Deputy IMD.</a:t>
            </a:r>
          </a:p>
          <a:p>
            <a:endParaRPr lang="en-US" dirty="0"/>
          </a:p>
          <a:p>
            <a:endParaRPr lang="en-US" dirty="0"/>
          </a:p>
        </p:txBody>
      </p:sp>
    </p:spTree>
    <p:extLst>
      <p:ext uri="{BB962C8B-B14F-4D97-AF65-F5344CB8AC3E}">
        <p14:creationId xmlns:p14="http://schemas.microsoft.com/office/powerpoint/2010/main" val="181735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5DC4D7-1EA1-7119-11C4-94D56802CA65}"/>
              </a:ext>
            </a:extLst>
          </p:cNvPr>
          <p:cNvSpPr>
            <a:spLocks noGrp="1"/>
          </p:cNvSpPr>
          <p:nvPr>
            <p:ph type="title"/>
          </p:nvPr>
        </p:nvSpPr>
        <p:spPr/>
        <p:txBody>
          <a:bodyPr/>
          <a:lstStyle/>
          <a:p>
            <a:r>
              <a:rPr lang="en-US" dirty="0"/>
              <a:t>USCG Delaware Bay, FOSC Report – May 2024</a:t>
            </a:r>
          </a:p>
        </p:txBody>
      </p:sp>
      <p:pic>
        <p:nvPicPr>
          <p:cNvPr id="1026" name="Picture 2">
            <a:extLst>
              <a:ext uri="{FF2B5EF4-FFF2-40B4-BE49-F238E27FC236}">
                <a16:creationId xmlns:a16="http://schemas.microsoft.com/office/drawing/2014/main" id="{CEB69ECA-0052-98FA-C2EA-835DEE98C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639" y="1621766"/>
            <a:ext cx="6817767" cy="51133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3E0D8F5-962E-C6CC-DF42-7B6A8933BE12}"/>
              </a:ext>
            </a:extLst>
          </p:cNvPr>
          <p:cNvSpPr txBox="1"/>
          <p:nvPr/>
        </p:nvSpPr>
        <p:spPr>
          <a:xfrm>
            <a:off x="671639" y="1344767"/>
            <a:ext cx="4714875" cy="276999"/>
          </a:xfrm>
          <a:prstGeom prst="rect">
            <a:avLst/>
          </a:prstGeom>
          <a:noFill/>
        </p:spPr>
        <p:txBody>
          <a:bodyPr wrap="square" rtlCol="0">
            <a:spAutoFit/>
          </a:bodyPr>
          <a:lstStyle/>
          <a:p>
            <a:r>
              <a:rPr lang="en-US" sz="1200" dirty="0"/>
              <a:t>F/V SUSAN ROSE oil removal operations.</a:t>
            </a:r>
          </a:p>
        </p:txBody>
      </p:sp>
      <p:pic>
        <p:nvPicPr>
          <p:cNvPr id="9" name="Picture 8">
            <a:extLst>
              <a:ext uri="{FF2B5EF4-FFF2-40B4-BE49-F238E27FC236}">
                <a16:creationId xmlns:a16="http://schemas.microsoft.com/office/drawing/2014/main" id="{B244E825-A2CB-AAAD-5695-23BDA0D47E18}"/>
              </a:ext>
            </a:extLst>
          </p:cNvPr>
          <p:cNvPicPr>
            <a:picLocks noChangeAspect="1"/>
          </p:cNvPicPr>
          <p:nvPr/>
        </p:nvPicPr>
        <p:blipFill>
          <a:blip r:embed="rId3"/>
          <a:stretch>
            <a:fillRect/>
          </a:stretch>
        </p:blipFill>
        <p:spPr>
          <a:xfrm>
            <a:off x="7100005" y="904875"/>
            <a:ext cx="4795634" cy="3297537"/>
          </a:xfrm>
          <a:prstGeom prst="rect">
            <a:avLst/>
          </a:prstGeom>
          <a:ln>
            <a:noFill/>
          </a:ln>
          <a:effectLst>
            <a:softEdge rad="112500"/>
          </a:effectLst>
        </p:spPr>
      </p:pic>
    </p:spTree>
    <p:extLst>
      <p:ext uri="{BB962C8B-B14F-4D97-AF65-F5344CB8AC3E}">
        <p14:creationId xmlns:p14="http://schemas.microsoft.com/office/powerpoint/2010/main" val="256132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776A-EC74-A616-9360-234A3E889EFB}"/>
              </a:ext>
            </a:extLst>
          </p:cNvPr>
          <p:cNvSpPr>
            <a:spLocks noGrp="1"/>
          </p:cNvSpPr>
          <p:nvPr>
            <p:ph type="title"/>
          </p:nvPr>
        </p:nvSpPr>
        <p:spPr/>
        <p:txBody>
          <a:bodyPr/>
          <a:lstStyle/>
          <a:p>
            <a:r>
              <a:rPr lang="en-US" dirty="0"/>
              <a:t>USCG Maryland-NCR, FOSC Report – May 2024</a:t>
            </a:r>
          </a:p>
        </p:txBody>
      </p:sp>
      <p:sp>
        <p:nvSpPr>
          <p:cNvPr id="3" name="Text Placeholder 2">
            <a:extLst>
              <a:ext uri="{FF2B5EF4-FFF2-40B4-BE49-F238E27FC236}">
                <a16:creationId xmlns:a16="http://schemas.microsoft.com/office/drawing/2014/main" id="{A5AFBDA9-F418-F7F6-9847-E100D76C8794}"/>
              </a:ext>
            </a:extLst>
          </p:cNvPr>
          <p:cNvSpPr>
            <a:spLocks noGrp="1"/>
          </p:cNvSpPr>
          <p:nvPr>
            <p:ph type="body" sz="quarter" idx="10"/>
          </p:nvPr>
        </p:nvSpPr>
        <p:spPr/>
        <p:txBody>
          <a:bodyPr lIns="91440" tIns="45720" rIns="91440" bIns="45720" anchor="t"/>
          <a:lstStyle/>
          <a:p>
            <a:r>
              <a:rPr lang="en-US" dirty="0">
                <a:latin typeface="Calibri"/>
                <a:cs typeface="Calibri"/>
              </a:rPr>
              <a:t>Vessel Fire in Anchorage Marina, Baltimore – 31 Jan</a:t>
            </a:r>
          </a:p>
          <a:p>
            <a:pPr lvl="1"/>
            <a:r>
              <a:rPr lang="en-US" dirty="0">
                <a:latin typeface="Calibri"/>
                <a:cs typeface="Calibri"/>
              </a:rPr>
              <a:t>Approximately 200 gal of diesel into Patapsco River</a:t>
            </a:r>
          </a:p>
          <a:p>
            <a:pPr lvl="1"/>
            <a:r>
              <a:rPr lang="en-US" dirty="0">
                <a:latin typeface="Calibri"/>
                <a:cs typeface="Calibri"/>
              </a:rPr>
              <a:t>Great coordination between Owner, Baltimore PD, </a:t>
            </a:r>
            <a:r>
              <a:rPr lang="en-US" dirty="0"/>
              <a:t>Baltimore FD, MDE, MNRP, USCG, and Tow Boat</a:t>
            </a:r>
            <a:endParaRPr lang="en-US" dirty="0">
              <a:cs typeface="Calibri"/>
            </a:endParaRPr>
          </a:p>
          <a:p>
            <a:r>
              <a:rPr lang="en-US" dirty="0"/>
              <a:t>Francis Scott Key Bridge collapse, M/V DALI grounding</a:t>
            </a:r>
            <a:endParaRPr lang="en-US" dirty="0">
              <a:cs typeface="Calibri"/>
            </a:endParaRPr>
          </a:p>
          <a:p>
            <a:pPr lvl="1"/>
            <a:r>
              <a:rPr lang="en-US" dirty="0"/>
              <a:t>~1.5 mil gal of mixed oil threat potential</a:t>
            </a:r>
            <a:endParaRPr lang="en-US" dirty="0">
              <a:cs typeface="Calibri" panose="020F0502020204030204"/>
            </a:endParaRPr>
          </a:p>
          <a:p>
            <a:pPr lvl="1"/>
            <a:r>
              <a:rPr lang="en-US" dirty="0"/>
              <a:t>14 HAZMAT containers, bow thruster, and 80 oil drums crushed/damaged resulting in discharge with 3,250 ft of containment boom around vessel </a:t>
            </a:r>
            <a:endParaRPr lang="en-US" dirty="0">
              <a:cs typeface="Calibri" panose="020F0502020204030204"/>
            </a:endParaRPr>
          </a:p>
          <a:p>
            <a:endParaRPr lang="en-US" dirty="0"/>
          </a:p>
        </p:txBody>
      </p:sp>
      <p:sp>
        <p:nvSpPr>
          <p:cNvPr id="4" name="Text Placeholder 3">
            <a:extLst>
              <a:ext uri="{FF2B5EF4-FFF2-40B4-BE49-F238E27FC236}">
                <a16:creationId xmlns:a16="http://schemas.microsoft.com/office/drawing/2014/main" id="{291B0FA0-EABE-0E7C-A2A8-7B8426027DE6}"/>
              </a:ext>
            </a:extLst>
          </p:cNvPr>
          <p:cNvSpPr>
            <a:spLocks noGrp="1"/>
          </p:cNvSpPr>
          <p:nvPr>
            <p:ph type="body" sz="quarter" idx="12"/>
          </p:nvPr>
        </p:nvSpPr>
        <p:spPr/>
        <p:txBody>
          <a:bodyPr lIns="91440" tIns="45720" rIns="91440" bIns="45720" anchor="t"/>
          <a:lstStyle/>
          <a:p>
            <a:r>
              <a:rPr lang="en-US" dirty="0">
                <a:cs typeface="Calibri"/>
              </a:rPr>
              <a:t>18 January: GIUE 01/04 completed at Kinder Morgan Liquid Terminal</a:t>
            </a:r>
          </a:p>
          <a:p>
            <a:r>
              <a:rPr lang="en-US" dirty="0">
                <a:cs typeface="Calibri"/>
              </a:rPr>
              <a:t>21 March: NCR Water</a:t>
            </a:r>
            <a:r>
              <a:rPr lang="en-US" dirty="0"/>
              <a:t> Supply TTX</a:t>
            </a:r>
            <a:endParaRPr lang="en-US" dirty="0">
              <a:cs typeface="Calibri"/>
            </a:endParaRPr>
          </a:p>
          <a:p>
            <a:r>
              <a:rPr lang="en-US" dirty="0">
                <a:cs typeface="Calibri"/>
              </a:rPr>
              <a:t>23-25 April: 03 </a:t>
            </a:r>
            <a:r>
              <a:rPr lang="en-US" dirty="0" err="1">
                <a:cs typeface="Calibri"/>
              </a:rPr>
              <a:t>Mbrs</a:t>
            </a:r>
            <a:r>
              <a:rPr lang="en-US" dirty="0">
                <a:cs typeface="Calibri"/>
              </a:rPr>
              <a:t>-SCAT Training hosted by D5 DRAT and NOAA</a:t>
            </a:r>
          </a:p>
          <a:p>
            <a:r>
              <a:rPr lang="en-US" dirty="0">
                <a:cs typeface="Calibri"/>
              </a:rPr>
              <a:t>30 April: GIUE 02/04 completed at Sunoco Andrews</a:t>
            </a:r>
          </a:p>
          <a:p>
            <a:r>
              <a:rPr lang="en-US" dirty="0">
                <a:cs typeface="Calibri"/>
              </a:rPr>
              <a:t>02 May: 02 </a:t>
            </a:r>
            <a:r>
              <a:rPr lang="en-US" dirty="0" err="1">
                <a:cs typeface="Calibri" panose="020F0502020204030204"/>
              </a:rPr>
              <a:t>Mbrs</a:t>
            </a:r>
            <a:r>
              <a:rPr lang="en-US" dirty="0">
                <a:cs typeface="Calibri" panose="020F0502020204030204"/>
              </a:rPr>
              <a:t> attended Norfolk Southern Train 101</a:t>
            </a:r>
          </a:p>
          <a:p>
            <a:endParaRPr lang="en-US" dirty="0">
              <a:cs typeface="Calibri" panose="020F0502020204030204"/>
            </a:endParaRPr>
          </a:p>
        </p:txBody>
      </p:sp>
      <p:sp>
        <p:nvSpPr>
          <p:cNvPr id="5" name="Text Placeholder 4">
            <a:extLst>
              <a:ext uri="{FF2B5EF4-FFF2-40B4-BE49-F238E27FC236}">
                <a16:creationId xmlns:a16="http://schemas.microsoft.com/office/drawing/2014/main" id="{C7F29320-B653-E34F-6AEF-16D5D6907763}"/>
              </a:ext>
            </a:extLst>
          </p:cNvPr>
          <p:cNvSpPr>
            <a:spLocks noGrp="1"/>
          </p:cNvSpPr>
          <p:nvPr>
            <p:ph type="body" sz="quarter" idx="14"/>
          </p:nvPr>
        </p:nvSpPr>
        <p:spPr/>
        <p:txBody>
          <a:bodyPr lIns="91440" tIns="45720" rIns="91440" bIns="45720" anchor="t"/>
          <a:lstStyle/>
          <a:p>
            <a:r>
              <a:rPr lang="en-US" dirty="0"/>
              <a:t>Best Practices</a:t>
            </a:r>
            <a:endParaRPr lang="en-US" dirty="0">
              <a:cs typeface="Calibri"/>
            </a:endParaRPr>
          </a:p>
          <a:p>
            <a:pPr lvl="1"/>
            <a:r>
              <a:rPr lang="en-US" dirty="0"/>
              <a:t>UAS used to monitor M/V DALI sheen and effectiveness of containment boom with live video feed to ICP</a:t>
            </a:r>
          </a:p>
          <a:p>
            <a:pPr lvl="1"/>
            <a:r>
              <a:rPr lang="en-US" dirty="0">
                <a:cs typeface="Calibri" panose="020F0502020204030204"/>
              </a:rPr>
              <a:t>Utilized emergency ESA consultation for Key Bridge Response, received Best Management Practices for response actions</a:t>
            </a:r>
          </a:p>
          <a:p>
            <a:r>
              <a:rPr lang="en-US" dirty="0">
                <a:cs typeface="Calibri" panose="020F0502020204030204"/>
              </a:rPr>
              <a:t>Challenge</a:t>
            </a:r>
          </a:p>
          <a:p>
            <a:pPr lvl="1"/>
            <a:r>
              <a:rPr lang="en-US" dirty="0">
                <a:cs typeface="Calibri" panose="020F0502020204030204"/>
              </a:rPr>
              <a:t>Coast Guard UAS experiencing numerous equipment failures outside of warranty window</a:t>
            </a:r>
          </a:p>
          <a:p>
            <a:pPr lvl="1">
              <a:buFont typeface="Courier New" panose="02070309020205020404" pitchFamily="49" charset="0"/>
              <a:buChar char="o"/>
            </a:pPr>
            <a:endParaRPr lang="en-US" dirty="0">
              <a:cs typeface="Calibri" panose="020F0502020204030204"/>
            </a:endParaRPr>
          </a:p>
          <a:p>
            <a:pPr lvl="1"/>
            <a:endParaRPr lang="en-US" dirty="0">
              <a:cs typeface="Calibri" panose="020F0502020204030204"/>
            </a:endParaRPr>
          </a:p>
          <a:p>
            <a:endParaRPr lang="en-US" dirty="0">
              <a:cs typeface="Calibri" panose="020F0502020204030204"/>
            </a:endParaRPr>
          </a:p>
        </p:txBody>
      </p:sp>
      <p:sp>
        <p:nvSpPr>
          <p:cNvPr id="6" name="Text Placeholder 5">
            <a:extLst>
              <a:ext uri="{FF2B5EF4-FFF2-40B4-BE49-F238E27FC236}">
                <a16:creationId xmlns:a16="http://schemas.microsoft.com/office/drawing/2014/main" id="{D0ACBFBD-2260-0268-412D-E5436CB34DF6}"/>
              </a:ext>
            </a:extLst>
          </p:cNvPr>
          <p:cNvSpPr>
            <a:spLocks noGrp="1"/>
          </p:cNvSpPr>
          <p:nvPr>
            <p:ph type="body" sz="quarter" idx="15"/>
          </p:nvPr>
        </p:nvSpPr>
        <p:spPr/>
        <p:txBody>
          <a:bodyPr lIns="91440" tIns="45720" rIns="91440" bIns="45720" anchor="t"/>
          <a:lstStyle/>
          <a:p>
            <a:r>
              <a:rPr lang="en-US" dirty="0">
                <a:cs typeface="Calibri"/>
              </a:rPr>
              <a:t>25 June: Sector </a:t>
            </a:r>
            <a:r>
              <a:rPr lang="en-US" dirty="0"/>
              <a:t>Change of Command</a:t>
            </a:r>
          </a:p>
          <a:p>
            <a:pPr lvl="1"/>
            <a:r>
              <a:rPr lang="en-US" dirty="0"/>
              <a:t>New FOSC - CAPT Patrick Burkett</a:t>
            </a:r>
            <a:endParaRPr lang="en-US" dirty="0">
              <a:cs typeface="Calibri"/>
            </a:endParaRPr>
          </a:p>
          <a:p>
            <a:endParaRPr lang="en-US" dirty="0"/>
          </a:p>
        </p:txBody>
      </p:sp>
    </p:spTree>
    <p:extLst>
      <p:ext uri="{BB962C8B-B14F-4D97-AF65-F5344CB8AC3E}">
        <p14:creationId xmlns:p14="http://schemas.microsoft.com/office/powerpoint/2010/main" val="1283594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5DC4D7-1EA1-7119-11C4-94D56802CA65}"/>
              </a:ext>
            </a:extLst>
          </p:cNvPr>
          <p:cNvSpPr>
            <a:spLocks noGrp="1"/>
          </p:cNvSpPr>
          <p:nvPr>
            <p:ph type="title"/>
          </p:nvPr>
        </p:nvSpPr>
        <p:spPr/>
        <p:txBody>
          <a:bodyPr/>
          <a:lstStyle/>
          <a:p>
            <a:r>
              <a:rPr lang="en-US"/>
              <a:t>USCG Maryland-NCR, FOSC Report – May 2024</a:t>
            </a:r>
          </a:p>
        </p:txBody>
      </p:sp>
      <p:pic>
        <p:nvPicPr>
          <p:cNvPr id="1027" name="Picture 1014011808" descr="Key Bridge Response 2024">
            <a:extLst>
              <a:ext uri="{FF2B5EF4-FFF2-40B4-BE49-F238E27FC236}">
                <a16:creationId xmlns:a16="http://schemas.microsoft.com/office/drawing/2014/main" id="{30CE160F-8FA6-8A88-2B8A-D0894439D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 y="1189421"/>
            <a:ext cx="4646857" cy="30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1">
            <a:extLst>
              <a:ext uri="{FF2B5EF4-FFF2-40B4-BE49-F238E27FC236}">
                <a16:creationId xmlns:a16="http://schemas.microsoft.com/office/drawing/2014/main" id="{082267F9-325E-1BD7-AA13-90C4F8F50E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138" y="3600778"/>
            <a:ext cx="4357565" cy="325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BA7AECE-DA07-6EC0-2B28-F8E2AD4DA750}"/>
              </a:ext>
            </a:extLst>
          </p:cNvPr>
          <p:cNvPicPr>
            <a:picLocks noChangeAspect="1"/>
          </p:cNvPicPr>
          <p:nvPr/>
        </p:nvPicPr>
        <p:blipFill>
          <a:blip r:embed="rId5"/>
          <a:stretch>
            <a:fillRect/>
          </a:stretch>
        </p:blipFill>
        <p:spPr>
          <a:xfrm>
            <a:off x="6357282" y="3998858"/>
            <a:ext cx="5836196" cy="2862974"/>
          </a:xfrm>
          <a:prstGeom prst="rect">
            <a:avLst/>
          </a:prstGeom>
        </p:spPr>
      </p:pic>
      <p:pic>
        <p:nvPicPr>
          <p:cNvPr id="2" name="Picture Placeholder 1">
            <a:extLst>
              <a:ext uri="{FF2B5EF4-FFF2-40B4-BE49-F238E27FC236}">
                <a16:creationId xmlns:a16="http://schemas.microsoft.com/office/drawing/2014/main" id="{30CA3D4B-D6A7-A76B-7C19-3B6F19C8641D}"/>
              </a:ext>
            </a:extLst>
          </p:cNvPr>
          <p:cNvPicPr>
            <a:picLocks noGrp="1" noChangeAspect="1"/>
          </p:cNvPicPr>
          <p:nvPr>
            <p:ph type="pic" sz="quarter" idx="10"/>
          </p:nvPr>
        </p:nvPicPr>
        <p:blipFill>
          <a:blip r:embed="rId6"/>
          <a:srcRect t="14287" b="14287"/>
          <a:stretch/>
        </p:blipFill>
        <p:spPr>
          <a:xfrm>
            <a:off x="5763228" y="1192213"/>
            <a:ext cx="5560634" cy="3089055"/>
          </a:xfrm>
        </p:spPr>
      </p:pic>
    </p:spTree>
    <p:extLst>
      <p:ext uri="{BB962C8B-B14F-4D97-AF65-F5344CB8AC3E}">
        <p14:creationId xmlns:p14="http://schemas.microsoft.com/office/powerpoint/2010/main" val="2827516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466B7-25CE-C069-740F-40A752E6A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64F9E-E928-26C3-EB09-207184FB8CDA}"/>
              </a:ext>
            </a:extLst>
          </p:cNvPr>
          <p:cNvSpPr>
            <a:spLocks noGrp="1"/>
          </p:cNvSpPr>
          <p:nvPr>
            <p:ph type="title"/>
          </p:nvPr>
        </p:nvSpPr>
        <p:spPr/>
        <p:txBody>
          <a:bodyPr/>
          <a:lstStyle/>
          <a:p>
            <a:r>
              <a:rPr lang="en-US" dirty="0"/>
              <a:t>USCG Virginia, FOSC Report – May 2024</a:t>
            </a:r>
          </a:p>
        </p:txBody>
      </p:sp>
      <p:sp>
        <p:nvSpPr>
          <p:cNvPr id="3" name="Text Placeholder 2">
            <a:extLst>
              <a:ext uri="{FF2B5EF4-FFF2-40B4-BE49-F238E27FC236}">
                <a16:creationId xmlns:a16="http://schemas.microsoft.com/office/drawing/2014/main" id="{AA20A5A4-655C-4B82-BE41-CC7E68A5D1B4}"/>
              </a:ext>
            </a:extLst>
          </p:cNvPr>
          <p:cNvSpPr>
            <a:spLocks noGrp="1"/>
          </p:cNvSpPr>
          <p:nvPr>
            <p:ph type="body" sz="quarter" idx="10"/>
          </p:nvPr>
        </p:nvSpPr>
        <p:spPr/>
        <p:txBody>
          <a:bodyPr lIns="91440" tIns="45720" rIns="91440" bIns="45720" anchor="t"/>
          <a:lstStyle/>
          <a:p>
            <a:pPr marL="0" indent="0">
              <a:buNone/>
            </a:pPr>
            <a:endParaRPr lang="en-US">
              <a:cs typeface="Calibri"/>
            </a:endParaRPr>
          </a:p>
          <a:p>
            <a:endParaRPr lang="en-US"/>
          </a:p>
        </p:txBody>
      </p:sp>
      <p:sp>
        <p:nvSpPr>
          <p:cNvPr id="4" name="Text Placeholder 3">
            <a:extLst>
              <a:ext uri="{FF2B5EF4-FFF2-40B4-BE49-F238E27FC236}">
                <a16:creationId xmlns:a16="http://schemas.microsoft.com/office/drawing/2014/main" id="{9C4A1AD9-CB69-F657-5854-0D1B4A9C37E8}"/>
              </a:ext>
            </a:extLst>
          </p:cNvPr>
          <p:cNvSpPr>
            <a:spLocks noGrp="1"/>
          </p:cNvSpPr>
          <p:nvPr>
            <p:ph type="body" sz="quarter" idx="12"/>
          </p:nvPr>
        </p:nvSpPr>
        <p:spPr>
          <a:xfrm>
            <a:off x="-57792" y="4204091"/>
            <a:ext cx="6262616" cy="2649394"/>
          </a:xfrm>
        </p:spPr>
        <p:txBody>
          <a:bodyPr lIns="91440" tIns="45720" rIns="91440" bIns="45720" anchor="t"/>
          <a:lstStyle/>
          <a:p>
            <a:pPr marL="0" indent="0">
              <a:buNone/>
            </a:pPr>
            <a:endParaRPr lang="en-US" sz="1400" b="1" dirty="0">
              <a:cs typeface="Times New Roman"/>
            </a:endParaRPr>
          </a:p>
          <a:p>
            <a:r>
              <a:rPr lang="en-US" sz="1400" b="1" dirty="0">
                <a:solidFill>
                  <a:schemeClr val="tx1"/>
                </a:solidFill>
                <a:cs typeface="Times New Roman"/>
              </a:rPr>
              <a:t>15 DEC: </a:t>
            </a:r>
            <a:r>
              <a:rPr lang="en-US" sz="1400" dirty="0">
                <a:solidFill>
                  <a:schemeClr val="tx1"/>
                </a:solidFill>
                <a:cs typeface="Times New Roman"/>
              </a:rPr>
              <a:t>PREP Notification Exercise </a:t>
            </a:r>
          </a:p>
          <a:p>
            <a:r>
              <a:rPr lang="en-US" sz="1400" b="1" dirty="0">
                <a:solidFill>
                  <a:schemeClr val="tx1"/>
                </a:solidFill>
                <a:cs typeface="Times New Roman"/>
              </a:rPr>
              <a:t>19-21 FEB:</a:t>
            </a:r>
            <a:r>
              <a:rPr lang="en-US" sz="1400" dirty="0">
                <a:solidFill>
                  <a:schemeClr val="tx1"/>
                </a:solidFill>
                <a:cs typeface="Times New Roman"/>
              </a:rPr>
              <a:t> ICS DIVS Course</a:t>
            </a:r>
            <a:endParaRPr lang="en-US" sz="1400">
              <a:solidFill>
                <a:schemeClr val="tx1"/>
              </a:solidFill>
              <a:cs typeface="Calibri" panose="020F0502020204030204"/>
            </a:endParaRPr>
          </a:p>
          <a:p>
            <a:r>
              <a:rPr lang="en-US" sz="1400" b="1" dirty="0">
                <a:solidFill>
                  <a:schemeClr val="tx1"/>
                </a:solidFill>
                <a:cs typeface="Times New Roman"/>
              </a:rPr>
              <a:t>13 MAR: </a:t>
            </a:r>
            <a:r>
              <a:rPr lang="en-US" sz="1400" dirty="0">
                <a:solidFill>
                  <a:schemeClr val="tx1"/>
                </a:solidFill>
                <a:cs typeface="Times New Roman"/>
              </a:rPr>
              <a:t>General Dynamics/ NASSCO Navy Full Scale Exercise</a:t>
            </a:r>
          </a:p>
          <a:p>
            <a:r>
              <a:rPr lang="en-US" sz="1400" b="1" dirty="0">
                <a:solidFill>
                  <a:schemeClr val="tx1"/>
                </a:solidFill>
                <a:ea typeface="Times New Roman" panose="02020603050405020304" pitchFamily="18" charset="0"/>
                <a:cs typeface="Times New Roman"/>
              </a:rPr>
              <a:t>18-21 MAR: </a:t>
            </a:r>
            <a:r>
              <a:rPr lang="en-US" sz="1400" dirty="0">
                <a:solidFill>
                  <a:schemeClr val="tx1"/>
                </a:solidFill>
                <a:ea typeface="Times New Roman" panose="02020603050405020304" pitchFamily="18" charset="0"/>
                <a:cs typeface="Times New Roman"/>
              </a:rPr>
              <a:t>Virginia Emergency Management Symposium</a:t>
            </a:r>
          </a:p>
          <a:p>
            <a:r>
              <a:rPr lang="en-US" sz="1400" b="1" dirty="0">
                <a:solidFill>
                  <a:schemeClr val="tx1"/>
                </a:solidFill>
                <a:cs typeface="Times New Roman"/>
              </a:rPr>
              <a:t>21 MAR: </a:t>
            </a:r>
            <a:r>
              <a:rPr lang="en-US" sz="1400" dirty="0">
                <a:solidFill>
                  <a:schemeClr val="tx1"/>
                </a:solidFill>
                <a:cs typeface="Times New Roman"/>
              </a:rPr>
              <a:t>GIUE</a:t>
            </a:r>
            <a:endParaRPr lang="en-US" sz="1400" b="1" dirty="0">
              <a:solidFill>
                <a:schemeClr val="tx1"/>
              </a:solidFill>
              <a:cs typeface="Times New Roman"/>
            </a:endParaRPr>
          </a:p>
          <a:p>
            <a:r>
              <a:rPr lang="en-US" sz="1400" b="1" dirty="0">
                <a:solidFill>
                  <a:schemeClr val="tx1"/>
                </a:solidFill>
                <a:cs typeface="Times New Roman"/>
              </a:rPr>
              <a:t>25-29 MAR:</a:t>
            </a:r>
            <a:r>
              <a:rPr lang="en-US" sz="1400" dirty="0">
                <a:solidFill>
                  <a:schemeClr val="tx1"/>
                </a:solidFill>
                <a:cs typeface="Times New Roman"/>
              </a:rPr>
              <a:t> Oil Spill Control Course</a:t>
            </a:r>
          </a:p>
          <a:p>
            <a:r>
              <a:rPr lang="en-US" sz="1400" b="1" dirty="0">
                <a:solidFill>
                  <a:schemeClr val="tx1"/>
                </a:solidFill>
                <a:cs typeface="Times New Roman"/>
              </a:rPr>
              <a:t>31 MAR: </a:t>
            </a:r>
            <a:r>
              <a:rPr lang="en-US" sz="1500" dirty="0">
                <a:solidFill>
                  <a:schemeClr val="tx1"/>
                </a:solidFill>
                <a:cs typeface="Times New Roman"/>
              </a:rPr>
              <a:t>PREP Notification Exercise </a:t>
            </a:r>
            <a:endParaRPr lang="en-US" sz="1400" b="1" dirty="0">
              <a:solidFill>
                <a:schemeClr val="tx1"/>
              </a:solidFill>
              <a:cs typeface="Times New Roman"/>
            </a:endParaRPr>
          </a:p>
          <a:p>
            <a:r>
              <a:rPr lang="en-US" sz="1400" b="1" dirty="0">
                <a:solidFill>
                  <a:schemeClr val="tx1"/>
                </a:solidFill>
                <a:cs typeface="Times New Roman"/>
              </a:rPr>
              <a:t>17 APR:</a:t>
            </a:r>
            <a:r>
              <a:rPr lang="en-US" sz="1400" dirty="0">
                <a:solidFill>
                  <a:schemeClr val="tx1"/>
                </a:solidFill>
                <a:cs typeface="Times New Roman"/>
              </a:rPr>
              <a:t> VDEM Federal Partners Day</a:t>
            </a:r>
            <a:endParaRPr lang="en-US">
              <a:solidFill>
                <a:schemeClr val="tx1"/>
              </a:solidFill>
            </a:endParaRPr>
          </a:p>
          <a:p>
            <a:r>
              <a:rPr lang="en-US" sz="1400" b="1" dirty="0">
                <a:solidFill>
                  <a:schemeClr val="tx1"/>
                </a:solidFill>
                <a:cs typeface="Times New Roman"/>
              </a:rPr>
              <a:t>22-25 APR:</a:t>
            </a:r>
            <a:r>
              <a:rPr lang="en-US" sz="1400" dirty="0">
                <a:solidFill>
                  <a:schemeClr val="tx1"/>
                </a:solidFill>
                <a:cs typeface="Times New Roman"/>
              </a:rPr>
              <a:t> Shoreline Cleanup Assessment Techniques Course</a:t>
            </a:r>
          </a:p>
          <a:p>
            <a:pPr marL="0" indent="0">
              <a:buNone/>
            </a:pPr>
            <a:endParaRPr lang="en-US" sz="1400" dirty="0">
              <a:cs typeface="Times New Roman"/>
            </a:endParaRPr>
          </a:p>
        </p:txBody>
      </p:sp>
      <p:sp>
        <p:nvSpPr>
          <p:cNvPr id="5" name="Text Placeholder 4">
            <a:extLst>
              <a:ext uri="{FF2B5EF4-FFF2-40B4-BE49-F238E27FC236}">
                <a16:creationId xmlns:a16="http://schemas.microsoft.com/office/drawing/2014/main" id="{26E577B3-B1B4-42BF-9A07-B338FF6A28D1}"/>
              </a:ext>
            </a:extLst>
          </p:cNvPr>
          <p:cNvSpPr>
            <a:spLocks noGrp="1"/>
          </p:cNvSpPr>
          <p:nvPr>
            <p:ph type="body" sz="quarter" idx="14"/>
          </p:nvPr>
        </p:nvSpPr>
        <p:spPr>
          <a:xfrm>
            <a:off x="6207434" y="1310149"/>
            <a:ext cx="5972359" cy="1635480"/>
          </a:xfrm>
        </p:spPr>
        <p:txBody>
          <a:bodyPr lIns="91440" tIns="45720" rIns="91440" bIns="45720" anchor="t"/>
          <a:lstStyle/>
          <a:p>
            <a:r>
              <a:rPr lang="en-US" sz="1400" dirty="0">
                <a:solidFill>
                  <a:schemeClr val="tx1"/>
                </a:solidFill>
                <a:cs typeface="Times New Roman"/>
              </a:rPr>
              <a:t>The National Strike Force Coordination Center (NSFCC) and Atlantic Strike Team (AST) provided a capabilities brief and static display for Area Committee familiarization.</a:t>
            </a:r>
            <a:endParaRPr lang="en-US" sz="1400" dirty="0">
              <a:solidFill>
                <a:schemeClr val="tx1"/>
              </a:solidFill>
            </a:endParaRPr>
          </a:p>
          <a:p>
            <a:r>
              <a:rPr lang="en-US" sz="1400" dirty="0">
                <a:solidFill>
                  <a:schemeClr val="tx1"/>
                </a:solidFill>
                <a:cs typeface="Times New Roman"/>
              </a:rPr>
              <a:t>Coastal Virginia Offshore Wind – on-water construction begins May 2024.</a:t>
            </a:r>
          </a:p>
          <a:p>
            <a:pPr lvl="1">
              <a:buFont typeface="Courier New" panose="020B0604020202020204" pitchFamily="34" charset="0"/>
              <a:buChar char="o"/>
            </a:pPr>
            <a:r>
              <a:rPr lang="en-US" sz="1400" dirty="0">
                <a:solidFill>
                  <a:schemeClr val="tx1"/>
                </a:solidFill>
                <a:cs typeface="Times New Roman"/>
              </a:rPr>
              <a:t> Oil Spill Response Plan Review </a:t>
            </a:r>
            <a:endParaRPr lang="en-US" sz="1400" dirty="0">
              <a:solidFill>
                <a:schemeClr val="tx1"/>
              </a:solidFill>
            </a:endParaRPr>
          </a:p>
          <a:p>
            <a:r>
              <a:rPr lang="en-US" sz="1400" dirty="0">
                <a:solidFill>
                  <a:schemeClr val="tx1"/>
                </a:solidFill>
                <a:cs typeface="Times New Roman"/>
              </a:rPr>
              <a:t>Use of UAS in spill response (see pictures)</a:t>
            </a:r>
          </a:p>
          <a:p>
            <a:endParaRPr lang="en-US" sz="1400" dirty="0">
              <a:cs typeface="Calibri"/>
            </a:endParaRPr>
          </a:p>
          <a:p>
            <a:endParaRPr lang="en-US" dirty="0">
              <a:cs typeface="Calibri" panose="020F0502020204030204"/>
            </a:endParaRPr>
          </a:p>
        </p:txBody>
      </p:sp>
      <p:sp>
        <p:nvSpPr>
          <p:cNvPr id="6" name="Text Placeholder 5">
            <a:extLst>
              <a:ext uri="{FF2B5EF4-FFF2-40B4-BE49-F238E27FC236}">
                <a16:creationId xmlns:a16="http://schemas.microsoft.com/office/drawing/2014/main" id="{441FEA12-31D6-F598-4B71-8BD9DC06AB68}"/>
              </a:ext>
            </a:extLst>
          </p:cNvPr>
          <p:cNvSpPr>
            <a:spLocks noGrp="1"/>
          </p:cNvSpPr>
          <p:nvPr>
            <p:ph type="body" sz="quarter" idx="15"/>
          </p:nvPr>
        </p:nvSpPr>
        <p:spPr>
          <a:xfrm>
            <a:off x="6198470" y="4480191"/>
            <a:ext cx="5990288" cy="2011269"/>
          </a:xfrm>
        </p:spPr>
        <p:txBody>
          <a:bodyPr lIns="91440" tIns="45720" rIns="91440" bIns="45720" anchor="t"/>
          <a:lstStyle/>
          <a:p>
            <a:endParaRPr lang="en-US" sz="1400" dirty="0">
              <a:solidFill>
                <a:schemeClr val="tx1"/>
              </a:solidFill>
              <a:cs typeface="Calibri"/>
            </a:endParaRPr>
          </a:p>
          <a:p>
            <a:r>
              <a:rPr lang="en-US" sz="1400" b="1" dirty="0">
                <a:solidFill>
                  <a:schemeClr val="tx1"/>
                </a:solidFill>
                <a:cs typeface="Times New Roman"/>
              </a:rPr>
              <a:t>27 JUN: </a:t>
            </a:r>
            <a:r>
              <a:rPr lang="en-US" sz="1400" dirty="0">
                <a:solidFill>
                  <a:schemeClr val="tx1"/>
                </a:solidFill>
                <a:cs typeface="Times New Roman"/>
              </a:rPr>
              <a:t>Sector Virginia Change of Command: Captain Peggy Britton will assume command of Sector Virginia.</a:t>
            </a:r>
            <a:r>
              <a:rPr lang="en-US" sz="1200" dirty="0">
                <a:solidFill>
                  <a:schemeClr val="tx1"/>
                </a:solidFill>
                <a:cs typeface="Times New Roman"/>
              </a:rPr>
              <a:t> </a:t>
            </a:r>
            <a:endParaRPr lang="en-US" sz="1200" dirty="0">
              <a:solidFill>
                <a:schemeClr val="tx1"/>
              </a:solidFill>
              <a:cs typeface="Calibri"/>
            </a:endParaRPr>
          </a:p>
          <a:p>
            <a:endParaRPr lang="en-US" sz="1400" dirty="0">
              <a:solidFill>
                <a:schemeClr val="tx1"/>
              </a:solidFill>
              <a:cs typeface="Times New Roman"/>
            </a:endParaRPr>
          </a:p>
          <a:p>
            <a:r>
              <a:rPr lang="en-US" sz="1400" b="1" dirty="0">
                <a:solidFill>
                  <a:schemeClr val="tx1"/>
                </a:solidFill>
                <a:cs typeface="Times New Roman"/>
              </a:rPr>
              <a:t>New Deputy Sector Commander</a:t>
            </a:r>
            <a:r>
              <a:rPr lang="en-US" sz="1400" dirty="0">
                <a:solidFill>
                  <a:schemeClr val="tx1"/>
                </a:solidFill>
                <a:cs typeface="Times New Roman"/>
              </a:rPr>
              <a:t>: Captain Aaron Demo. </a:t>
            </a:r>
          </a:p>
          <a:p>
            <a:pPr marL="0" indent="0">
              <a:buNone/>
            </a:pPr>
            <a:endParaRPr lang="en-US" sz="1400" dirty="0">
              <a:solidFill>
                <a:schemeClr val="tx1"/>
              </a:solidFill>
              <a:cs typeface="Times New Roman"/>
            </a:endParaRPr>
          </a:p>
          <a:p>
            <a:r>
              <a:rPr lang="en-US" sz="1400" b="1" dirty="0">
                <a:solidFill>
                  <a:schemeClr val="tx1"/>
                </a:solidFill>
                <a:cs typeface="Times New Roman"/>
              </a:rPr>
              <a:t>08 JUL: </a:t>
            </a:r>
            <a:r>
              <a:rPr lang="en-US" sz="1400" dirty="0">
                <a:solidFill>
                  <a:schemeClr val="tx1"/>
                </a:solidFill>
                <a:cs typeface="Times New Roman"/>
              </a:rPr>
              <a:t>New Chief of Response, CDR Holly Deal reporting.</a:t>
            </a:r>
            <a:endParaRPr lang="en-US" dirty="0">
              <a:solidFill>
                <a:schemeClr val="tx1"/>
              </a:solidFill>
            </a:endParaRPr>
          </a:p>
        </p:txBody>
      </p:sp>
      <p:sp>
        <p:nvSpPr>
          <p:cNvPr id="8" name="TextBox 7">
            <a:extLst>
              <a:ext uri="{FF2B5EF4-FFF2-40B4-BE49-F238E27FC236}">
                <a16:creationId xmlns:a16="http://schemas.microsoft.com/office/drawing/2014/main" id="{7B27F3CA-BBF3-FAC1-CE9A-3418E3821D4B}"/>
              </a:ext>
            </a:extLst>
          </p:cNvPr>
          <p:cNvSpPr txBox="1"/>
          <p:nvPr/>
        </p:nvSpPr>
        <p:spPr>
          <a:xfrm>
            <a:off x="65877" y="1471514"/>
            <a:ext cx="5595960" cy="2523768"/>
          </a:xfrm>
          <a:prstGeom prst="rect">
            <a:avLst/>
          </a:prstGeom>
          <a:noFill/>
        </p:spPr>
        <p:txBody>
          <a:bodyPr wrap="square" lIns="91440" tIns="45720" rIns="91440" bIns="45720" rtlCol="0" anchor="t">
            <a:spAutoFit/>
          </a:bodyPr>
          <a:lstStyle/>
          <a:p>
            <a:r>
              <a:rPr lang="en-US" sz="1400" b="1" dirty="0">
                <a:cs typeface="Calibri"/>
              </a:rPr>
              <a:t>27APR / 29APR:</a:t>
            </a:r>
            <a:r>
              <a:rPr lang="en-US" sz="1400" dirty="0">
                <a:cs typeface="Calibri"/>
              </a:rPr>
              <a:t> </a:t>
            </a:r>
            <a:r>
              <a:rPr lang="en-US" sz="1400" i="1" dirty="0">
                <a:cs typeface="Calibri"/>
              </a:rPr>
              <a:t>Oily Water Waste (OWW) Spills at Naval Station Norfolk</a:t>
            </a:r>
          </a:p>
          <a:p>
            <a:pPr marL="285750" indent="-285750">
              <a:buFont typeface="Arial" panose="020B0604020202020204" pitchFamily="34" charset="0"/>
              <a:buChar char="•"/>
            </a:pPr>
            <a:endParaRPr lang="en-US" sz="1400" dirty="0">
              <a:cs typeface="Calibri"/>
            </a:endParaRPr>
          </a:p>
          <a:p>
            <a:pPr marL="285750" indent="-285750">
              <a:buFont typeface="Arial" panose="020B0604020202020204" pitchFamily="34" charset="0"/>
              <a:buChar char="•"/>
            </a:pPr>
            <a:r>
              <a:rPr lang="en-US" sz="1400" dirty="0">
                <a:cs typeface="Calibri"/>
              </a:rPr>
              <a:t>Sector VA responded to NAVSTA Norfolk for two incidents of OWW discharge from the installed pier system. </a:t>
            </a:r>
          </a:p>
          <a:p>
            <a:pPr marL="285750" indent="-285750">
              <a:buFont typeface="Arial" panose="020B0604020202020204" pitchFamily="34" charset="0"/>
              <a:buChar char="•"/>
            </a:pPr>
            <a:r>
              <a:rPr lang="en-US" sz="1400" dirty="0">
                <a:cs typeface="Calibri"/>
              </a:rPr>
              <a:t>Each incident involved an estimated 5,000-10,000 gallons of OWW.</a:t>
            </a:r>
          </a:p>
          <a:p>
            <a:pPr marL="285750" indent="-285750">
              <a:buFont typeface="Arial" panose="020B0604020202020204" pitchFamily="34" charset="0"/>
              <a:buChar char="•"/>
            </a:pPr>
            <a:r>
              <a:rPr lang="en-US" sz="1400" dirty="0">
                <a:cs typeface="Calibri"/>
              </a:rPr>
              <a:t>The 27APR incident impacted the Elizabeth River (7.5 NM sheen from a breach at the end of the pier). </a:t>
            </a:r>
          </a:p>
          <a:p>
            <a:pPr marL="285750" indent="-285750">
              <a:buFont typeface="Arial" panose="020B0604020202020204" pitchFamily="34" charset="0"/>
              <a:buChar char="•"/>
            </a:pPr>
            <a:r>
              <a:rPr lang="en-US" sz="1400" dirty="0">
                <a:cs typeface="Calibri"/>
              </a:rPr>
              <a:t>Sector VA worked with NAVSTA Norfolk to effect cleanups. </a:t>
            </a:r>
          </a:p>
          <a:p>
            <a:pPr marL="285750" indent="-285750">
              <a:buFont typeface="Arial" panose="020B0604020202020204" pitchFamily="34" charset="0"/>
              <a:buChar char="•"/>
            </a:pPr>
            <a:r>
              <a:rPr lang="en-US" sz="1400" dirty="0">
                <a:cs typeface="Calibri"/>
              </a:rPr>
              <a:t>USCG involved field resources: RB-M, MH-60, UAS Drone Team, and Pollution Response Team. </a:t>
            </a:r>
          </a:p>
          <a:p>
            <a:endParaRPr lang="en-US" dirty="0"/>
          </a:p>
        </p:txBody>
      </p:sp>
      <p:pic>
        <p:nvPicPr>
          <p:cNvPr id="14" name="Picture 13" descr="A picture containing water, sky, outdoor, nature">
            <a:extLst>
              <a:ext uri="{FF2B5EF4-FFF2-40B4-BE49-F238E27FC236}">
                <a16:creationId xmlns:a16="http://schemas.microsoft.com/office/drawing/2014/main" id="{4F1C7895-CA4F-3200-A3B3-2B5516E31E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592" y="2676209"/>
            <a:ext cx="2166017" cy="1213657"/>
          </a:xfrm>
          <a:prstGeom prst="rect">
            <a:avLst/>
          </a:prstGeom>
        </p:spPr>
      </p:pic>
      <p:pic>
        <p:nvPicPr>
          <p:cNvPr id="16" name="Picture 15" descr="A large body of water">
            <a:extLst>
              <a:ext uri="{FF2B5EF4-FFF2-40B4-BE49-F238E27FC236}">
                <a16:creationId xmlns:a16="http://schemas.microsoft.com/office/drawing/2014/main" id="{2ACC2473-7373-388B-8F48-BE932BB6E4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8929" y="2673714"/>
            <a:ext cx="2133464" cy="1216152"/>
          </a:xfrm>
          <a:prstGeom prst="rect">
            <a:avLst/>
          </a:prstGeom>
        </p:spPr>
      </p:pic>
    </p:spTree>
    <p:extLst>
      <p:ext uri="{BB962C8B-B14F-4D97-AF65-F5344CB8AC3E}">
        <p14:creationId xmlns:p14="http://schemas.microsoft.com/office/powerpoint/2010/main" val="1137694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FF37-609C-88B6-9405-D9D781E38E5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3B68924-80AA-B376-15E9-EA8B848EB082}"/>
              </a:ext>
            </a:extLst>
          </p:cNvPr>
          <p:cNvSpPr>
            <a:spLocks noGrp="1"/>
          </p:cNvSpPr>
          <p:nvPr>
            <p:ph type="title"/>
          </p:nvPr>
        </p:nvSpPr>
        <p:spPr/>
        <p:txBody>
          <a:bodyPr/>
          <a:lstStyle/>
          <a:p>
            <a:r>
              <a:rPr lang="en-US" dirty="0"/>
              <a:t>USCG Virginia, FOSC Report – May 2024</a:t>
            </a:r>
          </a:p>
        </p:txBody>
      </p:sp>
      <p:pic>
        <p:nvPicPr>
          <p:cNvPr id="3" name="Picture 2">
            <a:extLst>
              <a:ext uri="{FF2B5EF4-FFF2-40B4-BE49-F238E27FC236}">
                <a16:creationId xmlns:a16="http://schemas.microsoft.com/office/drawing/2014/main" id="{F1FD8759-361B-B8B1-1010-DDE8BCCC4624}"/>
              </a:ext>
            </a:extLst>
          </p:cNvPr>
          <p:cNvPicPr>
            <a:picLocks noChangeAspect="1"/>
          </p:cNvPicPr>
          <p:nvPr/>
        </p:nvPicPr>
        <p:blipFill rotWithShape="1">
          <a:blip r:embed="rId3"/>
          <a:srcRect t="13645" r="3" b="8752"/>
          <a:stretch/>
        </p:blipFill>
        <p:spPr>
          <a:xfrm>
            <a:off x="4139162" y="1763339"/>
            <a:ext cx="3913676" cy="4049632"/>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p:spPr>
      </p:pic>
      <p:pic>
        <p:nvPicPr>
          <p:cNvPr id="4" name="Picture 3">
            <a:extLst>
              <a:ext uri="{FF2B5EF4-FFF2-40B4-BE49-F238E27FC236}">
                <a16:creationId xmlns:a16="http://schemas.microsoft.com/office/drawing/2014/main" id="{0257BDE3-7297-1263-F63B-93FB56D26180}"/>
              </a:ext>
            </a:extLst>
          </p:cNvPr>
          <p:cNvPicPr>
            <a:picLocks noChangeAspect="1"/>
          </p:cNvPicPr>
          <p:nvPr/>
        </p:nvPicPr>
        <p:blipFill rotWithShape="1">
          <a:blip r:embed="rId4"/>
          <a:srcRect t="15893" r="3" b="6504"/>
          <a:stretch/>
        </p:blipFill>
        <p:spPr>
          <a:xfrm>
            <a:off x="133903" y="1763339"/>
            <a:ext cx="3913676" cy="4049632"/>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5"/>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5" name="Picture 4">
            <a:extLst>
              <a:ext uri="{FF2B5EF4-FFF2-40B4-BE49-F238E27FC236}">
                <a16:creationId xmlns:a16="http://schemas.microsoft.com/office/drawing/2014/main" id="{B098E915-676E-4344-4FE0-DA95790149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022" r="9497" b="2"/>
          <a:stretch/>
        </p:blipFill>
        <p:spPr bwMode="auto">
          <a:xfrm>
            <a:off x="8144421" y="1763339"/>
            <a:ext cx="3913676" cy="4049632"/>
          </a:xfrm>
          <a:custGeom>
            <a:avLst/>
            <a:gdLst/>
            <a:ahLst/>
            <a:cxnLst/>
            <a:rect l="l" t="t" r="r" b="b"/>
            <a:pathLst>
              <a:path w="3524888" h="3647338">
                <a:moveTo>
                  <a:pt x="887180"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6"/>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136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76F0F-F095-A857-5084-C3733B60F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47B328-CA80-9B5C-9CF3-5F920B8BD99C}"/>
              </a:ext>
            </a:extLst>
          </p:cNvPr>
          <p:cNvSpPr>
            <a:spLocks noGrp="1"/>
          </p:cNvSpPr>
          <p:nvPr>
            <p:ph type="title"/>
          </p:nvPr>
        </p:nvSpPr>
        <p:spPr>
          <a:xfrm>
            <a:off x="1217807" y="228599"/>
            <a:ext cx="10904276" cy="666751"/>
          </a:xfrm>
        </p:spPr>
        <p:txBody>
          <a:bodyPr/>
          <a:lstStyle/>
          <a:p>
            <a:r>
              <a:rPr lang="en-US" dirty="0"/>
              <a:t>USCG Eastern Great Lakes FOSC Report – May 2024</a:t>
            </a:r>
          </a:p>
        </p:txBody>
      </p:sp>
      <p:sp>
        <p:nvSpPr>
          <p:cNvPr id="3" name="Text Placeholder 2">
            <a:extLst>
              <a:ext uri="{FF2B5EF4-FFF2-40B4-BE49-F238E27FC236}">
                <a16:creationId xmlns:a16="http://schemas.microsoft.com/office/drawing/2014/main" id="{33A636E3-A9E1-A944-194B-024560D12D14}"/>
              </a:ext>
            </a:extLst>
          </p:cNvPr>
          <p:cNvSpPr>
            <a:spLocks noGrp="1"/>
          </p:cNvSpPr>
          <p:nvPr>
            <p:ph type="body" sz="quarter" idx="10"/>
          </p:nvPr>
        </p:nvSpPr>
        <p:spPr>
          <a:xfrm>
            <a:off x="67601" y="1307539"/>
            <a:ext cx="6008032" cy="2665945"/>
          </a:xfrm>
        </p:spPr>
        <p:txBody>
          <a:bodyPr/>
          <a:lstStyle/>
          <a:p>
            <a:r>
              <a:rPr lang="en-US" sz="1600" b="1" dirty="0"/>
              <a:t>Wellesley Island Home Heating Oil Discharge - January 28</a:t>
            </a:r>
          </a:p>
          <a:p>
            <a:pPr lvl="1"/>
            <a:r>
              <a:rPr lang="en-US" sz="1600" dirty="0"/>
              <a:t>Wellesley Island, NY; private residence; no. 2 fuel oil discharged thru drainage ditch into Saint Lawrence River</a:t>
            </a:r>
          </a:p>
          <a:p>
            <a:pPr lvl="1"/>
            <a:r>
              <a:rPr lang="en-US" sz="1600" dirty="0"/>
              <a:t>Max potential: 275 gallons || Actual discharged: 25 gallons</a:t>
            </a:r>
          </a:p>
          <a:p>
            <a:pPr lvl="1"/>
            <a:r>
              <a:rPr lang="en-US" sz="1600" dirty="0"/>
              <a:t>Deployed UAS for aerial observation</a:t>
            </a:r>
          </a:p>
          <a:p>
            <a:r>
              <a:rPr lang="en-US" sz="1600" b="1" dirty="0"/>
              <a:t>M/V CUYAHOGA Fire - March 15</a:t>
            </a:r>
          </a:p>
          <a:p>
            <a:pPr lvl="1"/>
            <a:r>
              <a:rPr lang="en-US" sz="1600" dirty="0"/>
              <a:t>Vessel caught on fire during maintenance period at Port of Ashtabula, OH</a:t>
            </a:r>
          </a:p>
          <a:p>
            <a:pPr lvl="1"/>
            <a:r>
              <a:rPr lang="en-US" sz="1600" dirty="0"/>
              <a:t>Max potential: 135 metric tons of fuel onboard || 430,000 gallons of contaminated firefighting water onboard || Actual discharged: 0 gallons</a:t>
            </a:r>
          </a:p>
          <a:p>
            <a:pPr marL="457200" lvl="1" indent="0">
              <a:buNone/>
            </a:pPr>
            <a:endParaRPr lang="en-US" sz="1400" dirty="0"/>
          </a:p>
        </p:txBody>
      </p:sp>
      <p:sp>
        <p:nvSpPr>
          <p:cNvPr id="4" name="Text Placeholder 3">
            <a:extLst>
              <a:ext uri="{FF2B5EF4-FFF2-40B4-BE49-F238E27FC236}">
                <a16:creationId xmlns:a16="http://schemas.microsoft.com/office/drawing/2014/main" id="{C3EDE2AF-3D24-8106-6C01-470259EB4392}"/>
              </a:ext>
            </a:extLst>
          </p:cNvPr>
          <p:cNvSpPr>
            <a:spLocks noGrp="1"/>
          </p:cNvSpPr>
          <p:nvPr>
            <p:ph type="body" sz="quarter" idx="12"/>
          </p:nvPr>
        </p:nvSpPr>
        <p:spPr>
          <a:xfrm>
            <a:off x="67601" y="4412689"/>
            <a:ext cx="6008032" cy="2445311"/>
          </a:xfrm>
        </p:spPr>
        <p:txBody>
          <a:bodyPr/>
          <a:lstStyle/>
          <a:p>
            <a:r>
              <a:rPr lang="en-US" sz="1600" dirty="0"/>
              <a:t>National Workshop for developing GRS</a:t>
            </a:r>
          </a:p>
          <a:p>
            <a:r>
              <a:rPr lang="en-US" sz="1600" dirty="0"/>
              <a:t>COE 12050 Sector EGL Maritime Disruption 2024 (will have an element of oil spill response/prevention) </a:t>
            </a:r>
          </a:p>
          <a:p>
            <a:pPr lvl="1"/>
            <a:r>
              <a:rPr lang="en-US" sz="1600" dirty="0"/>
              <a:t>July 15-16 Fort Drum, NY</a:t>
            </a:r>
          </a:p>
          <a:p>
            <a:r>
              <a:rPr lang="en-US" sz="1600" dirty="0"/>
              <a:t>COE 12051 Sector EGL GRS Validation Drill (likely in conjunction with above MTS Exercise)</a:t>
            </a:r>
          </a:p>
          <a:p>
            <a:r>
              <a:rPr lang="en-US" sz="1600" dirty="0"/>
              <a:t>COE 12049 WNY ACP Drill (another verification drill)</a:t>
            </a:r>
          </a:p>
          <a:p>
            <a:pPr lvl="1"/>
            <a:r>
              <a:rPr lang="en-US" sz="1600" dirty="0"/>
              <a:t>September 12-13</a:t>
            </a:r>
          </a:p>
          <a:p>
            <a:endParaRPr lang="en-US" dirty="0"/>
          </a:p>
          <a:p>
            <a:endParaRPr lang="en-US" dirty="0"/>
          </a:p>
        </p:txBody>
      </p:sp>
      <p:sp>
        <p:nvSpPr>
          <p:cNvPr id="5" name="Text Placeholder 4">
            <a:extLst>
              <a:ext uri="{FF2B5EF4-FFF2-40B4-BE49-F238E27FC236}">
                <a16:creationId xmlns:a16="http://schemas.microsoft.com/office/drawing/2014/main" id="{DB4A2A9E-8056-994D-CF72-8448B2470E5E}"/>
              </a:ext>
            </a:extLst>
          </p:cNvPr>
          <p:cNvSpPr>
            <a:spLocks noGrp="1"/>
          </p:cNvSpPr>
          <p:nvPr>
            <p:ph type="body" sz="quarter" idx="14"/>
          </p:nvPr>
        </p:nvSpPr>
        <p:spPr>
          <a:xfrm>
            <a:off x="6216399" y="1307539"/>
            <a:ext cx="5972359" cy="2665945"/>
          </a:xfrm>
        </p:spPr>
        <p:txBody>
          <a:bodyPr/>
          <a:lstStyle/>
          <a:p>
            <a:r>
              <a:rPr lang="en-US" sz="1600" dirty="0"/>
              <a:t>N/A</a:t>
            </a:r>
          </a:p>
          <a:p>
            <a:endParaRPr lang="en-US" dirty="0"/>
          </a:p>
        </p:txBody>
      </p:sp>
      <p:sp>
        <p:nvSpPr>
          <p:cNvPr id="6" name="Text Placeholder 5">
            <a:extLst>
              <a:ext uri="{FF2B5EF4-FFF2-40B4-BE49-F238E27FC236}">
                <a16:creationId xmlns:a16="http://schemas.microsoft.com/office/drawing/2014/main" id="{860FABC1-5A1E-8014-B4C9-413390502BA1}"/>
              </a:ext>
            </a:extLst>
          </p:cNvPr>
          <p:cNvSpPr>
            <a:spLocks noGrp="1"/>
          </p:cNvSpPr>
          <p:nvPr>
            <p:ph type="body" sz="quarter" idx="15"/>
          </p:nvPr>
        </p:nvSpPr>
        <p:spPr>
          <a:xfrm>
            <a:off x="6216399" y="4426403"/>
            <a:ext cx="5972359" cy="2445311"/>
          </a:xfrm>
        </p:spPr>
        <p:txBody>
          <a:bodyPr/>
          <a:lstStyle/>
          <a:p>
            <a:r>
              <a:rPr lang="en-US" sz="1600" dirty="0"/>
              <a:t>MSU Thousand Islands commissioned on 23 April (Fort Drum, NY) [Formerly MSD Thousand Islands]</a:t>
            </a:r>
          </a:p>
          <a:p>
            <a:r>
              <a:rPr lang="en-US" sz="1600" dirty="0"/>
              <a:t>New AOR boundary for MSU Thousand Islands February 24</a:t>
            </a:r>
          </a:p>
        </p:txBody>
      </p:sp>
    </p:spTree>
    <p:extLst>
      <p:ext uri="{BB962C8B-B14F-4D97-AF65-F5344CB8AC3E}">
        <p14:creationId xmlns:p14="http://schemas.microsoft.com/office/powerpoint/2010/main" val="179495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C8D38-F3F6-DB3A-0045-A25CC4EA41C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3675683-ED9A-8975-A33F-EEC200E3A1F4}"/>
              </a:ext>
            </a:extLst>
          </p:cNvPr>
          <p:cNvSpPr txBox="1">
            <a:spLocks/>
          </p:cNvSpPr>
          <p:nvPr/>
        </p:nvSpPr>
        <p:spPr>
          <a:xfrm>
            <a:off x="1216413" y="228600"/>
            <a:ext cx="10904276" cy="666751"/>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effectLst>
                  <a:outerShdw blurRad="38100" dist="38100" dir="2700000" algn="tl">
                    <a:srgbClr val="000000">
                      <a:alpha val="43137"/>
                    </a:srgbClr>
                  </a:outerShdw>
                </a:effectLst>
                <a:latin typeface="+mn-lt"/>
                <a:ea typeface="+mj-ea"/>
                <a:cs typeface="+mj-cs"/>
              </a:defRPr>
            </a:lvl1pPr>
          </a:lstStyle>
          <a:p>
            <a:r>
              <a:rPr lang="en-US" dirty="0"/>
              <a:t>USCG Eastern Great Lakes FOSC Report – May 2024</a:t>
            </a:r>
          </a:p>
        </p:txBody>
      </p:sp>
      <p:sp>
        <p:nvSpPr>
          <p:cNvPr id="2" name="Rectangle 2">
            <a:extLst>
              <a:ext uri="{FF2B5EF4-FFF2-40B4-BE49-F238E27FC236}">
                <a16:creationId xmlns:a16="http://schemas.microsoft.com/office/drawing/2014/main" id="{C176F9E9-B533-CC07-D523-291AFBCA44DA}"/>
              </a:ext>
            </a:extLst>
          </p:cNvPr>
          <p:cNvSpPr>
            <a:spLocks noChangeArrowheads="1"/>
          </p:cNvSpPr>
          <p:nvPr/>
        </p:nvSpPr>
        <p:spPr bwMode="auto">
          <a:xfrm>
            <a:off x="166254" y="12967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173948E6-ECFE-8EFE-A527-19CEEB232A61}"/>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r="1491"/>
          <a:stretch>
            <a:fillRect/>
          </a:stretch>
        </p:blipFill>
        <p:spPr bwMode="auto">
          <a:xfrm>
            <a:off x="696202" y="1110393"/>
            <a:ext cx="4865914" cy="55487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42B1B68-CE0E-9CDE-066F-1FCF814EEE5C}"/>
              </a:ext>
            </a:extLst>
          </p:cNvPr>
          <p:cNvPicPr>
            <a:picLocks noChangeAspect="1"/>
          </p:cNvPicPr>
          <p:nvPr/>
        </p:nvPicPr>
        <p:blipFill rotWithShape="1">
          <a:blip r:embed="rId4"/>
          <a:srcRect t="6236" b="1"/>
          <a:stretch/>
        </p:blipFill>
        <p:spPr>
          <a:xfrm>
            <a:off x="6092066" y="1080654"/>
            <a:ext cx="5317155" cy="2804112"/>
          </a:xfrm>
          <a:prstGeom prst="rect">
            <a:avLst/>
          </a:prstGeom>
        </p:spPr>
      </p:pic>
      <p:pic>
        <p:nvPicPr>
          <p:cNvPr id="10" name="Picture 9">
            <a:extLst>
              <a:ext uri="{FF2B5EF4-FFF2-40B4-BE49-F238E27FC236}">
                <a16:creationId xmlns:a16="http://schemas.microsoft.com/office/drawing/2014/main" id="{031AFBD6-C12B-4DCD-4D54-C18D4DA03486}"/>
              </a:ext>
            </a:extLst>
          </p:cNvPr>
          <p:cNvPicPr>
            <a:picLocks noChangeAspect="1"/>
          </p:cNvPicPr>
          <p:nvPr/>
        </p:nvPicPr>
        <p:blipFill rotWithShape="1">
          <a:blip r:embed="rId5"/>
          <a:srcRect t="9899" b="1825"/>
          <a:stretch/>
        </p:blipFill>
        <p:spPr>
          <a:xfrm>
            <a:off x="6092065" y="3969322"/>
            <a:ext cx="5317155" cy="2804112"/>
          </a:xfrm>
          <a:prstGeom prst="rect">
            <a:avLst/>
          </a:prstGeom>
        </p:spPr>
      </p:pic>
    </p:spTree>
    <p:extLst>
      <p:ext uri="{BB962C8B-B14F-4D97-AF65-F5344CB8AC3E}">
        <p14:creationId xmlns:p14="http://schemas.microsoft.com/office/powerpoint/2010/main" val="4009988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C8D38-F3F6-DB3A-0045-A25CC4EA41C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3675683-ED9A-8975-A33F-EEC200E3A1F4}"/>
              </a:ext>
            </a:extLst>
          </p:cNvPr>
          <p:cNvSpPr txBox="1">
            <a:spLocks/>
          </p:cNvSpPr>
          <p:nvPr/>
        </p:nvSpPr>
        <p:spPr>
          <a:xfrm>
            <a:off x="1216413" y="228600"/>
            <a:ext cx="10904276" cy="666751"/>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effectLst>
                  <a:outerShdw blurRad="38100" dist="38100" dir="2700000" algn="tl">
                    <a:srgbClr val="000000">
                      <a:alpha val="43137"/>
                    </a:srgbClr>
                  </a:outerShdw>
                </a:effectLst>
                <a:latin typeface="+mn-lt"/>
                <a:ea typeface="+mj-ea"/>
                <a:cs typeface="+mj-cs"/>
              </a:defRPr>
            </a:lvl1pPr>
          </a:lstStyle>
          <a:p>
            <a:r>
              <a:rPr lang="en-US" dirty="0"/>
              <a:t>USCG Eastern Great Lakes FOSC Report – May 2024</a:t>
            </a:r>
          </a:p>
        </p:txBody>
      </p:sp>
      <p:sp>
        <p:nvSpPr>
          <p:cNvPr id="2" name="Rectangle 2">
            <a:extLst>
              <a:ext uri="{FF2B5EF4-FFF2-40B4-BE49-F238E27FC236}">
                <a16:creationId xmlns:a16="http://schemas.microsoft.com/office/drawing/2014/main" id="{C176F9E9-B533-CC07-D523-291AFBCA44DA}"/>
              </a:ext>
            </a:extLst>
          </p:cNvPr>
          <p:cNvSpPr>
            <a:spLocks noChangeArrowheads="1"/>
          </p:cNvSpPr>
          <p:nvPr/>
        </p:nvSpPr>
        <p:spPr bwMode="auto">
          <a:xfrm>
            <a:off x="166254" y="12967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4" descr="Ship fire extinguished late Friday night | News | starbeacon.com">
            <a:extLst>
              <a:ext uri="{FF2B5EF4-FFF2-40B4-BE49-F238E27FC236}">
                <a16:creationId xmlns:a16="http://schemas.microsoft.com/office/drawing/2014/main" id="{7D9A04E5-4967-9B3F-84AD-BD2B5051D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423" y="1890246"/>
            <a:ext cx="5087291" cy="44897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ground, outdoor&#10;&#10;Description automatically generated">
            <a:extLst>
              <a:ext uri="{FF2B5EF4-FFF2-40B4-BE49-F238E27FC236}">
                <a16:creationId xmlns:a16="http://schemas.microsoft.com/office/drawing/2014/main" id="{5E82D44A-3007-2D08-37F7-84A050207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126" y="2102847"/>
            <a:ext cx="5419337" cy="4064503"/>
          </a:xfrm>
          <a:prstGeom prst="rect">
            <a:avLst/>
          </a:prstGeom>
        </p:spPr>
      </p:pic>
    </p:spTree>
    <p:extLst>
      <p:ext uri="{BB962C8B-B14F-4D97-AF65-F5344CB8AC3E}">
        <p14:creationId xmlns:p14="http://schemas.microsoft.com/office/powerpoint/2010/main" val="2035854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0393-C161-06D7-E799-5E34A859A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EC2E0-179A-93BA-165C-D3696B12953D}"/>
              </a:ext>
            </a:extLst>
          </p:cNvPr>
          <p:cNvSpPr>
            <a:spLocks noGrp="1"/>
          </p:cNvSpPr>
          <p:nvPr>
            <p:ph type="title"/>
          </p:nvPr>
        </p:nvSpPr>
        <p:spPr/>
        <p:txBody>
          <a:bodyPr/>
          <a:lstStyle/>
          <a:p>
            <a:r>
              <a:rPr lang="en-US" dirty="0"/>
              <a:t>USCG North Carolina, FOSC Report – May 2024</a:t>
            </a:r>
          </a:p>
        </p:txBody>
      </p:sp>
      <p:sp>
        <p:nvSpPr>
          <p:cNvPr id="3" name="Text Placeholder 2">
            <a:extLst>
              <a:ext uri="{FF2B5EF4-FFF2-40B4-BE49-F238E27FC236}">
                <a16:creationId xmlns:a16="http://schemas.microsoft.com/office/drawing/2014/main" id="{E78279FD-0CC7-616F-EF72-FBFA5E43B13C}"/>
              </a:ext>
            </a:extLst>
          </p:cNvPr>
          <p:cNvSpPr>
            <a:spLocks noGrp="1"/>
          </p:cNvSpPr>
          <p:nvPr>
            <p:ph type="body" sz="quarter" idx="10"/>
          </p:nvPr>
        </p:nvSpPr>
        <p:spPr/>
        <p:txBody>
          <a:bodyPr/>
          <a:lstStyle/>
          <a:p>
            <a:pPr marL="0" marR="0" indent="0" fontAlgn="base">
              <a:spcBef>
                <a:spcPts val="0"/>
              </a:spcBef>
              <a:spcAft>
                <a:spcPts val="0"/>
              </a:spcAft>
              <a:buNone/>
            </a:pPr>
            <a:endParaRPr lang="en-US" sz="1800" u="sng" dirty="0">
              <a:solidFill>
                <a:srgbClr val="000000"/>
              </a:solidFill>
              <a:effectLst/>
              <a:latin typeface="Times New Roman" panose="02020603050405020304" pitchFamily="18" charset="0"/>
              <a:ea typeface="Calibri" panose="020F0502020204030204" pitchFamily="34" charset="0"/>
            </a:endParaRPr>
          </a:p>
          <a:p>
            <a:pPr marL="0" marR="0" indent="0" fontAlgn="base">
              <a:spcBef>
                <a:spcPts val="0"/>
              </a:spcBef>
              <a:spcAft>
                <a:spcPts val="0"/>
              </a:spcAft>
              <a:buNone/>
            </a:pPr>
            <a:r>
              <a:rPr lang="en-US" dirty="0"/>
              <a:t>Period of Report: December 1, 2023-April 18, 2024 </a:t>
            </a:r>
          </a:p>
          <a:p>
            <a:pPr marL="0" marR="0" indent="0" fontAlgn="base">
              <a:spcBef>
                <a:spcPts val="0"/>
              </a:spcBef>
              <a:spcAft>
                <a:spcPts val="0"/>
              </a:spcAft>
              <a:buNone/>
            </a:pPr>
            <a:r>
              <a:rPr lang="en-US" dirty="0"/>
              <a:t> </a:t>
            </a:r>
          </a:p>
          <a:p>
            <a:pPr marL="0" marR="0" fontAlgn="base">
              <a:spcBef>
                <a:spcPts val="0"/>
              </a:spcBef>
              <a:spcAft>
                <a:spcPts val="0"/>
              </a:spcAft>
            </a:pPr>
            <a:r>
              <a:rPr lang="en-US" dirty="0"/>
              <a:t>NRC REPORTS – 91 (43 </a:t>
            </a:r>
            <a:r>
              <a:rPr lang="en-US" dirty="0" err="1"/>
              <a:t>Wilm</a:t>
            </a:r>
            <a:r>
              <a:rPr lang="en-US" dirty="0"/>
              <a:t>, 36 FM, 12 NH) </a:t>
            </a:r>
          </a:p>
          <a:p>
            <a:pPr marL="0" marR="0" fontAlgn="base">
              <a:spcBef>
                <a:spcPts val="0"/>
              </a:spcBef>
              <a:spcAft>
                <a:spcPts val="0"/>
              </a:spcAft>
            </a:pPr>
            <a:r>
              <a:rPr lang="en-US" dirty="0"/>
              <a:t>LETTERS OF WARNING – 7 (3 </a:t>
            </a:r>
            <a:r>
              <a:rPr lang="en-US" dirty="0" err="1"/>
              <a:t>Wilm</a:t>
            </a:r>
            <a:r>
              <a:rPr lang="en-US" dirty="0"/>
              <a:t>, 3 FM, 1 NH) </a:t>
            </a:r>
          </a:p>
          <a:p>
            <a:pPr marL="0" marR="0" fontAlgn="base">
              <a:spcBef>
                <a:spcPts val="0"/>
              </a:spcBef>
              <a:spcAft>
                <a:spcPts val="0"/>
              </a:spcAft>
            </a:pPr>
            <a:r>
              <a:rPr lang="en-US" dirty="0"/>
              <a:t>FEDERALIZED CASES – 7 (4 </a:t>
            </a:r>
            <a:r>
              <a:rPr lang="en-US" dirty="0" err="1"/>
              <a:t>Wilm</a:t>
            </a:r>
            <a:r>
              <a:rPr lang="en-US" dirty="0"/>
              <a:t>, 1 FM, 2 NH) </a:t>
            </a:r>
          </a:p>
          <a:p>
            <a:pPr marL="0" marR="0" fontAlgn="base">
              <a:spcBef>
                <a:spcPts val="0"/>
              </a:spcBef>
              <a:spcAft>
                <a:spcPts val="0"/>
              </a:spcAft>
            </a:pPr>
            <a:r>
              <a:rPr lang="en-US" dirty="0"/>
              <a:t>NOTICE OF VIOLATION – 4 (2 </a:t>
            </a:r>
            <a:r>
              <a:rPr lang="en-US" dirty="0" err="1"/>
              <a:t>Wilm</a:t>
            </a:r>
            <a:r>
              <a:rPr lang="en-US" dirty="0"/>
              <a:t>, 1 FM, 1 NH)  </a:t>
            </a:r>
          </a:p>
          <a:p>
            <a:pPr marL="0" marR="0" fontAlgn="base">
              <a:spcBef>
                <a:spcPts val="0"/>
              </a:spcBef>
              <a:spcAft>
                <a:spcPts val="0"/>
              </a:spcAft>
            </a:pPr>
            <a:r>
              <a:rPr lang="en-US" dirty="0"/>
              <a:t>CRIMINAL CASES – 0 </a:t>
            </a:r>
          </a:p>
          <a:p>
            <a:endParaRPr lang="en-US" dirty="0"/>
          </a:p>
        </p:txBody>
      </p:sp>
      <p:sp>
        <p:nvSpPr>
          <p:cNvPr id="4" name="Text Placeholder 3">
            <a:extLst>
              <a:ext uri="{FF2B5EF4-FFF2-40B4-BE49-F238E27FC236}">
                <a16:creationId xmlns:a16="http://schemas.microsoft.com/office/drawing/2014/main" id="{9C04B28A-135C-3D2B-AB36-53C0A75DD3FB}"/>
              </a:ext>
            </a:extLst>
          </p:cNvPr>
          <p:cNvSpPr>
            <a:spLocks noGrp="1"/>
          </p:cNvSpPr>
          <p:nvPr>
            <p:ph type="body" sz="quarter" idx="12"/>
          </p:nvPr>
        </p:nvSpPr>
        <p:spPr/>
        <p:txBody>
          <a:bodyPr/>
          <a:lstStyle/>
          <a:p>
            <a:r>
              <a:rPr lang="en-US" dirty="0"/>
              <a:t>ESF-10 TTX – Leland, NC – May 22nd </a:t>
            </a:r>
          </a:p>
          <a:p>
            <a:endParaRPr lang="en-US" dirty="0"/>
          </a:p>
        </p:txBody>
      </p:sp>
      <p:sp>
        <p:nvSpPr>
          <p:cNvPr id="5" name="Text Placeholder 4">
            <a:extLst>
              <a:ext uri="{FF2B5EF4-FFF2-40B4-BE49-F238E27FC236}">
                <a16:creationId xmlns:a16="http://schemas.microsoft.com/office/drawing/2014/main" id="{7D49AB88-34EB-1709-C95D-251F1F5DBD2F}"/>
              </a:ext>
            </a:extLst>
          </p:cNvPr>
          <p:cNvSpPr>
            <a:spLocks noGrp="1"/>
          </p:cNvSpPr>
          <p:nvPr>
            <p:ph type="body" sz="quarter" idx="14"/>
          </p:nvPr>
        </p:nvSpPr>
        <p:spPr/>
        <p:txBody>
          <a:bodyPr/>
          <a:lstStyle/>
          <a:p>
            <a:r>
              <a:rPr lang="en-US" dirty="0"/>
              <a:t>Coordination with USCG Civil Engineering Unit Cleveland, US Army Corps of Engineers, and National Park Service along with State and Local partners on Buxton, NC, shoreline contamination from former Navy and Coast Guard facility.</a:t>
            </a:r>
          </a:p>
          <a:p>
            <a:endParaRPr lang="en-US" dirty="0"/>
          </a:p>
        </p:txBody>
      </p:sp>
      <p:sp>
        <p:nvSpPr>
          <p:cNvPr id="6" name="Text Placeholder 5">
            <a:extLst>
              <a:ext uri="{FF2B5EF4-FFF2-40B4-BE49-F238E27FC236}">
                <a16:creationId xmlns:a16="http://schemas.microsoft.com/office/drawing/2014/main" id="{73A18775-7CDD-2FAC-9B9E-9D0ECDD7C81A}"/>
              </a:ext>
            </a:extLst>
          </p:cNvPr>
          <p:cNvSpPr>
            <a:spLocks noGrp="1"/>
          </p:cNvSpPr>
          <p:nvPr>
            <p:ph type="body" sz="quarter" idx="15"/>
          </p:nvPr>
        </p:nvSpPr>
        <p:spPr/>
        <p:txBody>
          <a:bodyPr/>
          <a:lstStyle/>
          <a:p>
            <a:r>
              <a:rPr lang="en-US" dirty="0"/>
              <a:t>NSTR</a:t>
            </a:r>
          </a:p>
          <a:p>
            <a:endParaRPr lang="en-US" dirty="0"/>
          </a:p>
        </p:txBody>
      </p:sp>
    </p:spTree>
    <p:extLst>
      <p:ext uri="{BB962C8B-B14F-4D97-AF65-F5344CB8AC3E}">
        <p14:creationId xmlns:p14="http://schemas.microsoft.com/office/powerpoint/2010/main" val="3948286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FF37-609C-88B6-9405-D9D781E38E5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3B68924-80AA-B376-15E9-EA8B848EB082}"/>
              </a:ext>
            </a:extLst>
          </p:cNvPr>
          <p:cNvSpPr>
            <a:spLocks noGrp="1"/>
          </p:cNvSpPr>
          <p:nvPr>
            <p:ph type="title"/>
          </p:nvPr>
        </p:nvSpPr>
        <p:spPr/>
        <p:txBody>
          <a:bodyPr/>
          <a:lstStyle/>
          <a:p>
            <a:r>
              <a:rPr lang="en-US" dirty="0"/>
              <a:t>USCG North Carolina, FOSC Report – May 2024</a:t>
            </a:r>
          </a:p>
        </p:txBody>
      </p:sp>
      <p:pic>
        <p:nvPicPr>
          <p:cNvPr id="1026" name="Picture 2" descr="A boat docked at a pier&#10;&#10;Description automatically generated with medium confidence">
            <a:extLst>
              <a:ext uri="{FF2B5EF4-FFF2-40B4-BE49-F238E27FC236}">
                <a16:creationId xmlns:a16="http://schemas.microsoft.com/office/drawing/2014/main" id="{7477FF7E-626B-0684-24F4-18D9778D7CAE}"/>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9271" b="29271"/>
          <a:stretch>
            <a:fillRect/>
          </a:stretch>
        </p:blipFill>
        <p:spPr bwMode="auto">
          <a:xfrm>
            <a:off x="1621599" y="1506514"/>
            <a:ext cx="9331616" cy="444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29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776A-EC74-A616-9360-234A3E889EFB}"/>
              </a:ext>
            </a:extLst>
          </p:cNvPr>
          <p:cNvSpPr>
            <a:spLocks noGrp="1"/>
          </p:cNvSpPr>
          <p:nvPr>
            <p:ph type="title"/>
          </p:nvPr>
        </p:nvSpPr>
        <p:spPr/>
        <p:txBody>
          <a:bodyPr/>
          <a:lstStyle/>
          <a:p>
            <a:r>
              <a:rPr lang="en-US" dirty="0"/>
              <a:t>USCG MSU Pittsburgh, FOSC Report – May 2024</a:t>
            </a:r>
          </a:p>
        </p:txBody>
      </p:sp>
      <p:sp>
        <p:nvSpPr>
          <p:cNvPr id="3" name="Text Placeholder 2">
            <a:extLst>
              <a:ext uri="{FF2B5EF4-FFF2-40B4-BE49-F238E27FC236}">
                <a16:creationId xmlns:a16="http://schemas.microsoft.com/office/drawing/2014/main" id="{A5AFBDA9-F418-F7F6-9847-E100D76C8794}"/>
              </a:ext>
            </a:extLst>
          </p:cNvPr>
          <p:cNvSpPr>
            <a:spLocks noGrp="1"/>
          </p:cNvSpPr>
          <p:nvPr>
            <p:ph type="body" sz="quarter" idx="10"/>
          </p:nvPr>
        </p:nvSpPr>
        <p:spPr>
          <a:xfrm>
            <a:off x="67601" y="1307539"/>
            <a:ext cx="6008032" cy="2573996"/>
          </a:xfrm>
        </p:spPr>
        <p:txBody>
          <a:bodyPr/>
          <a:lstStyle/>
          <a:p>
            <a:r>
              <a:rPr lang="en-US" sz="1200" dirty="0"/>
              <a:t>26 March 2024 – </a:t>
            </a:r>
            <a:r>
              <a:rPr lang="en-US" sz="1200" b="1" dirty="0"/>
              <a:t>M/V Catlettsburg </a:t>
            </a:r>
            <a:r>
              <a:rPr lang="en-US" sz="1200" dirty="0"/>
              <a:t>– Reported discharge of oil (&lt;5 gal) into Ohio River; oil came from vessel’s engine exhaust stacks.</a:t>
            </a:r>
            <a:br>
              <a:rPr lang="en-US" sz="1200" dirty="0"/>
            </a:br>
            <a:r>
              <a:rPr lang="en-US" sz="1200" dirty="0"/>
              <a:t>Investigation prompted Inspection Activity resulting in 04 deficiencies, including a “Prior to Movement” deficiency due to engine oil leaking into and blowing out of the exhaust stacks.</a:t>
            </a:r>
          </a:p>
          <a:p>
            <a:r>
              <a:rPr lang="en-US" sz="1150" dirty="0"/>
              <a:t>12 April 2024 – </a:t>
            </a:r>
            <a:r>
              <a:rPr lang="en-US" sz="1150" b="1" dirty="0"/>
              <a:t>Barge Breakaway </a:t>
            </a:r>
            <a:r>
              <a:rPr lang="en-US" sz="1150" dirty="0"/>
              <a:t>– 26 Barges broke free from their moorings during a high-water event from Campbell Transportation Company’s fleeting area located on the Ohio River. No barges contained hazardous cargo - extent of the breakaway caused damage to neighboring marinas. Barges lodged themselves against </a:t>
            </a:r>
            <a:r>
              <a:rPr lang="en-US" sz="1150" dirty="0" err="1"/>
              <a:t>Emsworth</a:t>
            </a:r>
            <a:r>
              <a:rPr lang="en-US" sz="1150" dirty="0"/>
              <a:t> &amp; </a:t>
            </a:r>
            <a:r>
              <a:rPr lang="en-US" sz="1150" dirty="0" err="1"/>
              <a:t>Dashields</a:t>
            </a:r>
            <a:r>
              <a:rPr lang="en-US" sz="1150" dirty="0"/>
              <a:t> L/D, and one barge sank in the </a:t>
            </a:r>
            <a:r>
              <a:rPr lang="en-US" sz="1150" dirty="0" err="1"/>
              <a:t>Dashields</a:t>
            </a:r>
            <a:r>
              <a:rPr lang="en-US" sz="1150" dirty="0"/>
              <a:t> pool at MM 7.5 of the Ohio River. CTC and River Salvage utilized ICS and local resources to recover barges that caused a navigation hazard, in a timely manner and mitigated impact to vessel traffic. At this time the only barge remaining unrecovered is on </a:t>
            </a:r>
            <a:r>
              <a:rPr lang="en-US" sz="1150" dirty="0" err="1"/>
              <a:t>Dashields</a:t>
            </a:r>
            <a:r>
              <a:rPr lang="en-US" sz="1150" dirty="0"/>
              <a:t> L/D. OGAs involved included ACOE’s Diving Supervisor for oversight &amp; approval of all dive plans. CG MSU Pittsburgh reviewed/approved salvage plans &amp; maintained oversight; WWM ensured safety of all vessel traffic.</a:t>
            </a:r>
          </a:p>
        </p:txBody>
      </p:sp>
      <p:sp>
        <p:nvSpPr>
          <p:cNvPr id="4" name="Text Placeholder 3">
            <a:extLst>
              <a:ext uri="{FF2B5EF4-FFF2-40B4-BE49-F238E27FC236}">
                <a16:creationId xmlns:a16="http://schemas.microsoft.com/office/drawing/2014/main" id="{291B0FA0-EABE-0E7C-A2A8-7B8426027DE6}"/>
              </a:ext>
            </a:extLst>
          </p:cNvPr>
          <p:cNvSpPr>
            <a:spLocks noGrp="1"/>
          </p:cNvSpPr>
          <p:nvPr>
            <p:ph type="body" sz="quarter" idx="12"/>
          </p:nvPr>
        </p:nvSpPr>
        <p:spPr>
          <a:xfrm>
            <a:off x="67601" y="4412689"/>
            <a:ext cx="5972359" cy="2445311"/>
          </a:xfrm>
        </p:spPr>
        <p:txBody>
          <a:bodyPr/>
          <a:lstStyle/>
          <a:p>
            <a:pPr algn="l"/>
            <a:r>
              <a:rPr lang="en-US" sz="1600" b="1" dirty="0"/>
              <a:t>Feb. 13</a:t>
            </a:r>
            <a:r>
              <a:rPr lang="en-US" sz="1600" b="1" baseline="30000" dirty="0"/>
              <a:t>th</a:t>
            </a:r>
            <a:r>
              <a:rPr lang="en-US" sz="1600" b="1" dirty="0"/>
              <a:t> </a:t>
            </a:r>
            <a:r>
              <a:rPr lang="en-US" sz="1600" dirty="0"/>
              <a:t>- Three Rivers Pollution Response Council (TRPRC) Meeting – </a:t>
            </a:r>
            <a:r>
              <a:rPr lang="en-US" sz="1600" b="0" i="0" u="none" strike="noStrike" baseline="0" dirty="0">
                <a:latin typeface="CIDFont+F1"/>
              </a:rPr>
              <a:t>50 member companies providing mutual aid for response to pollution incidents</a:t>
            </a:r>
          </a:p>
          <a:p>
            <a:pPr algn="l"/>
            <a:r>
              <a:rPr lang="en-US" sz="1600" b="1" dirty="0">
                <a:latin typeface="CIDFont+F1"/>
              </a:rPr>
              <a:t>Mar. 1</a:t>
            </a:r>
            <a:r>
              <a:rPr lang="en-US" sz="1600" b="1" baseline="30000" dirty="0">
                <a:latin typeface="CIDFont+F1"/>
              </a:rPr>
              <a:t>st</a:t>
            </a:r>
            <a:r>
              <a:rPr lang="en-US" sz="1600" b="1" dirty="0">
                <a:latin typeface="CIDFont+F1"/>
              </a:rPr>
              <a:t> </a:t>
            </a:r>
            <a:r>
              <a:rPr lang="en-US" sz="1600" dirty="0">
                <a:latin typeface="CIDFont+F1"/>
              </a:rPr>
              <a:t>– Hosted MSU Pittsburgh’s 2</a:t>
            </a:r>
            <a:r>
              <a:rPr lang="en-US" sz="1600" baseline="30000" dirty="0">
                <a:latin typeface="CIDFont+F1"/>
              </a:rPr>
              <a:t>nd</a:t>
            </a:r>
            <a:r>
              <a:rPr lang="en-US" sz="1600" dirty="0">
                <a:latin typeface="CIDFont+F1"/>
              </a:rPr>
              <a:t> Annual Industry Day at Allegheny Co. EOC</a:t>
            </a:r>
          </a:p>
          <a:p>
            <a:pPr algn="l"/>
            <a:r>
              <a:rPr lang="en-US" sz="1600" b="1" dirty="0"/>
              <a:t>ICS – </a:t>
            </a:r>
            <a:r>
              <a:rPr lang="en-US" sz="1600" dirty="0"/>
              <a:t>various training for multiple members, including MTSL3, DIVS and OSC3</a:t>
            </a:r>
          </a:p>
          <a:p>
            <a:pPr algn="l"/>
            <a:r>
              <a:rPr lang="en-US" sz="1600" b="1" dirty="0"/>
              <a:t>GIUEs</a:t>
            </a:r>
            <a:r>
              <a:rPr lang="en-US" sz="1600" dirty="0"/>
              <a:t> – 1 executed since last RRT meeting; satisfactory completion</a:t>
            </a:r>
            <a:br>
              <a:rPr lang="en-US" dirty="0"/>
            </a:br>
            <a:endParaRPr lang="en-US" dirty="0"/>
          </a:p>
          <a:p>
            <a:endParaRPr lang="en-US" dirty="0"/>
          </a:p>
        </p:txBody>
      </p:sp>
      <p:sp>
        <p:nvSpPr>
          <p:cNvPr id="5" name="Text Placeholder 4">
            <a:extLst>
              <a:ext uri="{FF2B5EF4-FFF2-40B4-BE49-F238E27FC236}">
                <a16:creationId xmlns:a16="http://schemas.microsoft.com/office/drawing/2014/main" id="{C7F29320-B653-E34F-6AEF-16D5D6907763}"/>
              </a:ext>
            </a:extLst>
          </p:cNvPr>
          <p:cNvSpPr>
            <a:spLocks noGrp="1"/>
          </p:cNvSpPr>
          <p:nvPr>
            <p:ph type="body" sz="quarter" idx="14"/>
          </p:nvPr>
        </p:nvSpPr>
        <p:spPr/>
        <p:txBody>
          <a:bodyPr/>
          <a:lstStyle/>
          <a:p>
            <a:r>
              <a:rPr lang="en-US" sz="1400" b="1" dirty="0"/>
              <a:t>BP</a:t>
            </a:r>
            <a:r>
              <a:rPr lang="en-US" sz="1400" dirty="0"/>
              <a:t> – Utilizing multiple personnel from varying specialties prompts decisive action, presents a uniform expectation of mariners and their Companies, effectively resolving and ultimately preventing discharges of oil into the Western Rivers.</a:t>
            </a:r>
          </a:p>
          <a:p>
            <a:endParaRPr lang="en-US" dirty="0"/>
          </a:p>
        </p:txBody>
      </p:sp>
      <p:sp>
        <p:nvSpPr>
          <p:cNvPr id="6" name="Text Placeholder 5">
            <a:extLst>
              <a:ext uri="{FF2B5EF4-FFF2-40B4-BE49-F238E27FC236}">
                <a16:creationId xmlns:a16="http://schemas.microsoft.com/office/drawing/2014/main" id="{D0ACBFBD-2260-0268-412D-E5436CB34DF6}"/>
              </a:ext>
            </a:extLst>
          </p:cNvPr>
          <p:cNvSpPr>
            <a:spLocks noGrp="1"/>
          </p:cNvSpPr>
          <p:nvPr>
            <p:ph type="body" sz="quarter" idx="15"/>
          </p:nvPr>
        </p:nvSpPr>
        <p:spPr>
          <a:xfrm>
            <a:off x="6216399" y="4426403"/>
            <a:ext cx="5972359" cy="2095695"/>
          </a:xfrm>
        </p:spPr>
        <p:txBody>
          <a:bodyPr/>
          <a:lstStyle/>
          <a:p>
            <a:r>
              <a:rPr lang="en-US" sz="1600" b="1" dirty="0"/>
              <a:t>April 26</a:t>
            </a:r>
            <a:r>
              <a:rPr lang="en-US" sz="1600" b="1" baseline="30000" dirty="0"/>
              <a:t>th</a:t>
            </a:r>
            <a:r>
              <a:rPr lang="en-US" sz="1600" b="1" dirty="0"/>
              <a:t> </a:t>
            </a:r>
            <a:r>
              <a:rPr lang="en-US" sz="1600" dirty="0"/>
              <a:t>- MSU held Change of Command Ceremony and retirement of CDR Eric Velez; Executive Officer CDR Justin Jolley relieved CDR Velez as Commanding Officer.</a:t>
            </a:r>
          </a:p>
          <a:p>
            <a:r>
              <a:rPr lang="en-US" sz="1600" dirty="0"/>
              <a:t>Personnel departing:	   Incoming Personnel:</a:t>
            </a:r>
            <a:br>
              <a:rPr lang="en-US" sz="1600" dirty="0"/>
            </a:br>
            <a:r>
              <a:rPr lang="en-US" sz="1600" dirty="0"/>
              <a:t>		   	   </a:t>
            </a:r>
            <a:r>
              <a:rPr lang="en-US" sz="1600" b="1" dirty="0"/>
              <a:t>New XO</a:t>
            </a:r>
            <a:r>
              <a:rPr lang="en-US" sz="1600" dirty="0"/>
              <a:t>: LCDR M. </a:t>
            </a:r>
            <a:r>
              <a:rPr lang="en-US" sz="1600" dirty="0" err="1"/>
              <a:t>Zanella</a:t>
            </a:r>
            <a:endParaRPr lang="en-US" sz="1600" dirty="0"/>
          </a:p>
          <a:p>
            <a:pPr marL="0" indent="0">
              <a:buNone/>
            </a:pPr>
            <a:r>
              <a:rPr lang="en-US" sz="1600" dirty="0"/>
              <a:t>      PDH - LT S. Dolan 		 	LT G. </a:t>
            </a:r>
            <a:r>
              <a:rPr lang="en-US" sz="1600" dirty="0" err="1"/>
              <a:t>Amores</a:t>
            </a:r>
            <a:br>
              <a:rPr lang="en-US" sz="1600" dirty="0"/>
            </a:br>
            <a:r>
              <a:rPr lang="en-US" sz="1600" dirty="0"/>
              <a:t>      IMD Chief – MSTC K. Schneider	MSTC J. Belcher</a:t>
            </a:r>
            <a:br>
              <a:rPr lang="en-US" sz="1600" dirty="0"/>
            </a:br>
            <a:r>
              <a:rPr lang="en-US" sz="1600" dirty="0"/>
              <a:t>      FOSC-R – MST1 R. Gowing 		MST1 O. Blackledge</a:t>
            </a:r>
            <a:br>
              <a:rPr lang="en-US" sz="1400" dirty="0"/>
            </a:br>
            <a:r>
              <a:rPr lang="en-US" sz="1400" dirty="0"/>
              <a:t>				</a:t>
            </a:r>
            <a:endParaRPr lang="en-US" dirty="0"/>
          </a:p>
          <a:p>
            <a:endParaRPr lang="en-US" dirty="0"/>
          </a:p>
        </p:txBody>
      </p:sp>
    </p:spTree>
    <p:extLst>
      <p:ext uri="{BB962C8B-B14F-4D97-AF65-F5344CB8AC3E}">
        <p14:creationId xmlns:p14="http://schemas.microsoft.com/office/powerpoint/2010/main" val="2205959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5DC4D7-1EA1-7119-11C4-94D56802CA65}"/>
              </a:ext>
            </a:extLst>
          </p:cNvPr>
          <p:cNvSpPr>
            <a:spLocks noGrp="1"/>
          </p:cNvSpPr>
          <p:nvPr>
            <p:ph type="title"/>
          </p:nvPr>
        </p:nvSpPr>
        <p:spPr/>
        <p:txBody>
          <a:bodyPr/>
          <a:lstStyle/>
          <a:p>
            <a:r>
              <a:rPr lang="en-US" dirty="0"/>
              <a:t>USCG MSU Pittsburgh, FOSC Report – May 2024</a:t>
            </a:r>
          </a:p>
        </p:txBody>
      </p:sp>
      <p:pic>
        <p:nvPicPr>
          <p:cNvPr id="3" name="Picture Placeholder 2">
            <a:extLst>
              <a:ext uri="{FF2B5EF4-FFF2-40B4-BE49-F238E27FC236}">
                <a16:creationId xmlns:a16="http://schemas.microsoft.com/office/drawing/2014/main" id="{F6229218-B480-5370-5758-B58EEBA2D69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2131" b="32131"/>
          <a:stretch>
            <a:fillRect/>
          </a:stretch>
        </p:blipFill>
        <p:spPr/>
      </p:pic>
    </p:spTree>
    <p:extLst>
      <p:ext uri="{BB962C8B-B14F-4D97-AF65-F5344CB8AC3E}">
        <p14:creationId xmlns:p14="http://schemas.microsoft.com/office/powerpoint/2010/main" val="3367227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776A-EC74-A616-9360-234A3E889EFB}"/>
              </a:ext>
            </a:extLst>
          </p:cNvPr>
          <p:cNvSpPr>
            <a:spLocks noGrp="1"/>
          </p:cNvSpPr>
          <p:nvPr>
            <p:ph type="title"/>
          </p:nvPr>
        </p:nvSpPr>
        <p:spPr/>
        <p:txBody>
          <a:bodyPr/>
          <a:lstStyle/>
          <a:p>
            <a:r>
              <a:rPr lang="en-US" dirty="0"/>
              <a:t>USCG Marine Safety Unit Huntington – May 2024</a:t>
            </a:r>
          </a:p>
        </p:txBody>
      </p:sp>
      <p:sp>
        <p:nvSpPr>
          <p:cNvPr id="3" name="Text Placeholder 2">
            <a:extLst>
              <a:ext uri="{FF2B5EF4-FFF2-40B4-BE49-F238E27FC236}">
                <a16:creationId xmlns:a16="http://schemas.microsoft.com/office/drawing/2014/main" id="{A5AFBDA9-F418-F7F6-9847-E100D76C8794}"/>
              </a:ext>
            </a:extLst>
          </p:cNvPr>
          <p:cNvSpPr>
            <a:spLocks noGrp="1"/>
          </p:cNvSpPr>
          <p:nvPr>
            <p:ph type="body" sz="quarter" idx="10"/>
          </p:nvPr>
        </p:nvSpPr>
        <p:spPr/>
        <p:txBody>
          <a:bodyPr/>
          <a:lstStyle/>
          <a:p>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On February 10th the inspected towing vessel (ITV) TOM FRAZIER </a:t>
            </a:r>
            <a:r>
              <a:rPr lang="en-US" sz="1800" kern="100" dirty="0" err="1">
                <a:effectLst/>
                <a:latin typeface="Calibri" panose="020F0502020204030204" pitchFamily="34" charset="0"/>
                <a:ea typeface="Times New Roman" panose="02020603050405020304" pitchFamily="18" charset="0"/>
                <a:cs typeface="Times New Roman" panose="02020603050405020304" pitchFamily="18" charset="0"/>
              </a:rPr>
              <a:t>allided</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with a submerged concrete boat ramp pier at mile marker 355.1 of the Ohio River (near Portsmouth, OH) and vessel began taking on water. The crew abandoned ship and the vessel remained hard around on the concrete pier when response actions began. The vessel discharged approximately 10 gallons of lube oil from the bilge. The engine room was pumped out after divers sealed an open vent fan hatch. Approximately 72,000 gallons of fuel was lightered from the vessel, and it was towed to a shipyard.</a:t>
            </a:r>
            <a:endParaRPr lang="en-US" dirty="0"/>
          </a:p>
          <a:p>
            <a:endParaRPr lang="en-US" dirty="0"/>
          </a:p>
        </p:txBody>
      </p:sp>
      <p:sp>
        <p:nvSpPr>
          <p:cNvPr id="4" name="Text Placeholder 3">
            <a:extLst>
              <a:ext uri="{FF2B5EF4-FFF2-40B4-BE49-F238E27FC236}">
                <a16:creationId xmlns:a16="http://schemas.microsoft.com/office/drawing/2014/main" id="{291B0FA0-EABE-0E7C-A2A8-7B8426027DE6}"/>
              </a:ext>
            </a:extLst>
          </p:cNvPr>
          <p:cNvSpPr>
            <a:spLocks noGrp="1"/>
          </p:cNvSpPr>
          <p:nvPr>
            <p:ph type="body" sz="quarter" idx="12"/>
          </p:nvPr>
        </p:nvSpPr>
        <p:spPr/>
        <p:txBody>
          <a:bodyPr/>
          <a:lstStyle/>
          <a:p>
            <a:r>
              <a:rPr lang="en-US" dirty="0"/>
              <a:t>West Virginia American Waters exercise (Nov. 2023)</a:t>
            </a:r>
          </a:p>
          <a:p>
            <a:r>
              <a:rPr lang="en-US" dirty="0"/>
              <a:t>Sector Ohio Valley led an ICS exercise at Marine </a:t>
            </a:r>
            <a:r>
              <a:rPr lang="en-US"/>
              <a:t>Safety Unit (MSU) </a:t>
            </a:r>
            <a:r>
              <a:rPr lang="en-US" dirty="0"/>
              <a:t>Huntington (Dec. 2023)</a:t>
            </a:r>
          </a:p>
          <a:p>
            <a:r>
              <a:rPr lang="en-US" dirty="0"/>
              <a:t>MSU Huntington personnel attended an ICS exercise at Sector Ohio Valley (Jan. 2024)</a:t>
            </a:r>
          </a:p>
          <a:p>
            <a:r>
              <a:rPr lang="en-US" dirty="0"/>
              <a:t>The entire Ohio Valley region had high-water in early / mid-April, leading due an uptick in marine casualties and local training in our Waterways Action Plan.</a:t>
            </a:r>
          </a:p>
          <a:p>
            <a:endParaRPr lang="en-US" dirty="0"/>
          </a:p>
        </p:txBody>
      </p:sp>
      <p:sp>
        <p:nvSpPr>
          <p:cNvPr id="5" name="Text Placeholder 4">
            <a:extLst>
              <a:ext uri="{FF2B5EF4-FFF2-40B4-BE49-F238E27FC236}">
                <a16:creationId xmlns:a16="http://schemas.microsoft.com/office/drawing/2014/main" id="{C7F29320-B653-E34F-6AEF-16D5D6907763}"/>
              </a:ext>
            </a:extLst>
          </p:cNvPr>
          <p:cNvSpPr>
            <a:spLocks noGrp="1"/>
          </p:cNvSpPr>
          <p:nvPr>
            <p:ph type="body" sz="quarter" idx="14"/>
          </p:nvPr>
        </p:nvSpPr>
        <p:spPr/>
        <p:txBody>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Excellent response from port partners (local fire / police departments, EPA) including evacuation of crew from ITV</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responsible party (RP) hesitated to contact the oil spill removal organization (OSRO) for the initial response because the vessel was not actively polluting. After discussing the issue with Marine Safety Unit (MSU) Huntington, the RP had their OSRO on scene the next day.</a:t>
            </a:r>
          </a:p>
          <a:p>
            <a:r>
              <a:rPr lang="en-US" sz="1800" dirty="0">
                <a:latin typeface="Calibri" panose="020F0502020204030204" pitchFamily="34" charset="0"/>
                <a:cs typeface="Times New Roman" panose="02020603050405020304" pitchFamily="18" charset="0"/>
              </a:rPr>
              <a:t>The salvor listed in the vessel response plan was not the </a:t>
            </a:r>
            <a:r>
              <a:rPr lang="en-US" sz="1800">
                <a:latin typeface="Calibri" panose="020F0502020204030204" pitchFamily="34" charset="0"/>
                <a:cs typeface="Times New Roman" panose="02020603050405020304" pitchFamily="18" charset="0"/>
              </a:rPr>
              <a:t>salvor used </a:t>
            </a:r>
            <a:r>
              <a:rPr lang="en-US" sz="1800" dirty="0">
                <a:latin typeface="Calibri" panose="020F0502020204030204" pitchFamily="34" charset="0"/>
                <a:cs typeface="Times New Roman" panose="02020603050405020304" pitchFamily="18" charset="0"/>
              </a:rPr>
              <a:t>by the RP, causing confusion and additional tasking to determine why this occurred.</a:t>
            </a:r>
            <a:endParaRPr lang="en-US" dirty="0"/>
          </a:p>
        </p:txBody>
      </p:sp>
      <p:sp>
        <p:nvSpPr>
          <p:cNvPr id="6" name="Text Placeholder 5">
            <a:extLst>
              <a:ext uri="{FF2B5EF4-FFF2-40B4-BE49-F238E27FC236}">
                <a16:creationId xmlns:a16="http://schemas.microsoft.com/office/drawing/2014/main" id="{D0ACBFBD-2260-0268-412D-E5436CB34DF6}"/>
              </a:ext>
            </a:extLst>
          </p:cNvPr>
          <p:cNvSpPr>
            <a:spLocks noGrp="1"/>
          </p:cNvSpPr>
          <p:nvPr>
            <p:ph type="body" sz="quarter" idx="15"/>
          </p:nvPr>
        </p:nvSpPr>
        <p:spPr/>
        <p:txBody>
          <a:bodyPr/>
          <a:lstStyle/>
          <a:p>
            <a:r>
              <a:rPr lang="en-US" dirty="0"/>
              <a:t>Our Commanding Officer, Commander (CDR) William Albright, will be relieved by CDR Christopher Weiser this June.</a:t>
            </a:r>
          </a:p>
          <a:p>
            <a:r>
              <a:rPr lang="en-US" dirty="0"/>
              <a:t>Due to staffing shortages throughout the Coast Guard, all personnel stationed at our boathouse, Detached Duty Huntington, have been reassigned to other areas along with the small response boats.</a:t>
            </a:r>
          </a:p>
          <a:p>
            <a:endParaRPr lang="en-US" dirty="0"/>
          </a:p>
        </p:txBody>
      </p:sp>
    </p:spTree>
    <p:extLst>
      <p:ext uri="{BB962C8B-B14F-4D97-AF65-F5344CB8AC3E}">
        <p14:creationId xmlns:p14="http://schemas.microsoft.com/office/powerpoint/2010/main" val="4172034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5DC4D7-1EA1-7119-11C4-94D56802CA65}"/>
              </a:ext>
            </a:extLst>
          </p:cNvPr>
          <p:cNvSpPr>
            <a:spLocks noGrp="1"/>
          </p:cNvSpPr>
          <p:nvPr>
            <p:ph type="title"/>
          </p:nvPr>
        </p:nvSpPr>
        <p:spPr/>
        <p:txBody>
          <a:bodyPr/>
          <a:lstStyle/>
          <a:p>
            <a:r>
              <a:rPr lang="en-US" dirty="0"/>
              <a:t>USCG Marine Safety Unit Huntington – May 2024</a:t>
            </a:r>
          </a:p>
        </p:txBody>
      </p:sp>
      <p:pic>
        <p:nvPicPr>
          <p:cNvPr id="3" name="Picture Placeholder 2" descr="A picture containing sky, outdoor, water&#10;&#10;Description automatically generated">
            <a:extLst>
              <a:ext uri="{FF2B5EF4-FFF2-40B4-BE49-F238E27FC236}">
                <a16:creationId xmlns:a16="http://schemas.microsoft.com/office/drawing/2014/main" id="{69606D4E-B7D5-4359-28E8-9EE58B446B04}"/>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val="0"/>
              </a:ext>
            </a:extLst>
          </a:blip>
          <a:srcRect t="32131" b="32131"/>
          <a:stretch>
            <a:fillRect/>
          </a:stretch>
        </p:blipFill>
        <p:spPr/>
      </p:pic>
    </p:spTree>
    <p:extLst>
      <p:ext uri="{BB962C8B-B14F-4D97-AF65-F5344CB8AC3E}">
        <p14:creationId xmlns:p14="http://schemas.microsoft.com/office/powerpoint/2010/main" val="3040061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5DC4D7-1EA1-7119-11C4-94D56802CA65}"/>
              </a:ext>
            </a:extLst>
          </p:cNvPr>
          <p:cNvSpPr>
            <a:spLocks noGrp="1"/>
          </p:cNvSpPr>
          <p:nvPr>
            <p:ph type="title"/>
          </p:nvPr>
        </p:nvSpPr>
        <p:spPr/>
        <p:txBody>
          <a:bodyPr/>
          <a:lstStyle/>
          <a:p>
            <a:r>
              <a:rPr lang="en-US" dirty="0"/>
              <a:t>USCG Marine Safety Unit Huntington – May 2024</a:t>
            </a:r>
          </a:p>
        </p:txBody>
      </p:sp>
      <p:pic>
        <p:nvPicPr>
          <p:cNvPr id="11" name="Picture 10">
            <a:extLst>
              <a:ext uri="{FF2B5EF4-FFF2-40B4-BE49-F238E27FC236}">
                <a16:creationId xmlns:a16="http://schemas.microsoft.com/office/drawing/2014/main" id="{3E2D5F37-6544-2852-C2E4-A4D2740FAE0F}"/>
              </a:ext>
            </a:extLst>
          </p:cNvPr>
          <p:cNvPicPr>
            <a:picLocks noChangeAspect="1"/>
          </p:cNvPicPr>
          <p:nvPr/>
        </p:nvPicPr>
        <p:blipFill rotWithShape="1">
          <a:blip r:embed="rId2">
            <a:extLst>
              <a:ext uri="{28A0092B-C50C-407E-A947-70E740481C1C}">
                <a14:useLocalDpi xmlns:a14="http://schemas.microsoft.com/office/drawing/2010/main" val="0"/>
              </a:ext>
            </a:extLst>
          </a:blip>
          <a:srcRect b="20416"/>
          <a:stretch/>
        </p:blipFill>
        <p:spPr>
          <a:xfrm>
            <a:off x="1284482" y="1162051"/>
            <a:ext cx="5143500" cy="5457825"/>
          </a:xfrm>
          <a:prstGeom prst="rect">
            <a:avLst/>
          </a:prstGeom>
        </p:spPr>
      </p:pic>
      <p:sp>
        <p:nvSpPr>
          <p:cNvPr id="12" name="TextBox 11">
            <a:extLst>
              <a:ext uri="{FF2B5EF4-FFF2-40B4-BE49-F238E27FC236}">
                <a16:creationId xmlns:a16="http://schemas.microsoft.com/office/drawing/2014/main" id="{D1358EFD-CF90-E22C-F63C-04B2FB623FFC}"/>
              </a:ext>
            </a:extLst>
          </p:cNvPr>
          <p:cNvSpPr txBox="1"/>
          <p:nvPr/>
        </p:nvSpPr>
        <p:spPr>
          <a:xfrm>
            <a:off x="7082287" y="1311215"/>
            <a:ext cx="4580626" cy="2585323"/>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Pictured: ITV TOM FRAZIER starboard void</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An initial damage assessment discovered that the forward void and engine room was flooded and there was no damage to fuel tanks. The engine room flooded because of progressive flooding through the open vent fan hatch. The OSRO pumped out the engine room after the vent fan hatch was closed by a dive team.</a:t>
            </a:r>
            <a:endParaRPr lang="en-US" dirty="0"/>
          </a:p>
        </p:txBody>
      </p:sp>
    </p:spTree>
    <p:extLst>
      <p:ext uri="{BB962C8B-B14F-4D97-AF65-F5344CB8AC3E}">
        <p14:creationId xmlns:p14="http://schemas.microsoft.com/office/powerpoint/2010/main" val="33925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0393-C161-06D7-E799-5E34A859A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EC2E0-179A-93BA-165C-D3696B12953D}"/>
              </a:ext>
            </a:extLst>
          </p:cNvPr>
          <p:cNvSpPr>
            <a:spLocks noGrp="1"/>
          </p:cNvSpPr>
          <p:nvPr>
            <p:ph type="title"/>
          </p:nvPr>
        </p:nvSpPr>
        <p:spPr/>
        <p:txBody>
          <a:bodyPr/>
          <a:lstStyle/>
          <a:p>
            <a:r>
              <a:rPr lang="en-US" dirty="0"/>
              <a:t>USCG North Carolina, FOSC Report – May 2024</a:t>
            </a:r>
          </a:p>
        </p:txBody>
      </p:sp>
      <p:sp>
        <p:nvSpPr>
          <p:cNvPr id="3" name="Text Placeholder 2">
            <a:extLst>
              <a:ext uri="{FF2B5EF4-FFF2-40B4-BE49-F238E27FC236}">
                <a16:creationId xmlns:a16="http://schemas.microsoft.com/office/drawing/2014/main" id="{E78279FD-0CC7-616F-EF72-FBFA5E43B13C}"/>
              </a:ext>
            </a:extLst>
          </p:cNvPr>
          <p:cNvSpPr>
            <a:spLocks noGrp="1"/>
          </p:cNvSpPr>
          <p:nvPr>
            <p:ph type="body" sz="quarter" idx="10"/>
          </p:nvPr>
        </p:nvSpPr>
        <p:spPr/>
        <p:txBody>
          <a:bodyPr/>
          <a:lstStyle/>
          <a:p>
            <a:pPr marL="0" marR="0" indent="0" fontAlgn="base">
              <a:spcBef>
                <a:spcPts val="0"/>
              </a:spcBef>
              <a:spcAft>
                <a:spcPts val="0"/>
              </a:spcAft>
              <a:buNone/>
            </a:pPr>
            <a:endParaRPr lang="en-US" sz="1800" u="sng" dirty="0">
              <a:solidFill>
                <a:srgbClr val="000000"/>
              </a:solidFill>
              <a:effectLst/>
              <a:latin typeface="Times New Roman" panose="02020603050405020304" pitchFamily="18" charset="0"/>
              <a:ea typeface="Calibri" panose="020F0502020204030204" pitchFamily="34" charset="0"/>
            </a:endParaRPr>
          </a:p>
          <a:p>
            <a:pPr marL="0" marR="0" indent="0" fontAlgn="base">
              <a:spcBef>
                <a:spcPts val="0"/>
              </a:spcBef>
              <a:spcAft>
                <a:spcPts val="0"/>
              </a:spcAft>
              <a:buNone/>
            </a:pPr>
            <a:r>
              <a:rPr lang="en-US" dirty="0"/>
              <a:t>Period of Report</a:t>
            </a:r>
            <a:r>
              <a:rPr lang="en-US"/>
              <a:t>: December </a:t>
            </a:r>
            <a:r>
              <a:rPr lang="en-US" dirty="0"/>
              <a:t>1, 2023-April 18, 2024 </a:t>
            </a:r>
          </a:p>
          <a:p>
            <a:pPr marL="0" marR="0" indent="0" fontAlgn="base">
              <a:spcBef>
                <a:spcPts val="0"/>
              </a:spcBef>
              <a:spcAft>
                <a:spcPts val="0"/>
              </a:spcAft>
              <a:buNone/>
            </a:pPr>
            <a:r>
              <a:rPr lang="en-US" dirty="0"/>
              <a:t> </a:t>
            </a:r>
          </a:p>
          <a:p>
            <a:pPr marL="0" marR="0" fontAlgn="base">
              <a:spcBef>
                <a:spcPts val="0"/>
              </a:spcBef>
              <a:spcAft>
                <a:spcPts val="0"/>
              </a:spcAft>
            </a:pPr>
            <a:r>
              <a:rPr lang="en-US" dirty="0"/>
              <a:t>NRC REPORTS – 91 (43 </a:t>
            </a:r>
            <a:r>
              <a:rPr lang="en-US" dirty="0" err="1"/>
              <a:t>Wilm</a:t>
            </a:r>
            <a:r>
              <a:rPr lang="en-US" dirty="0"/>
              <a:t>, 36 FM, 12 NH) </a:t>
            </a:r>
          </a:p>
          <a:p>
            <a:pPr marL="0" marR="0" fontAlgn="base">
              <a:spcBef>
                <a:spcPts val="0"/>
              </a:spcBef>
              <a:spcAft>
                <a:spcPts val="0"/>
              </a:spcAft>
            </a:pPr>
            <a:r>
              <a:rPr lang="en-US" dirty="0"/>
              <a:t>LETTERS OF WARNING – 7 (3 </a:t>
            </a:r>
            <a:r>
              <a:rPr lang="en-US" dirty="0" err="1"/>
              <a:t>Wilm</a:t>
            </a:r>
            <a:r>
              <a:rPr lang="en-US" dirty="0"/>
              <a:t>, 3 FM, 1 NH) </a:t>
            </a:r>
          </a:p>
          <a:p>
            <a:pPr marL="0" marR="0" fontAlgn="base">
              <a:spcBef>
                <a:spcPts val="0"/>
              </a:spcBef>
              <a:spcAft>
                <a:spcPts val="0"/>
              </a:spcAft>
            </a:pPr>
            <a:r>
              <a:rPr lang="en-US" dirty="0"/>
              <a:t>FEDERALIZED CASES – 7 (4 </a:t>
            </a:r>
            <a:r>
              <a:rPr lang="en-US" dirty="0" err="1"/>
              <a:t>Wilm</a:t>
            </a:r>
            <a:r>
              <a:rPr lang="en-US" dirty="0"/>
              <a:t>, 1 FM, 2 NH) </a:t>
            </a:r>
          </a:p>
          <a:p>
            <a:pPr marL="0" marR="0" fontAlgn="base">
              <a:spcBef>
                <a:spcPts val="0"/>
              </a:spcBef>
              <a:spcAft>
                <a:spcPts val="0"/>
              </a:spcAft>
            </a:pPr>
            <a:r>
              <a:rPr lang="en-US" dirty="0"/>
              <a:t>NOTICE OF VIOLATION – 4 (2 </a:t>
            </a:r>
            <a:r>
              <a:rPr lang="en-US" dirty="0" err="1"/>
              <a:t>Wilm</a:t>
            </a:r>
            <a:r>
              <a:rPr lang="en-US" dirty="0"/>
              <a:t>, 1 FM, 1 NH)  </a:t>
            </a:r>
          </a:p>
          <a:p>
            <a:pPr marL="0" marR="0" fontAlgn="base">
              <a:spcBef>
                <a:spcPts val="0"/>
              </a:spcBef>
              <a:spcAft>
                <a:spcPts val="0"/>
              </a:spcAft>
            </a:pPr>
            <a:r>
              <a:rPr lang="en-US" dirty="0"/>
              <a:t>CRIMINAL CASES – 0 </a:t>
            </a:r>
          </a:p>
          <a:p>
            <a:endParaRPr lang="en-US" dirty="0"/>
          </a:p>
        </p:txBody>
      </p:sp>
      <p:sp>
        <p:nvSpPr>
          <p:cNvPr id="4" name="Text Placeholder 3">
            <a:extLst>
              <a:ext uri="{FF2B5EF4-FFF2-40B4-BE49-F238E27FC236}">
                <a16:creationId xmlns:a16="http://schemas.microsoft.com/office/drawing/2014/main" id="{9C04B28A-135C-3D2B-AB36-53C0A75DD3FB}"/>
              </a:ext>
            </a:extLst>
          </p:cNvPr>
          <p:cNvSpPr>
            <a:spLocks noGrp="1"/>
          </p:cNvSpPr>
          <p:nvPr>
            <p:ph type="body" sz="quarter" idx="12"/>
          </p:nvPr>
        </p:nvSpPr>
        <p:spPr/>
        <p:txBody>
          <a:bodyPr/>
          <a:lstStyle/>
          <a:p>
            <a:r>
              <a:rPr lang="en-US" dirty="0"/>
              <a:t>ESF-10 TTX – Leland, NC – May 22nd </a:t>
            </a:r>
          </a:p>
          <a:p>
            <a:endParaRPr lang="en-US" dirty="0"/>
          </a:p>
        </p:txBody>
      </p:sp>
      <p:sp>
        <p:nvSpPr>
          <p:cNvPr id="5" name="Text Placeholder 4">
            <a:extLst>
              <a:ext uri="{FF2B5EF4-FFF2-40B4-BE49-F238E27FC236}">
                <a16:creationId xmlns:a16="http://schemas.microsoft.com/office/drawing/2014/main" id="{7D49AB88-34EB-1709-C95D-251F1F5DBD2F}"/>
              </a:ext>
            </a:extLst>
          </p:cNvPr>
          <p:cNvSpPr>
            <a:spLocks noGrp="1"/>
          </p:cNvSpPr>
          <p:nvPr>
            <p:ph type="body" sz="quarter" idx="14"/>
          </p:nvPr>
        </p:nvSpPr>
        <p:spPr/>
        <p:txBody>
          <a:bodyPr/>
          <a:lstStyle/>
          <a:p>
            <a:r>
              <a:rPr lang="en-US" dirty="0"/>
              <a:t>Coordination with USCG Civil Engineering Unit Cleveland, US Army Corps of Engineers, and National Park Service along with State and Local partners on Buxton, NC, shoreline contamination from former Navy and Coast Guard facility </a:t>
            </a:r>
          </a:p>
          <a:p>
            <a:endParaRPr lang="en-US" dirty="0"/>
          </a:p>
        </p:txBody>
      </p:sp>
      <p:sp>
        <p:nvSpPr>
          <p:cNvPr id="6" name="Text Placeholder 5">
            <a:extLst>
              <a:ext uri="{FF2B5EF4-FFF2-40B4-BE49-F238E27FC236}">
                <a16:creationId xmlns:a16="http://schemas.microsoft.com/office/drawing/2014/main" id="{73A18775-7CDD-2FAC-9B9E-9D0ECDD7C81A}"/>
              </a:ext>
            </a:extLst>
          </p:cNvPr>
          <p:cNvSpPr>
            <a:spLocks noGrp="1"/>
          </p:cNvSpPr>
          <p:nvPr>
            <p:ph type="body" sz="quarter" idx="15"/>
          </p:nvPr>
        </p:nvSpPr>
        <p:spPr/>
        <p:txBody>
          <a:bodyPr/>
          <a:lstStyle/>
          <a:p>
            <a:r>
              <a:rPr lang="en-US" dirty="0"/>
              <a:t>NSTR</a:t>
            </a:r>
          </a:p>
          <a:p>
            <a:endParaRPr lang="en-US" dirty="0"/>
          </a:p>
        </p:txBody>
      </p:sp>
    </p:spTree>
    <p:extLst>
      <p:ext uri="{BB962C8B-B14F-4D97-AF65-F5344CB8AC3E}">
        <p14:creationId xmlns:p14="http://schemas.microsoft.com/office/powerpoint/2010/main" val="2050184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FF37-609C-88B6-9405-D9D781E38E5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3B68924-80AA-B376-15E9-EA8B848EB082}"/>
              </a:ext>
            </a:extLst>
          </p:cNvPr>
          <p:cNvSpPr>
            <a:spLocks noGrp="1"/>
          </p:cNvSpPr>
          <p:nvPr>
            <p:ph type="title"/>
          </p:nvPr>
        </p:nvSpPr>
        <p:spPr/>
        <p:txBody>
          <a:bodyPr/>
          <a:lstStyle/>
          <a:p>
            <a:r>
              <a:rPr lang="en-US" dirty="0"/>
              <a:t>USCG North Carolina, FOSC Report – May 2024</a:t>
            </a:r>
          </a:p>
        </p:txBody>
      </p:sp>
      <p:pic>
        <p:nvPicPr>
          <p:cNvPr id="1026" name="Picture 2" descr="A boat docked at a pier&#10;&#10;Description automatically generated with medium confidence">
            <a:extLst>
              <a:ext uri="{FF2B5EF4-FFF2-40B4-BE49-F238E27FC236}">
                <a16:creationId xmlns:a16="http://schemas.microsoft.com/office/drawing/2014/main" id="{7477FF7E-626B-0684-24F4-18D9778D7CAE}"/>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9271" b="29271"/>
          <a:stretch>
            <a:fillRect/>
          </a:stretch>
        </p:blipFill>
        <p:spPr bwMode="auto">
          <a:xfrm>
            <a:off x="1621599" y="1506514"/>
            <a:ext cx="9331616" cy="444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688322"/>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EE0B4A92295D4AB8809CD65FBF8E2E" ma:contentTypeVersion="17" ma:contentTypeDescription="Create a new document." ma:contentTypeScope="" ma:versionID="ccab1f725fbaba38cdd50cfd2b54e813">
  <xsd:schema xmlns:xsd="http://www.w3.org/2001/XMLSchema" xmlns:xs="http://www.w3.org/2001/XMLSchema" xmlns:p="http://schemas.microsoft.com/office/2006/metadata/properties" xmlns:ns2="0b785bea-35e0-49fa-8cac-9481ba78e40a" xmlns:ns3="756aa528-1bea-4ef2-9b38-b3d4a791fd4d" targetNamespace="http://schemas.microsoft.com/office/2006/metadata/properties" ma:root="true" ma:fieldsID="95a97cad0074509aa851374f21645fd6" ns2:_="" ns3:_="">
    <xsd:import namespace="0b785bea-35e0-49fa-8cac-9481ba78e40a"/>
    <xsd:import namespace="756aa528-1bea-4ef2-9b38-b3d4a791fd4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785bea-35e0-49fa-8cac-9481ba78e4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60711c0e-4245-4ab7-b236-62d0b6835c8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Status" ma:index="21" nillable="true" ma:displayName="Status" ma:format="Dropdown" ma:internalName="Status">
      <xsd:simpleType>
        <xsd:restriction base="dms:Choice">
          <xsd:enumeration value="Inprogress"/>
          <xsd:enumeration value="Paperwork Routing"/>
          <xsd:enumeration value="Waiting for event"/>
        </xsd:restrictio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6aa528-1bea-4ef2-9b38-b3d4a791fd4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c86a18a-e581-486d-b1db-49007a127d9e}" ma:internalName="TaxCatchAll" ma:showField="CatchAllData" ma:web="756aa528-1bea-4ef2-9b38-b3d4a791fd4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692770-9593-4A66-9E78-F0683DA0246A}">
  <ds:schemaRefs>
    <ds:schemaRef ds:uri="http://schemas.microsoft.com/sharepoint/v3/contenttype/forms"/>
  </ds:schemaRefs>
</ds:datastoreItem>
</file>

<file path=customXml/itemProps2.xml><?xml version="1.0" encoding="utf-8"?>
<ds:datastoreItem xmlns:ds="http://schemas.openxmlformats.org/officeDocument/2006/customXml" ds:itemID="{F578DFE7-1439-4AA2-86A7-21D6130BBF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785bea-35e0-49fa-8cac-9481ba78e40a"/>
    <ds:schemaRef ds:uri="756aa528-1bea-4ef2-9b38-b3d4a791fd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739</TotalTime>
  <Words>2175</Words>
  <Application>Microsoft Office PowerPoint</Application>
  <PresentationFormat>Widescreen</PresentationFormat>
  <Paragraphs>147</Paragraphs>
  <Slides>19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Arial</vt:lpstr>
      <vt:lpstr>Calibri</vt:lpstr>
      <vt:lpstr>CIDFont+F1</vt:lpstr>
      <vt:lpstr>Courier New</vt:lpstr>
      <vt:lpstr>Times New Roman</vt:lpstr>
      <vt:lpstr>Wingdings</vt:lpstr>
      <vt:lpstr>Office Theme</vt:lpstr>
      <vt:lpstr>PowerPoint Presentation</vt:lpstr>
      <vt:lpstr>USCG Delaware Bay, FOSC Report – May 2024</vt:lpstr>
      <vt:lpstr>USCG Delaware Bay, FOSC Report – May 2024</vt:lpstr>
      <vt:lpstr>USCG Maryland-NCR, FOSC Report – May 2024</vt:lpstr>
      <vt:lpstr>USCG Maryland-NCR, FOSC Report – May 2024</vt:lpstr>
      <vt:lpstr>USCG Virginia, FOSC Report – May 2024</vt:lpstr>
      <vt:lpstr>USCG Virginia, FOSC Report – May 2024</vt:lpstr>
      <vt:lpstr>USCG Eastern Great Lakes FOSC Report – May 2024</vt:lpstr>
      <vt:lpstr>PowerPoint Presentation</vt:lpstr>
      <vt:lpstr>PowerPoint Presentation</vt:lpstr>
      <vt:lpstr>USCG North Carolina, FOSC Report – May 2024</vt:lpstr>
      <vt:lpstr>USCG North Carolina, FOSC Report – May 2024</vt:lpstr>
      <vt:lpstr>USCG MSU Pittsburgh, FOSC Report – May 2024</vt:lpstr>
      <vt:lpstr>USCG MSU Pittsburgh, FOSC Report – May 2024</vt:lpstr>
      <vt:lpstr>USCG Marine Safety Unit Huntington – May 2024</vt:lpstr>
      <vt:lpstr>USCG Marine Safety Unit Huntington – May 2024</vt:lpstr>
      <vt:lpstr>USCG Marine Safety Unit Huntington – May 2024</vt:lpstr>
      <vt:lpstr>USCG North Carolina, FOSC Report – May 2024</vt:lpstr>
      <vt:lpstr>USCG North Carolina, FOSC Report – May 2024</vt:lpstr>
    </vt:vector>
  </TitlesOfParts>
  <Company>United States Coast Guard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Cook, Elisha F CIV USCG D5 (USA)</dc:creator>
  <cp:lastModifiedBy>Sabina Bastias</cp:lastModifiedBy>
  <cp:revision>3</cp:revision>
  <dcterms:created xsi:type="dcterms:W3CDTF">2024-03-07T14:42:14Z</dcterms:created>
  <dcterms:modified xsi:type="dcterms:W3CDTF">2025-02-12T17:10:55Z</dcterms:modified>
</cp:coreProperties>
</file>