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2" r:id="rId4"/>
  </p:sldMasterIdLst>
  <p:sldIdLst>
    <p:sldId id="269" r:id="rId5"/>
    <p:sldId id="271" r:id="rId6"/>
    <p:sldId id="270" r:id="rId7"/>
    <p:sldId id="274" r:id="rId8"/>
    <p:sldId id="272" r:id="rId9"/>
    <p:sldId id="27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9B37"/>
    <a:srgbClr val="4B8B31"/>
    <a:srgbClr val="C0E3B3"/>
    <a:srgbClr val="BBE1AD"/>
    <a:srgbClr val="58AED0"/>
    <a:srgbClr val="3494BA"/>
    <a:srgbClr val="B9CC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331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24">
            <a:extLst>
              <a:ext uri="{FF2B5EF4-FFF2-40B4-BE49-F238E27FC236}">
                <a16:creationId xmlns:a16="http://schemas.microsoft.com/office/drawing/2014/main" id="{DB414E86-308F-CBD9-7B2B-8296D1B98652}"/>
              </a:ext>
            </a:extLst>
          </p:cNvPr>
          <p:cNvSpPr txBox="1">
            <a:spLocks/>
          </p:cNvSpPr>
          <p:nvPr userDrawn="1"/>
        </p:nvSpPr>
        <p:spPr>
          <a:xfrm>
            <a:off x="2529310" y="100080"/>
            <a:ext cx="9662689" cy="319087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000" b="1" kern="120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>
                <a:solidFill>
                  <a:schemeClr val="accent1">
                    <a:lumMod val="50000"/>
                  </a:schemeClr>
                </a:solidFill>
              </a:rPr>
              <a:t>State/Commonwealth On-Scene Coordinator Reports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404A9C5-D20F-F9EC-F8D9-DCEA6278C47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04859" y="1066800"/>
            <a:ext cx="1613825" cy="1318373"/>
            <a:chOff x="55276" y="143236"/>
            <a:chExt cx="929118" cy="75901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9128123-DF2E-D0A5-99A2-EADAF180C7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390" b="96422" l="3385" r="97231">
                          <a14:foregroundMark x1="20308" y1="87571" x2="20308" y2="87571"/>
                          <a14:foregroundMark x1="16000" y1="87759" x2="16000" y2="87759"/>
                          <a14:foregroundMark x1="13538" y1="92655" x2="13538" y2="92655"/>
                          <a14:foregroundMark x1="11077" y1="95292" x2="11077" y2="95292"/>
                          <a14:foregroundMark x1="6308" y1="96045" x2="6308" y2="96045"/>
                          <a14:foregroundMark x1="3692" y1="96798" x2="3692" y2="96798"/>
                          <a14:foregroundMark x1="88308" y1="78908" x2="88308" y2="78908"/>
                          <a14:foregroundMark x1="91692" y1="69492" x2="91692" y2="69492"/>
                          <a14:foregroundMark x1="89692" y1="70433" x2="89692" y2="70433"/>
                          <a14:foregroundMark x1="89077" y1="67420" x2="89077" y2="67420"/>
                          <a14:foregroundMark x1="87385" y1="64595" x2="87385" y2="64595"/>
                          <a14:foregroundMark x1="89538" y1="61394" x2="89538" y2="61394"/>
                          <a14:foregroundMark x1="95385" y1="63277" x2="95385" y2="63277"/>
                          <a14:foregroundMark x1="40000" y1="8098" x2="40000" y2="8098"/>
                          <a14:foregroundMark x1="43846" y1="3766" x2="43846" y2="3766"/>
                          <a14:foregroundMark x1="96154" y1="14878" x2="96154" y2="14878"/>
                          <a14:foregroundMark x1="97231" y1="35028" x2="97231" y2="35028"/>
                        </a14:backgroundRemoval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926325">
              <a:off x="55276" y="143236"/>
              <a:ext cx="929118" cy="75901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BC1CD4F-A747-0932-67F3-C25CA5C2DDCE}"/>
                </a:ext>
              </a:extLst>
            </p:cNvPr>
            <p:cNvSpPr txBox="1"/>
            <p:nvPr/>
          </p:nvSpPr>
          <p:spPr>
            <a:xfrm>
              <a:off x="450403" y="227537"/>
              <a:ext cx="324968" cy="1771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>
                  <a:solidFill>
                    <a:schemeClr val="accent1">
                      <a:lumMod val="50000"/>
                    </a:schemeClr>
                  </a:solidFill>
                </a:rPr>
                <a:t>RRT3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A6A6647A-38C7-66AC-D24A-262E40EE7970}"/>
              </a:ext>
            </a:extLst>
          </p:cNvPr>
          <p:cNvSpPr txBox="1"/>
          <p:nvPr userDrawn="1"/>
        </p:nvSpPr>
        <p:spPr>
          <a:xfrm>
            <a:off x="0" y="2715916"/>
            <a:ext cx="20288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b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Regional</a:t>
            </a:r>
          </a:p>
          <a:p>
            <a:pPr algn="r"/>
            <a:r>
              <a:rPr lang="en-US" sz="3600" b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Response</a:t>
            </a:r>
          </a:p>
          <a:p>
            <a:pPr algn="r"/>
            <a:r>
              <a:rPr lang="en-US" sz="3600" b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Team 3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3F5BC6A-7160-CB4F-79AA-4745F99CF8C8}"/>
              </a:ext>
            </a:extLst>
          </p:cNvPr>
          <p:cNvCxnSpPr/>
          <p:nvPr userDrawn="1"/>
        </p:nvCxnSpPr>
        <p:spPr>
          <a:xfrm>
            <a:off x="2249226" y="281055"/>
            <a:ext cx="0" cy="4189187"/>
          </a:xfrm>
          <a:prstGeom prst="line">
            <a:avLst/>
          </a:prstGeom>
          <a:ln w="5715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79ABA35-97D6-59AB-10DB-B0F185EA95A8}"/>
              </a:ext>
            </a:extLst>
          </p:cNvPr>
          <p:cNvGrpSpPr/>
          <p:nvPr userDrawn="1"/>
        </p:nvGrpSpPr>
        <p:grpSpPr>
          <a:xfrm>
            <a:off x="2645667" y="3804542"/>
            <a:ext cx="8693957" cy="1331400"/>
            <a:chOff x="2902842" y="4074383"/>
            <a:chExt cx="8693957" cy="133140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41D0897F-7BFD-370D-5D74-B26FC7CAB50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02842" y="4162581"/>
              <a:ext cx="1188720" cy="1188720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918ED4BD-5644-3275-C6CD-247874648DA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82344" y="4163381"/>
              <a:ext cx="1214455" cy="1214455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F74F81E8-795C-AE4B-AE9A-0F582D7BC8C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337842" y="4074383"/>
              <a:ext cx="1280160" cy="1331400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FCCDDCC7-6FDF-73DE-033F-75DE0B451F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64282" y="4102331"/>
              <a:ext cx="1250092" cy="1239094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B0C10997-6D6A-16DE-69E4-2D55569251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60654" y="4102331"/>
              <a:ext cx="1248970" cy="1248970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39070F6C-1438-7F6A-EC4E-E27D678F5C2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55904" y="4102331"/>
              <a:ext cx="1280160" cy="1275505"/>
            </a:xfrm>
            <a:prstGeom prst="rect">
              <a:avLst/>
            </a:prstGeom>
          </p:spPr>
        </p:pic>
      </p:grpSp>
      <p:sp>
        <p:nvSpPr>
          <p:cNvPr id="30" name="Text Placeholder 48">
            <a:extLst>
              <a:ext uri="{FF2B5EF4-FFF2-40B4-BE49-F238E27FC236}">
                <a16:creationId xmlns:a16="http://schemas.microsoft.com/office/drawing/2014/main" id="{9701FDCB-E479-37E0-6C61-CFA77D5FF0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913" y="302144"/>
            <a:ext cx="2238088" cy="6201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>
                <a:solidFill>
                  <a:schemeClr val="accent1">
                    <a:lumMod val="75000"/>
                  </a:schemeClr>
                </a:solidFill>
                <a:effectLst/>
              </a:defRPr>
            </a:lvl1pPr>
          </a:lstStyle>
          <a:p>
            <a:r>
              <a:rPr lang="en-US" sz="3600" b="1" u="none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May 2024</a:t>
            </a:r>
          </a:p>
        </p:txBody>
      </p:sp>
    </p:spTree>
    <p:extLst>
      <p:ext uri="{BB962C8B-B14F-4D97-AF65-F5344CB8AC3E}">
        <p14:creationId xmlns:p14="http://schemas.microsoft.com/office/powerpoint/2010/main" val="3164686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Arrow: Striped Right 40">
            <a:extLst>
              <a:ext uri="{FF2B5EF4-FFF2-40B4-BE49-F238E27FC236}">
                <a16:creationId xmlns:a16="http://schemas.microsoft.com/office/drawing/2014/main" id="{CFCF64D8-4D06-3639-5F7B-7281162D8705}"/>
              </a:ext>
            </a:extLst>
          </p:cNvPr>
          <p:cNvSpPr/>
          <p:nvPr userDrawn="1"/>
        </p:nvSpPr>
        <p:spPr>
          <a:xfrm>
            <a:off x="1059126" y="-291829"/>
            <a:ext cx="10966314" cy="1643974"/>
          </a:xfrm>
          <a:prstGeom prst="stripedRightArrow">
            <a:avLst>
              <a:gd name="adj1" fmla="val 44318"/>
              <a:gd name="adj2" fmla="val 0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97DC806F-6962-93F2-EAC5-53BDCC1EDB8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601" y="1307539"/>
            <a:ext cx="6008032" cy="91757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200"/>
              </a:spcAft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  <a:lvl2pPr marL="685800" indent="-228600">
              <a:spcBef>
                <a:spcPts val="0"/>
              </a:spcBef>
              <a:spcAft>
                <a:spcPts val="200"/>
              </a:spcAft>
              <a:buFont typeface="Courier New" panose="02070309020205020404" pitchFamily="49" charset="0"/>
              <a:buChar char="o"/>
              <a:defRPr sz="1800">
                <a:solidFill>
                  <a:schemeClr val="accent6">
                    <a:lumMod val="50000"/>
                  </a:schemeClr>
                </a:solidFill>
              </a:defRPr>
            </a:lvl2pPr>
            <a:lvl3pPr marL="1143000" indent="-228600"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  <a:defRPr sz="1800">
                <a:solidFill>
                  <a:schemeClr val="accent6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Key details (location, date, product, etc.)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5" name="Title 24">
            <a:extLst>
              <a:ext uri="{FF2B5EF4-FFF2-40B4-BE49-F238E27FC236}">
                <a16:creationId xmlns:a16="http://schemas.microsoft.com/office/drawing/2014/main" id="{D800BF3D-F4BC-CAE5-B531-3A5D00CBAE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4482" y="238124"/>
            <a:ext cx="10740957" cy="666751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en-US"/>
              <a:t>State Name, SOSC Report – May 2024</a:t>
            </a:r>
          </a:p>
        </p:txBody>
      </p:sp>
      <p:sp>
        <p:nvSpPr>
          <p:cNvPr id="29" name="Text Placeholder 20">
            <a:extLst>
              <a:ext uri="{FF2B5EF4-FFF2-40B4-BE49-F238E27FC236}">
                <a16:creationId xmlns:a16="http://schemas.microsoft.com/office/drawing/2014/main" id="{21E802D9-3A28-A022-02AD-1D9652AD1CB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601" y="4412689"/>
            <a:ext cx="6008032" cy="91757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200"/>
              </a:spcAft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  <a:lvl2pPr marL="685800" indent="-228600">
              <a:spcBef>
                <a:spcPts val="0"/>
              </a:spcBef>
              <a:spcAft>
                <a:spcPts val="200"/>
              </a:spcAft>
              <a:buFont typeface="Courier New" panose="02070309020205020404" pitchFamily="49" charset="0"/>
              <a:buChar char="o"/>
              <a:defRPr sz="1800">
                <a:solidFill>
                  <a:schemeClr val="accent6">
                    <a:lumMod val="50000"/>
                  </a:schemeClr>
                </a:solidFill>
              </a:defRPr>
            </a:lvl2pPr>
            <a:lvl3pPr marL="1143000" indent="-228600"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  <a:defRPr sz="1800">
                <a:solidFill>
                  <a:schemeClr val="accent6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Key details (location, date, purpose, etc.)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068166F-9820-3E98-B016-27B015FF346C}"/>
              </a:ext>
            </a:extLst>
          </p:cNvPr>
          <p:cNvGrpSpPr/>
          <p:nvPr userDrawn="1"/>
        </p:nvGrpSpPr>
        <p:grpSpPr>
          <a:xfrm>
            <a:off x="9723" y="985446"/>
            <a:ext cx="12161520" cy="5852160"/>
            <a:chOff x="9723" y="985446"/>
            <a:chExt cx="12161520" cy="5852160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C1A62A6-5EC7-64D4-3A7E-F4C2C4EE2F85}"/>
                </a:ext>
              </a:extLst>
            </p:cNvPr>
            <p:cNvCxnSpPr>
              <a:cxnSpLocks/>
            </p:cNvCxnSpPr>
            <p:nvPr/>
          </p:nvCxnSpPr>
          <p:spPr>
            <a:xfrm>
              <a:off x="6138154" y="985446"/>
              <a:ext cx="0" cy="5852160"/>
            </a:xfrm>
            <a:prstGeom prst="line">
              <a:avLst/>
            </a:prstGeom>
            <a:ln w="28575">
              <a:solidFill>
                <a:srgbClr val="4B8B3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E959D4A7-28C3-4768-C28D-A455273A9F0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23" y="4007444"/>
              <a:ext cx="12161520" cy="0"/>
            </a:xfrm>
            <a:prstGeom prst="line">
              <a:avLst/>
            </a:prstGeom>
            <a:ln w="28575">
              <a:solidFill>
                <a:srgbClr val="4B8B3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3887D565-9602-D06C-F418-47D6909585D9}"/>
              </a:ext>
            </a:extLst>
          </p:cNvPr>
          <p:cNvSpPr txBox="1"/>
          <p:nvPr userDrawn="1"/>
        </p:nvSpPr>
        <p:spPr>
          <a:xfrm>
            <a:off x="0" y="973085"/>
            <a:ext cx="609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>
                <a:solidFill>
                  <a:srgbClr val="549B3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Notable Cases / Events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825965E-87CA-DE62-E0C5-DBF60FE8E932}"/>
              </a:ext>
            </a:extLst>
          </p:cNvPr>
          <p:cNvSpPr txBox="1"/>
          <p:nvPr userDrawn="1"/>
        </p:nvSpPr>
        <p:spPr>
          <a:xfrm>
            <a:off x="59669" y="4065869"/>
            <a:ext cx="6044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>
                <a:solidFill>
                  <a:srgbClr val="549B3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Exercises / Training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11B1977-1121-D0C9-F6F0-ED44094650B1}"/>
              </a:ext>
            </a:extLst>
          </p:cNvPr>
          <p:cNvSpPr txBox="1"/>
          <p:nvPr userDrawn="1"/>
        </p:nvSpPr>
        <p:spPr>
          <a:xfrm>
            <a:off x="6186793" y="980595"/>
            <a:ext cx="6001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>
                <a:solidFill>
                  <a:srgbClr val="549B3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Best Practices / Lessons Learned / Challenges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8433C4E-30D5-A2CE-3CF7-EE5E5DDECB84}"/>
              </a:ext>
            </a:extLst>
          </p:cNvPr>
          <p:cNvSpPr txBox="1"/>
          <p:nvPr userDrawn="1"/>
        </p:nvSpPr>
        <p:spPr>
          <a:xfrm>
            <a:off x="6186793" y="4075597"/>
            <a:ext cx="60019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>
                <a:solidFill>
                  <a:srgbClr val="549B3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Significant Agency or Organizational Updates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5C2B3A4-4F78-A497-EDDC-8B57E4B9D52F}"/>
              </a:ext>
            </a:extLst>
          </p:cNvPr>
          <p:cNvGrpSpPr/>
          <p:nvPr userDrawn="1"/>
        </p:nvGrpSpPr>
        <p:grpSpPr>
          <a:xfrm>
            <a:off x="6636" y="143236"/>
            <a:ext cx="929118" cy="759019"/>
            <a:chOff x="55276" y="143236"/>
            <a:chExt cx="929118" cy="75901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7CE1E096-225D-F4B3-F925-B516060FB8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390" b="96422" l="3385" r="97231">
                          <a14:foregroundMark x1="20308" y1="87571" x2="20308" y2="87571"/>
                          <a14:foregroundMark x1="16000" y1="87759" x2="16000" y2="87759"/>
                          <a14:foregroundMark x1="13538" y1="92655" x2="13538" y2="92655"/>
                          <a14:foregroundMark x1="11077" y1="95292" x2="11077" y2="95292"/>
                          <a14:foregroundMark x1="6308" y1="96045" x2="6308" y2="96045"/>
                          <a14:foregroundMark x1="3692" y1="96798" x2="3692" y2="96798"/>
                          <a14:foregroundMark x1="88308" y1="78908" x2="88308" y2="78908"/>
                          <a14:foregroundMark x1="91692" y1="69492" x2="91692" y2="69492"/>
                          <a14:foregroundMark x1="89692" y1="70433" x2="89692" y2="70433"/>
                          <a14:foregroundMark x1="89077" y1="67420" x2="89077" y2="67420"/>
                          <a14:foregroundMark x1="87385" y1="64595" x2="87385" y2="64595"/>
                          <a14:foregroundMark x1="89538" y1="61394" x2="89538" y2="61394"/>
                          <a14:foregroundMark x1="95385" y1="63277" x2="95385" y2="63277"/>
                          <a14:foregroundMark x1="40000" y1="8098" x2="40000" y2="8098"/>
                          <a14:foregroundMark x1="43846" y1="3766" x2="43846" y2="3766"/>
                          <a14:foregroundMark x1="96154" y1="14878" x2="96154" y2="14878"/>
                          <a14:foregroundMark x1="97231" y1="35028" x2="97231" y2="35028"/>
                        </a14:backgroundRemoval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926325">
              <a:off x="55276" y="143236"/>
              <a:ext cx="929118" cy="759019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2962179-530C-E455-C408-41AEE06BC366}"/>
                </a:ext>
              </a:extLst>
            </p:cNvPr>
            <p:cNvSpPr txBox="1"/>
            <p:nvPr/>
          </p:nvSpPr>
          <p:spPr>
            <a:xfrm>
              <a:off x="330742" y="172869"/>
              <a:ext cx="5644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>
                  <a:solidFill>
                    <a:srgbClr val="549B37"/>
                  </a:solidFill>
                </a:rPr>
                <a:t>RRT3</a:t>
              </a:r>
            </a:p>
          </p:txBody>
        </p:sp>
      </p:grpSp>
      <p:sp>
        <p:nvSpPr>
          <p:cNvPr id="42" name="Text Placeholder 20">
            <a:extLst>
              <a:ext uri="{FF2B5EF4-FFF2-40B4-BE49-F238E27FC236}">
                <a16:creationId xmlns:a16="http://schemas.microsoft.com/office/drawing/2014/main" id="{29C5FD8B-FA08-58F8-E7B4-80F0D937A0C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16399" y="1307539"/>
            <a:ext cx="5972359" cy="91757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200"/>
              </a:spcAft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  <a:lvl2pPr marL="685800" indent="-228600">
              <a:spcBef>
                <a:spcPts val="0"/>
              </a:spcBef>
              <a:spcAft>
                <a:spcPts val="200"/>
              </a:spcAft>
              <a:buFont typeface="Courier New" panose="02070309020205020404" pitchFamily="49" charset="0"/>
              <a:buChar char="o"/>
              <a:defRPr sz="1800">
                <a:solidFill>
                  <a:schemeClr val="accent6">
                    <a:lumMod val="50000"/>
                  </a:schemeClr>
                </a:solidFill>
              </a:defRPr>
            </a:lvl2pPr>
            <a:lvl3pPr marL="1143000" indent="-228600"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  <a:defRPr sz="1800">
                <a:solidFill>
                  <a:schemeClr val="accent6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Any significant insights gleaned from recent responses / exercises.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3" name="Text Placeholder 20">
            <a:extLst>
              <a:ext uri="{FF2B5EF4-FFF2-40B4-BE49-F238E27FC236}">
                <a16:creationId xmlns:a16="http://schemas.microsoft.com/office/drawing/2014/main" id="{D1552F35-ECBF-BB67-E149-E45A8B4DB14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16399" y="4426403"/>
            <a:ext cx="5972359" cy="91757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200"/>
              </a:spcAft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  <a:lvl2pPr marL="685800" indent="-228600">
              <a:spcBef>
                <a:spcPts val="0"/>
              </a:spcBef>
              <a:spcAft>
                <a:spcPts val="200"/>
              </a:spcAft>
              <a:buFont typeface="Courier New" panose="02070309020205020404" pitchFamily="49" charset="0"/>
              <a:buChar char="o"/>
              <a:defRPr sz="1800">
                <a:solidFill>
                  <a:schemeClr val="accent6">
                    <a:lumMod val="50000"/>
                  </a:schemeClr>
                </a:solidFill>
              </a:defRPr>
            </a:lvl2pPr>
            <a:lvl3pPr marL="1143000" indent="-228600"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  <a:defRPr sz="1800">
                <a:solidFill>
                  <a:schemeClr val="accent6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Note any organizational changes, new/departing personnel, etc. (if applicable).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982941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rrow: Striped Right 8">
            <a:extLst>
              <a:ext uri="{FF2B5EF4-FFF2-40B4-BE49-F238E27FC236}">
                <a16:creationId xmlns:a16="http://schemas.microsoft.com/office/drawing/2014/main" id="{838B1EC0-DDC9-077D-2583-36DBE7F61B26}"/>
              </a:ext>
            </a:extLst>
          </p:cNvPr>
          <p:cNvSpPr/>
          <p:nvPr userDrawn="1"/>
        </p:nvSpPr>
        <p:spPr>
          <a:xfrm>
            <a:off x="1059126" y="-291829"/>
            <a:ext cx="10966314" cy="1643974"/>
          </a:xfrm>
          <a:prstGeom prst="stripedRightArrow">
            <a:avLst>
              <a:gd name="adj1" fmla="val 44318"/>
              <a:gd name="adj2" fmla="val 0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/>
          </a:p>
        </p:txBody>
      </p:sp>
      <p:sp>
        <p:nvSpPr>
          <p:cNvPr id="3" name="Title 24">
            <a:extLst>
              <a:ext uri="{FF2B5EF4-FFF2-40B4-BE49-F238E27FC236}">
                <a16:creationId xmlns:a16="http://schemas.microsoft.com/office/drawing/2014/main" id="{E7C8F5E6-B9BC-9C4A-0002-FAD8C6E8AE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4482" y="238124"/>
            <a:ext cx="10740957" cy="666751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en-US"/>
              <a:t>State Name, SOSC Report – May 2024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ABD735C-D130-0996-10CF-962A8B3916B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19100" y="1209675"/>
            <a:ext cx="11353800" cy="54102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Insert photos if desired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056F4E-FAEF-2A3F-7BF2-82A280D552CD}"/>
              </a:ext>
            </a:extLst>
          </p:cNvPr>
          <p:cNvGrpSpPr/>
          <p:nvPr userDrawn="1"/>
        </p:nvGrpSpPr>
        <p:grpSpPr>
          <a:xfrm>
            <a:off x="6636" y="143236"/>
            <a:ext cx="929118" cy="759019"/>
            <a:chOff x="55276" y="143236"/>
            <a:chExt cx="929118" cy="75901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53BCAC2-3174-CF14-A38C-3C845829C9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390" b="96422" l="3385" r="97231">
                          <a14:foregroundMark x1="20308" y1="87571" x2="20308" y2="87571"/>
                          <a14:foregroundMark x1="16000" y1="87759" x2="16000" y2="87759"/>
                          <a14:foregroundMark x1="13538" y1="92655" x2="13538" y2="92655"/>
                          <a14:foregroundMark x1="11077" y1="95292" x2="11077" y2="95292"/>
                          <a14:foregroundMark x1="6308" y1="96045" x2="6308" y2="96045"/>
                          <a14:foregroundMark x1="3692" y1="96798" x2="3692" y2="96798"/>
                          <a14:foregroundMark x1="88308" y1="78908" x2="88308" y2="78908"/>
                          <a14:foregroundMark x1="91692" y1="69492" x2="91692" y2="69492"/>
                          <a14:foregroundMark x1="89692" y1="70433" x2="89692" y2="70433"/>
                          <a14:foregroundMark x1="89077" y1="67420" x2="89077" y2="67420"/>
                          <a14:foregroundMark x1="87385" y1="64595" x2="87385" y2="64595"/>
                          <a14:foregroundMark x1="89538" y1="61394" x2="89538" y2="61394"/>
                          <a14:foregroundMark x1="95385" y1="63277" x2="95385" y2="63277"/>
                          <a14:foregroundMark x1="40000" y1="8098" x2="40000" y2="8098"/>
                          <a14:foregroundMark x1="43846" y1="3766" x2="43846" y2="3766"/>
                          <a14:foregroundMark x1="96154" y1="14878" x2="96154" y2="14878"/>
                          <a14:foregroundMark x1="97231" y1="35028" x2="97231" y2="35028"/>
                        </a14:backgroundRemoval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926325">
              <a:off x="55276" y="143236"/>
              <a:ext cx="929118" cy="759019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0AAF547-F4D6-A92E-6BDB-319BE8BBEF72}"/>
                </a:ext>
              </a:extLst>
            </p:cNvPr>
            <p:cNvSpPr txBox="1"/>
            <p:nvPr/>
          </p:nvSpPr>
          <p:spPr>
            <a:xfrm>
              <a:off x="330742" y="172869"/>
              <a:ext cx="5644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>
                  <a:solidFill>
                    <a:srgbClr val="549B37"/>
                  </a:solidFill>
                </a:rPr>
                <a:t>RRT3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1945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6000">
              <a:srgbClr val="BBE1AD"/>
            </a:gs>
            <a:gs pos="53000">
              <a:srgbClr val="C0E3B3"/>
            </a:gs>
            <a:gs pos="100000">
              <a:schemeClr val="accent1">
                <a:alpha val="65000"/>
                <a:lumMod val="23000"/>
                <a:lumOff val="77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4051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6" r:id="rId2"/>
    <p:sldLayoutId id="214748372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jp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042435C-E7C9-C338-A131-8D041B96DC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b="1" u="none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May 2024</a:t>
            </a:r>
          </a:p>
        </p:txBody>
      </p:sp>
    </p:spTree>
    <p:extLst>
      <p:ext uri="{BB962C8B-B14F-4D97-AF65-F5344CB8AC3E}">
        <p14:creationId xmlns:p14="http://schemas.microsoft.com/office/powerpoint/2010/main" val="2206988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F3F1D62-3886-4855-6080-747B7A1B9F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Home Heating Oil release in Sullivan County</a:t>
            </a:r>
          </a:p>
          <a:p>
            <a:r>
              <a:rPr lang="en-US" dirty="0"/>
              <a:t>Norfolk Southern Derailment into Lehigh River in Northampton County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57389B5-95A1-8CE8-8A02-AA6A311A3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PA, SOSC Report – May 2024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1340EA-9882-A46C-92F9-CA2E402C8EF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Peach Bottom Hostile Action Drill – Nuclear Rad Response – April 16</a:t>
            </a:r>
          </a:p>
          <a:p>
            <a:r>
              <a:rPr lang="en-US" dirty="0"/>
              <a:t>ESF 10 – Workshop / tabletop – November 29	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84423B-33D2-7751-35A2-7F7FE2FEF9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N/A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B3C7102-76CE-2663-8ED1-ED6C981B5F8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Brian Feist – PEMA Tech Hazards Director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204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F3F1D62-3886-4855-6080-747B7A1B9F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1800"/>
              <a:t>Gasoline Discharge – Colonial Pipeline</a:t>
            </a:r>
          </a:p>
          <a:p>
            <a:pPr lvl="1"/>
            <a:r>
              <a:rPr lang="en-US" sz="1600"/>
              <a:t>Remington, Fauquier County</a:t>
            </a:r>
          </a:p>
          <a:p>
            <a:r>
              <a:rPr lang="en-US" sz="1800"/>
              <a:t>Westover Dairy Milk Discharge</a:t>
            </a:r>
          </a:p>
          <a:p>
            <a:pPr lvl="1"/>
            <a:r>
              <a:rPr lang="en-US" sz="1600"/>
              <a:t>City of Lynchburg</a:t>
            </a:r>
          </a:p>
          <a:p>
            <a:r>
              <a:rPr lang="en-US" sz="1800"/>
              <a:t>Red Mulch Dye Spill</a:t>
            </a:r>
          </a:p>
          <a:p>
            <a:pPr lvl="1"/>
            <a:r>
              <a:rPr lang="en-US" sz="1600"/>
              <a:t>City of Norfolk</a:t>
            </a:r>
          </a:p>
          <a:p>
            <a:r>
              <a:rPr lang="en-US" sz="1800"/>
              <a:t>Jet Fuel Tanker Spill – Fort Belvoir</a:t>
            </a:r>
          </a:p>
          <a:p>
            <a:pPr lvl="1"/>
            <a:r>
              <a:rPr lang="en-US" sz="1600"/>
              <a:t>Fairfax, VA </a:t>
            </a:r>
          </a:p>
          <a:p>
            <a:r>
              <a:rPr lang="en-US" sz="1800"/>
              <a:t>Gasoline Release from UST</a:t>
            </a:r>
          </a:p>
          <a:p>
            <a:pPr lvl="1"/>
            <a:r>
              <a:rPr lang="en-US" sz="1600"/>
              <a:t>South Hill, VA</a:t>
            </a:r>
          </a:p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57389B5-95A1-8CE8-8A02-AA6A311A3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Virginia, SOSC Report – May 2024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1340EA-9882-A46C-92F9-CA2E402C8EF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Virginia Partners in Response Conference and Workshop</a:t>
            </a:r>
          </a:p>
          <a:p>
            <a:pPr lvl="1"/>
            <a:r>
              <a:rPr lang="en-US"/>
              <a:t>Kingsmill Resort Williamsburg, VA</a:t>
            </a:r>
          </a:p>
          <a:p>
            <a:pPr lvl="1"/>
            <a:r>
              <a:rPr lang="en-US"/>
              <a:t>May 21-22, 2024</a:t>
            </a:r>
          </a:p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B3C7102-76CE-2663-8ED1-ED6C981B5F8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John Giese</a:t>
            </a:r>
          </a:p>
          <a:p>
            <a:pPr lvl="1"/>
            <a:r>
              <a:rPr lang="en-US"/>
              <a:t>Transitioned to Director</a:t>
            </a:r>
          </a:p>
          <a:p>
            <a:r>
              <a:rPr lang="en-US"/>
              <a:t>New Office of Pollution Response and Emergency Preparedness Manager will be incoming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916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F3F1D62-3886-4855-6080-747B7A1B9F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22 MAR 2024 Mecklenburg County </a:t>
            </a:r>
          </a:p>
          <a:p>
            <a:pPr marL="233363" indent="0">
              <a:buNone/>
            </a:pPr>
            <a:r>
              <a:rPr lang="en-US" dirty="0"/>
              <a:t>Gasoline leak from a 20,000 gallon underground storage tank migrated into nearby businesses, residential dwellings and sewer system.</a:t>
            </a:r>
          </a:p>
          <a:p>
            <a:pPr marL="233363" indent="0">
              <a:buNone/>
            </a:pPr>
            <a:r>
              <a:rPr lang="en-US" dirty="0"/>
              <a:t>Evacuations: 35 businesses, 10 single-family dwellings, 1 apartment complex</a:t>
            </a:r>
          </a:p>
          <a:p>
            <a:pPr marL="233363" indent="0">
              <a:buNone/>
            </a:pPr>
            <a:r>
              <a:rPr lang="en-US" dirty="0"/>
              <a:t>Requested EPA assistance due to on-going hazardous conditions</a:t>
            </a:r>
          </a:p>
          <a:p>
            <a:pPr marL="233363" indent="0">
              <a:buNone/>
            </a:pPr>
            <a:r>
              <a:rPr lang="en-US" dirty="0"/>
              <a:t>Agencies: DEM, DEQ, VSP, USEPA, Town of South Hill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57389B5-95A1-8CE8-8A02-AA6A311A3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Virginia (DEM), SOSC Report – May 2024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1340EA-9882-A46C-92F9-CA2E402C8EF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6-7 MAY 2024</a:t>
            </a:r>
          </a:p>
          <a:p>
            <a:pPr marL="233363" indent="0">
              <a:buNone/>
            </a:pPr>
            <a:r>
              <a:rPr lang="en-US" dirty="0"/>
              <a:t>Completed state </a:t>
            </a:r>
            <a:r>
              <a:rPr lang="en-US" dirty="0" err="1"/>
              <a:t>VESTEx</a:t>
            </a:r>
            <a:r>
              <a:rPr lang="en-US" dirty="0"/>
              <a:t> functional exercise involving topical weather with inland impacts</a:t>
            </a:r>
          </a:p>
          <a:p>
            <a:r>
              <a:rPr lang="en-US" dirty="0"/>
              <a:t>21-22 MAY 2024</a:t>
            </a:r>
          </a:p>
          <a:p>
            <a:pPr marL="233363" indent="0">
              <a:buNone/>
            </a:pPr>
            <a:r>
              <a:rPr lang="en-US" dirty="0"/>
              <a:t>Partners in Response (Colonial Pipeline)</a:t>
            </a:r>
          </a:p>
          <a:p>
            <a:r>
              <a:rPr lang="en-US" dirty="0"/>
              <a:t>17-20 SEPT 2024</a:t>
            </a:r>
          </a:p>
          <a:p>
            <a:pPr marL="233363" indent="0">
              <a:buNone/>
            </a:pPr>
            <a:r>
              <a:rPr lang="en-US" dirty="0"/>
              <a:t>Virginia Hazardous Materials Conference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84423B-33D2-7751-35A2-7F7FE2FEF9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Challenge: working with RP (representative) who is not on-site.</a:t>
            </a:r>
          </a:p>
          <a:p>
            <a:endParaRPr lang="en-US" dirty="0"/>
          </a:p>
          <a:p>
            <a:r>
              <a:rPr lang="en-US" dirty="0"/>
              <a:t>Lessons learned: communication means the right message reaching the right person or people.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B3C7102-76CE-2663-8ED1-ED6C981B5F8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Nothing to report.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814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F3F1D62-3886-4855-6080-747B7A1B9F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601" y="1307539"/>
            <a:ext cx="6008032" cy="2609006"/>
          </a:xfrm>
        </p:spPr>
        <p:txBody>
          <a:bodyPr/>
          <a:lstStyle/>
          <a:p>
            <a:r>
              <a:rPr lang="en-US" sz="1800" dirty="0"/>
              <a:t>Water Base adhesive Non TOX / impacted WV, and VA waters. No fish kill. Coordinated with VA DEQ</a:t>
            </a:r>
          </a:p>
          <a:p>
            <a:r>
              <a:rPr lang="en-US" sz="1800" dirty="0"/>
              <a:t>4 Mercury cleanups throughout WV. All sites cleaned up to EPA standards</a:t>
            </a:r>
          </a:p>
          <a:p>
            <a:r>
              <a:rPr lang="en-US" sz="1800" dirty="0"/>
              <a:t>Fire Fighting Foam Incident, Under investigation</a:t>
            </a:r>
          </a:p>
          <a:p>
            <a:r>
              <a:rPr lang="en-US" sz="1800" dirty="0"/>
              <a:t>2-Substantial Crude oil spills</a:t>
            </a:r>
          </a:p>
          <a:p>
            <a:r>
              <a:rPr lang="en-US" sz="1800" dirty="0"/>
              <a:t>Buckhannon Petroleum Contamination, FOSC Coordination Weekly meetings Kevin Clark</a:t>
            </a:r>
          </a:p>
          <a:p>
            <a:r>
              <a:rPr lang="en-US" sz="1800" dirty="0"/>
              <a:t>CSX Train Derailment, near miss </a:t>
            </a:r>
          </a:p>
          <a:p>
            <a:r>
              <a:rPr lang="en-US" sz="1800" dirty="0"/>
              <a:t>Nitro WV, MDI tanker valve resulted in 5K gallons on ground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57389B5-95A1-8CE8-8A02-AA6A311A3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West Virginia, SOSC Report – May 2024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1340EA-9882-A46C-92F9-CA2E402C8EF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601" y="4636736"/>
            <a:ext cx="6008032" cy="693528"/>
          </a:xfrm>
        </p:spPr>
        <p:txBody>
          <a:bodyPr/>
          <a:lstStyle/>
          <a:p>
            <a:r>
              <a:rPr lang="en-US" dirty="0"/>
              <a:t>RCRA </a:t>
            </a:r>
          </a:p>
          <a:p>
            <a:r>
              <a:rPr lang="en-US" dirty="0"/>
              <a:t>Beaver Valley Nuclear Power Plant Readiness Exercise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84423B-33D2-7751-35A2-7F7FE2FEF9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Environmental Remediation company capabilities. Getting better but still a challenge.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Thank you to Geoff Donahue with MDE, his quick reaction and willingness to respond to a WV train derailment and provide the initial size-up. This is great example of how the RRT system works.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B3C7102-76CE-2663-8ED1-ED6C981B5F8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No Report</a:t>
            </a:r>
          </a:p>
        </p:txBody>
      </p:sp>
    </p:spTree>
    <p:extLst>
      <p:ext uri="{BB962C8B-B14F-4D97-AF65-F5344CB8AC3E}">
        <p14:creationId xmlns:p14="http://schemas.microsoft.com/office/powerpoint/2010/main" val="1111804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8C4CB-8274-712E-5B29-D5FBA17C2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West Virginia, SOSC Report – May 2024</a:t>
            </a:r>
          </a:p>
        </p:txBody>
      </p:sp>
      <p:pic>
        <p:nvPicPr>
          <p:cNvPr id="5" name="Picture Placeholder 4" descr="A water flowing through a concrete tunnel&#10;&#10;Description automatically generated">
            <a:extLst>
              <a:ext uri="{FF2B5EF4-FFF2-40B4-BE49-F238E27FC236}">
                <a16:creationId xmlns:a16="http://schemas.microsoft.com/office/drawing/2014/main" id="{7A62AB58-7C15-D087-A8E4-50175045E6D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33" b="18233"/>
          <a:stretch>
            <a:fillRect/>
          </a:stretch>
        </p:blipFill>
        <p:spPr>
          <a:xfrm>
            <a:off x="0" y="1019176"/>
            <a:ext cx="4504386" cy="2847974"/>
          </a:xfrm>
        </p:spPr>
      </p:pic>
      <p:pic>
        <p:nvPicPr>
          <p:cNvPr id="7" name="Picture 6" descr="A large cylindrical object on a train track&#10;&#10;Description automatically generated">
            <a:extLst>
              <a:ext uri="{FF2B5EF4-FFF2-40B4-BE49-F238E27FC236}">
                <a16:creationId xmlns:a16="http://schemas.microsoft.com/office/drawing/2014/main" id="{D4AFE9D6-3470-EF7A-3F44-76ED4B9DE0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867149"/>
            <a:ext cx="4495800" cy="2990851"/>
          </a:xfrm>
          <a:prstGeom prst="rect">
            <a:avLst/>
          </a:prstGeom>
        </p:spPr>
      </p:pic>
      <p:sp>
        <p:nvSpPr>
          <p:cNvPr id="8" name="AutoShape 2">
            <a:extLst>
              <a:ext uri="{FF2B5EF4-FFF2-40B4-BE49-F238E27FC236}">
                <a16:creationId xmlns:a16="http://schemas.microsoft.com/office/drawing/2014/main" id="{095DC094-9C4B-511D-90B0-4EAC7088922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AutoShape 4">
            <a:extLst>
              <a:ext uri="{FF2B5EF4-FFF2-40B4-BE49-F238E27FC236}">
                <a16:creationId xmlns:a16="http://schemas.microsoft.com/office/drawing/2014/main" id="{9CE9A1AE-A0C5-4A12-8428-1263B3C0F26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2EC6E8FA-1C0F-43C3-D3DE-40B6C9D7F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4386" y="3867148"/>
            <a:ext cx="4172889" cy="299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A road with snow on the side&#10;&#10;Description automatically generated">
            <a:extLst>
              <a:ext uri="{FF2B5EF4-FFF2-40B4-BE49-F238E27FC236}">
                <a16:creationId xmlns:a16="http://schemas.microsoft.com/office/drawing/2014/main" id="{31FBFADA-50B1-7744-4E21-BC41A97C64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943503" y="3609504"/>
            <a:ext cx="2990852" cy="3506139"/>
          </a:xfrm>
          <a:prstGeom prst="rect">
            <a:avLst/>
          </a:prstGeom>
        </p:spPr>
      </p:pic>
      <p:pic>
        <p:nvPicPr>
          <p:cNvPr id="13" name="Picture 12" descr="A pipe in a ditch&#10;&#10;Description automatically generated">
            <a:extLst>
              <a:ext uri="{FF2B5EF4-FFF2-40B4-BE49-F238E27FC236}">
                <a16:creationId xmlns:a16="http://schemas.microsoft.com/office/drawing/2014/main" id="{A979EB2F-3602-F38D-2C36-AD4903E2E4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275" y="1019172"/>
            <a:ext cx="3514725" cy="2847974"/>
          </a:xfrm>
          <a:prstGeom prst="rect">
            <a:avLst/>
          </a:prstGeom>
        </p:spPr>
      </p:pic>
      <p:pic>
        <p:nvPicPr>
          <p:cNvPr id="15" name="Picture 14" descr="A water puddle with water splashing out of it&#10;&#10;Description automatically generated">
            <a:extLst>
              <a:ext uri="{FF2B5EF4-FFF2-40B4-BE49-F238E27FC236}">
                <a16:creationId xmlns:a16="http://schemas.microsoft.com/office/drawing/2014/main" id="{34A9BD2D-2B82-20CE-7B7C-AC3154CB2A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57318" y="356716"/>
            <a:ext cx="2847973" cy="4172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27208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e6f536f-e87c-4272-b24d-255c900b0881" xsi:nil="true"/>
    <lcf76f155ced4ddcb4097134ff3c332f xmlns="dd133eea-ff2d-43be-bd08-c4decf6a1e24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5C3C731DEC6524A8A9245D25F158A6A" ma:contentTypeVersion="15" ma:contentTypeDescription="Create a new document." ma:contentTypeScope="" ma:versionID="cad80f6ea6ab31a0fa5c8fad281346dd">
  <xsd:schema xmlns:xsd="http://www.w3.org/2001/XMLSchema" xmlns:xs="http://www.w3.org/2001/XMLSchema" xmlns:p="http://schemas.microsoft.com/office/2006/metadata/properties" xmlns:ns2="dd133eea-ff2d-43be-bd08-c4decf6a1e24" xmlns:ns3="7e6f536f-e87c-4272-b24d-255c900b0881" targetNamespace="http://schemas.microsoft.com/office/2006/metadata/properties" ma:root="true" ma:fieldsID="21fd9f87c23dcb546b5c108c126fc414" ns2:_="" ns3:_="">
    <xsd:import namespace="dd133eea-ff2d-43be-bd08-c4decf6a1e24"/>
    <xsd:import namespace="7e6f536f-e87c-4272-b24d-255c900b088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133eea-ff2d-43be-bd08-c4decf6a1e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0920e099-540f-4e49-b54d-0e500676cc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6f536f-e87c-4272-b24d-255c900b0881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84387642-86ed-4b00-a515-d57c7bd01af2}" ma:internalName="TaxCatchAll" ma:showField="CatchAllData" ma:web="7e6f536f-e87c-4272-b24d-255c900b088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DEB0F32-9D99-4643-99A2-5518999A8AA2}">
  <ds:schemaRefs>
    <ds:schemaRef ds:uri="7e6f536f-e87c-4272-b24d-255c900b0881"/>
    <ds:schemaRef ds:uri="dd133eea-ff2d-43be-bd08-c4decf6a1e2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5C4DE01-06AC-4703-B705-6BE362D562ED}">
  <ds:schemaRefs>
    <ds:schemaRef ds:uri="7e6f536f-e87c-4272-b24d-255c900b0881"/>
    <ds:schemaRef ds:uri="dd133eea-ff2d-43be-bd08-c4decf6a1e2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E692770-9593-4A66-9E78-F0683DA0246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417</Words>
  <Application>Microsoft Office PowerPoint</Application>
  <PresentationFormat>Widescreen</PresentationFormat>
  <Paragraphs>60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Courier New</vt:lpstr>
      <vt:lpstr>Wingdings</vt:lpstr>
      <vt:lpstr>1_Office Theme</vt:lpstr>
      <vt:lpstr>PowerPoint Presentation</vt:lpstr>
      <vt:lpstr>PA, SOSC Report – May 2024</vt:lpstr>
      <vt:lpstr>Virginia, SOSC Report – May 2024</vt:lpstr>
      <vt:lpstr>Virginia (DEM), SOSC Report – May 2024</vt:lpstr>
      <vt:lpstr>West Virginia, SOSC Report – May 2024</vt:lpstr>
      <vt:lpstr>West Virginia, SOSC Report – May 2024</vt:lpstr>
    </vt:vector>
  </TitlesOfParts>
  <Company>United States Coast Guard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Cook, Elisha F CIV USCG D5 (USA)</dc:creator>
  <cp:lastModifiedBy>Sabina Bastias</cp:lastModifiedBy>
  <cp:revision>3</cp:revision>
  <dcterms:created xsi:type="dcterms:W3CDTF">2024-03-07T14:42:14Z</dcterms:created>
  <dcterms:modified xsi:type="dcterms:W3CDTF">2025-02-12T17:19:54Z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0x010100B5C3C731DEC6524A8A9245D25F158A6A</vt:lpwstr>
  </property>
  <property fmtid="{D5CDD505-2E9C-101B-9397-08002B2CF9AE}" pid="3" name="MediaServiceImageTags">
    <vt:lpwstr/>
  </property>
</Properties>
</file>