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992" r:id="rId3"/>
    <p:sldId id="996" r:id="rId4"/>
    <p:sldId id="261" r:id="rId5"/>
    <p:sldId id="41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47" d="100"/>
          <a:sy n="47" d="100"/>
        </p:scale>
        <p:origin x="104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43918-3FE1-4F96-8FB8-7FE6165D365F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FA541-B95F-44B3-98FE-A2C10C0E5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34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9EF65-B634-41B7-94C2-6BCC818CB2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387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9EF65-B634-41B7-94C2-6BCC818CB2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20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9EF65-B634-41B7-94C2-6BCC818CB2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824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410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7143">
              <a:defRPr/>
            </a:pPr>
            <a:fld id="{3998F49E-C69E-4082-B237-E29B24AF49F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7143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1847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FDEAA-0516-6E8E-65F6-E74203099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F8EB9A-48D9-7758-281E-3E0E3A2613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AD2AE-EAA5-B731-31EC-15CA46405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BC4A-AAB1-4414-84BE-48E5E15E1F09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8582A-E8B7-6B6B-5170-5991D760D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ED467-10C2-EBDD-02EA-882F777E5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E89A-1099-4B91-B044-73866866B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44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1473A-86EF-354D-CE33-1E9BDAD29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DF83D-7C66-C5AC-E771-13F38781E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6929E-69F7-A0A5-2D64-05521CEBA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BC4A-AAB1-4414-84BE-48E5E15E1F09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0BF2C-B77B-3244-D3DE-BF5D4E9F7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A6C08-862E-1685-2964-E071D04F5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E89A-1099-4B91-B044-73866866B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1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C82BD-4EA7-555F-9DF4-642CEDFBC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60310-65F1-515E-B476-2944D27D0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AC263-03B8-B70A-65D7-C20B9010F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BC4A-AAB1-4414-84BE-48E5E15E1F09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5EA26-4CBA-A873-1505-4ED130BAD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722BC-06A0-E3B5-3D5B-A4976800F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E89A-1099-4B91-B044-73866866B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628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7D61D-6320-6A75-E06E-EB61BE971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7DE04-DD6F-3489-6012-06B8FBDB7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61CC8-11D3-DD8F-20A1-8EC05DEBA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78B8BC-67A1-C93D-87A5-B39AE0483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BC4A-AAB1-4414-84BE-48E5E15E1F09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AB022-DBE4-6DAC-F156-C7E1BDC2B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755251-48DD-ED07-4BA0-E40AF18C6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E89A-1099-4B91-B044-73866866B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98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12F10-62EF-025B-8506-309EC4663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D3CEAE-1241-FF01-A2CA-2BAF89E56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E1842F-7C07-6FEB-6C89-3299032EC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9658E4-34A5-1C58-231A-2BBD161760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64DCC9-0260-9151-32B8-08B11CD582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A6D906-47DD-2890-594F-94D6BAA01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BC4A-AAB1-4414-84BE-48E5E15E1F09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7BBFC5-EEBD-956C-B6A1-54466F2B7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D1F6A0-7B8A-75B7-530C-F8B2020E7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E89A-1099-4B91-B044-73866866B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129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FC4D5-24C9-2FE0-9F19-BF62BEF64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341BC3-F608-6C17-BC65-B53A67631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BC4A-AAB1-4414-84BE-48E5E15E1F09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01BC78-D58C-14A8-63ED-70A1B4BFA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74503E-6486-EE68-60F6-C273A498C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E89A-1099-4B91-B044-73866866B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41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8FAF6E-3727-24CC-C0DA-29FF32A31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BC4A-AAB1-4414-84BE-48E5E15E1F09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587C10-7850-11DC-764E-84BA700F1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12CB3-4F25-B95F-EC7E-149C85FE4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E89A-1099-4B91-B044-73866866B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55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13FFB-10A3-415B-054F-D650202B6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97C9D-6CCC-C26E-47BE-6E4AEADEB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6C447-C5A4-EE31-DD3D-74B56DD4B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CE98B-9F90-A83A-D79B-169753D23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BC4A-AAB1-4414-84BE-48E5E15E1F09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37FBB2-7F5D-5C42-CC08-5BBA63713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93FC1-0610-10A8-E27E-999632360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E89A-1099-4B91-B044-73866866B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0F7C6-2C5A-5FD8-4BFC-75A5F8CDC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913DE8-F9C7-C80B-1B20-FEB3018407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A6B67-6A65-D86A-666C-A1EBB7F347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0380F4-88E5-F86D-8B95-D5CC85500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BC4A-AAB1-4414-84BE-48E5E15E1F09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0FE6F-6D35-BE4E-08D6-EAED7649A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5771FE-A851-C994-1BF0-16B10C8C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E89A-1099-4B91-B044-73866866B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4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3CB19-FC55-0A41-542D-52F322A34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C57AB6-AD5F-508D-CEEE-1A88C195A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3FD53-B676-89FD-4945-D76F265C8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BC4A-AAB1-4414-84BE-48E5E15E1F09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E53E1-4A8B-EA7F-4BC9-4A92A21CE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37E2A-1390-1A56-794D-5C76F275F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E89A-1099-4B91-B044-73866866B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34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7F391A-2EB9-CC08-02E3-C6970BE14F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F55249-F787-B4A2-FD89-C7C06E1BFB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3D681-43FC-F1C7-1996-AE26F0BB6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0BC4A-AAB1-4414-84BE-48E5E15E1F09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43E42-C074-67F0-FC0B-5E35B1D7E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3AF1C-3807-7808-0D32-C9C0E1CC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E89A-1099-4B91-B044-73866866B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71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813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F3F200-8DBC-78F1-E366-E8530C9B4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4153A-FC4B-BBCD-8607-7927ECB0C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30DB4-910C-8DD8-F114-B237F3D387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10BC4A-AAB1-4414-84BE-48E5E15E1F09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5ECD4-91E4-F9B3-17C1-F34412A8D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A6A0A-E5FB-21EA-EAB2-904BCA41E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7BE89A-1099-4B91-B044-73866866B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035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hyperlink" Target="https://www.emergency-live.com/it/ambulanze/dispatch-definizione-e-ruolo-negli-interventi-in-emergenza-urgenza/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260EE-D947-5961-3EF5-069665418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81113"/>
          </a:xfrm>
        </p:spPr>
        <p:txBody>
          <a:bodyPr/>
          <a:lstStyle/>
          <a:p>
            <a:r>
              <a:rPr lang="en-US"/>
              <a:t>Environmental Response Branch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1CEF43-233B-D3D9-2951-B4F97BDDAB1F}"/>
              </a:ext>
            </a:extLst>
          </p:cNvPr>
          <p:cNvSpPr/>
          <p:nvPr/>
        </p:nvSpPr>
        <p:spPr>
          <a:xfrm>
            <a:off x="3110247" y="1242487"/>
            <a:ext cx="597150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Day-to-Day</a:t>
            </a:r>
            <a:r>
              <a:rPr lang="en-US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Operations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2667CDB-925A-42D6-167A-4431D4130606}"/>
              </a:ext>
            </a:extLst>
          </p:cNvPr>
          <p:cNvSpPr/>
          <p:nvPr/>
        </p:nvSpPr>
        <p:spPr>
          <a:xfrm>
            <a:off x="1905272" y="1961620"/>
            <a:ext cx="8381456" cy="706903"/>
          </a:xfrm>
          <a:prstGeom prst="round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Readiness, Response, and Outreach</a:t>
            </a:r>
            <a:endParaRPr lang="en-US" sz="28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023569-E583-54BE-68B4-D471F0FDAC08}"/>
              </a:ext>
            </a:extLst>
          </p:cNvPr>
          <p:cNvGrpSpPr/>
          <p:nvPr/>
        </p:nvGrpSpPr>
        <p:grpSpPr>
          <a:xfrm>
            <a:off x="8606949" y="2851623"/>
            <a:ext cx="2834640" cy="1778077"/>
            <a:chOff x="8606949" y="2851623"/>
            <a:chExt cx="2834640" cy="177807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04DBB1-47D9-CBE3-E494-CEB1491200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" t="10442" r="13049" b="26047"/>
            <a:stretch/>
          </p:blipFill>
          <p:spPr>
            <a:xfrm>
              <a:off x="8665535" y="2851623"/>
              <a:ext cx="2717801" cy="1342620"/>
            </a:xfrm>
            <a:prstGeom prst="rect">
              <a:avLst/>
            </a:prstGeom>
            <a:ln w="57150">
              <a:solidFill>
                <a:schemeClr val="tx1"/>
              </a:solidFill>
            </a:ln>
          </p:spPr>
        </p:pic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FB6B230-DAC1-2F60-34F9-58679FF4EC0D}"/>
                </a:ext>
              </a:extLst>
            </p:cNvPr>
            <p:cNvSpPr/>
            <p:nvPr/>
          </p:nvSpPr>
          <p:spPr>
            <a:xfrm>
              <a:off x="8606949" y="3989620"/>
              <a:ext cx="2834640" cy="640080"/>
            </a:xfrm>
            <a:prstGeom prst="roundRect">
              <a:avLst/>
            </a:prstGeom>
            <a:solidFill>
              <a:schemeClr val="tx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en-US" sz="1700" b="1" kern="1200" dirty="0"/>
                <a:t>Training, Testing, Maintenance</a:t>
              </a:r>
              <a:endParaRPr lang="en-US" sz="1700" kern="12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2D9184C-E8F7-AC57-6388-5319DE47F317}"/>
              </a:ext>
            </a:extLst>
          </p:cNvPr>
          <p:cNvGrpSpPr/>
          <p:nvPr/>
        </p:nvGrpSpPr>
        <p:grpSpPr>
          <a:xfrm>
            <a:off x="4678680" y="2857973"/>
            <a:ext cx="2834640" cy="1795683"/>
            <a:chOff x="4678680" y="2857973"/>
            <a:chExt cx="2834640" cy="1795683"/>
          </a:xfrm>
        </p:grpSpPr>
        <p:pic>
          <p:nvPicPr>
            <p:cNvPr id="12" name="Picture 11" descr="Users with solid fill">
              <a:extLst>
                <a:ext uri="{FF2B5EF4-FFF2-40B4-BE49-F238E27FC236}">
                  <a16:creationId xmlns:a16="http://schemas.microsoft.com/office/drawing/2014/main" id="{03D67D5F-0A16-0B43-DB52-39C46958D1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-18061" t="19225" r="-18572" b="19225"/>
            <a:stretch/>
          </p:blipFill>
          <p:spPr>
            <a:xfrm>
              <a:off x="4741333" y="2857973"/>
              <a:ext cx="2717799" cy="1249640"/>
            </a:xfrm>
            <a:prstGeom prst="rect">
              <a:avLst/>
            </a:prstGeom>
            <a:ln w="57150">
              <a:solidFill>
                <a:schemeClr val="tx1"/>
              </a:solidFill>
            </a:ln>
          </p:spPr>
        </p:pic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357B887-BB83-391A-0238-A2FC00DD6A84}"/>
                </a:ext>
              </a:extLst>
            </p:cNvPr>
            <p:cNvSpPr/>
            <p:nvPr/>
          </p:nvSpPr>
          <p:spPr>
            <a:xfrm>
              <a:off x="4678680" y="4013576"/>
              <a:ext cx="2834640" cy="64008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</a:pPr>
              <a:r>
                <a:rPr lang="en-US" sz="1700" b="1" dirty="0"/>
                <a:t>Response &amp; Planning Committees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DABAEF6-0BA5-DB8B-7628-1051E654925B}"/>
              </a:ext>
            </a:extLst>
          </p:cNvPr>
          <p:cNvGrpSpPr/>
          <p:nvPr/>
        </p:nvGrpSpPr>
        <p:grpSpPr>
          <a:xfrm>
            <a:off x="748319" y="2851623"/>
            <a:ext cx="2834640" cy="1777676"/>
            <a:chOff x="748319" y="2851623"/>
            <a:chExt cx="2834640" cy="177767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AB4C3EE-F007-3C89-2D93-318CD5C7F7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21" t="31970" r="2090" b="22927"/>
            <a:stretch/>
          </p:blipFill>
          <p:spPr>
            <a:xfrm>
              <a:off x="804864" y="2851623"/>
              <a:ext cx="2717800" cy="1479739"/>
            </a:xfrm>
            <a:prstGeom prst="rect">
              <a:avLst/>
            </a:prstGeom>
            <a:ln w="57150">
              <a:solidFill>
                <a:srgbClr val="191A50"/>
              </a:solidFill>
            </a:ln>
          </p:spPr>
        </p:pic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932FEFD-9954-BF8B-90D6-295EB191D061}"/>
                </a:ext>
              </a:extLst>
            </p:cNvPr>
            <p:cNvSpPr/>
            <p:nvPr/>
          </p:nvSpPr>
          <p:spPr>
            <a:xfrm>
              <a:off x="748319" y="3989219"/>
              <a:ext cx="2834640" cy="64008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</a:pPr>
              <a:r>
                <a:rPr lang="en-US" sz="1700" b="1" dirty="0"/>
                <a:t>Contingency Plans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4EB7CB9-114F-9CA8-7EF8-5E4CE348D603}"/>
              </a:ext>
            </a:extLst>
          </p:cNvPr>
          <p:cNvGrpSpPr/>
          <p:nvPr/>
        </p:nvGrpSpPr>
        <p:grpSpPr>
          <a:xfrm>
            <a:off x="748319" y="4905834"/>
            <a:ext cx="2834640" cy="1799779"/>
            <a:chOff x="748319" y="4905834"/>
            <a:chExt cx="2834640" cy="179977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A6E0794-4C91-C47E-4D68-76C268197B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9" t="2752" r="9713" b="27055"/>
            <a:stretch/>
          </p:blipFill>
          <p:spPr>
            <a:xfrm>
              <a:off x="804864" y="4905834"/>
              <a:ext cx="2717800" cy="1479739"/>
            </a:xfrm>
            <a:prstGeom prst="rect">
              <a:avLst/>
            </a:prstGeom>
            <a:ln w="57150">
              <a:solidFill>
                <a:schemeClr val="tx1"/>
              </a:solidFill>
            </a:ln>
          </p:spPr>
        </p:pic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E22D94C-48D3-4C8D-11A8-8658BFA0713D}"/>
                </a:ext>
              </a:extLst>
            </p:cNvPr>
            <p:cNvSpPr/>
            <p:nvPr/>
          </p:nvSpPr>
          <p:spPr>
            <a:xfrm>
              <a:off x="748319" y="6065533"/>
              <a:ext cx="2834640" cy="64008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</a:pPr>
              <a:r>
                <a:rPr lang="en-US" sz="1700" b="1" dirty="0"/>
                <a:t>Drills &amp; Exercises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FCE5B59-28B8-9ED7-2286-52FFC8FBB812}"/>
              </a:ext>
            </a:extLst>
          </p:cNvPr>
          <p:cNvGrpSpPr/>
          <p:nvPr/>
        </p:nvGrpSpPr>
        <p:grpSpPr>
          <a:xfrm>
            <a:off x="4678680" y="4905834"/>
            <a:ext cx="2834640" cy="1802598"/>
            <a:chOff x="4678680" y="4905834"/>
            <a:chExt cx="2834640" cy="180259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B6F4A6E-00B6-04DD-8577-B6597447E4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1" t="2830" r="10506" b="19909"/>
            <a:stretch/>
          </p:blipFill>
          <p:spPr>
            <a:xfrm>
              <a:off x="4741333" y="4905834"/>
              <a:ext cx="2717800" cy="1479739"/>
            </a:xfrm>
            <a:prstGeom prst="rect">
              <a:avLst/>
            </a:prstGeom>
            <a:ln w="57150">
              <a:solidFill>
                <a:schemeClr val="tx1"/>
              </a:solidFill>
            </a:ln>
          </p:spPr>
        </p:pic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1C4933E4-85D5-6C85-139D-118533EB5CE8}"/>
                </a:ext>
              </a:extLst>
            </p:cNvPr>
            <p:cNvSpPr/>
            <p:nvPr/>
          </p:nvSpPr>
          <p:spPr>
            <a:xfrm>
              <a:off x="4678680" y="6068352"/>
              <a:ext cx="2834640" cy="64008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</a:pPr>
              <a:r>
                <a:rPr lang="en-US" sz="1700" b="1" dirty="0"/>
                <a:t>Outreach Training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2BB1098-51E0-87E1-93C2-AE3708FD6AB1}"/>
              </a:ext>
            </a:extLst>
          </p:cNvPr>
          <p:cNvGrpSpPr/>
          <p:nvPr/>
        </p:nvGrpSpPr>
        <p:grpSpPr>
          <a:xfrm>
            <a:off x="8606949" y="4905834"/>
            <a:ext cx="2834640" cy="1799779"/>
            <a:chOff x="8606949" y="4905834"/>
            <a:chExt cx="2834640" cy="1799779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A7CA8DA-85CE-D12D-9EFD-BA9FE6591A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0"/>
                </a:ext>
              </a:extLst>
            </a:blip>
            <a:srcRect l="1991" r="11236" b="30636"/>
            <a:stretch/>
          </p:blipFill>
          <p:spPr>
            <a:xfrm>
              <a:off x="8665102" y="4905834"/>
              <a:ext cx="2717800" cy="1479739"/>
            </a:xfrm>
            <a:prstGeom prst="rect">
              <a:avLst/>
            </a:prstGeom>
            <a:ln w="57150">
              <a:solidFill>
                <a:schemeClr val="tx1"/>
              </a:solidFill>
            </a:ln>
          </p:spPr>
        </p:pic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38214E66-8105-3421-01E3-586DC20DB897}"/>
                </a:ext>
              </a:extLst>
            </p:cNvPr>
            <p:cNvSpPr/>
            <p:nvPr/>
          </p:nvSpPr>
          <p:spPr>
            <a:xfrm>
              <a:off x="8606949" y="6065533"/>
              <a:ext cx="2834640" cy="64008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</a:pPr>
              <a:r>
                <a:rPr lang="en-US" sz="1700" b="1" dirty="0"/>
                <a:t>Dispatch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660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EA484-5603-9D62-D96F-9989298E2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808780" cy="1281113"/>
          </a:xfrm>
        </p:spPr>
        <p:txBody>
          <a:bodyPr>
            <a:normAutofit/>
          </a:bodyPr>
          <a:lstStyle/>
          <a:p>
            <a:r>
              <a:rPr lang="en-US" dirty="0"/>
              <a:t>OSPR ERB –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A7497-6329-6D39-4AAF-EBCD787B2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0" y="1655762"/>
            <a:ext cx="6096000" cy="520223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6000" dirty="0"/>
              <a:t>6 ACPs:</a:t>
            </a:r>
          </a:p>
          <a:p>
            <a:r>
              <a:rPr lang="en-US" sz="6000" dirty="0"/>
              <a:t>ACP 1 (North Coast) – Jeff Dayton</a:t>
            </a:r>
          </a:p>
          <a:p>
            <a:r>
              <a:rPr lang="en-US" sz="6000" dirty="0"/>
              <a:t>ACP 2 (SF Bay/Delta) -Mike Schommer</a:t>
            </a:r>
          </a:p>
          <a:p>
            <a:r>
              <a:rPr lang="en-US" sz="6000" dirty="0"/>
              <a:t>ACP 3 (Central Coast) - Lindsey Saum</a:t>
            </a:r>
          </a:p>
          <a:p>
            <a:r>
              <a:rPr lang="en-US" sz="6000" dirty="0"/>
              <a:t>ACP 4 (North LA/LB) - Jennifer Gold</a:t>
            </a:r>
          </a:p>
          <a:p>
            <a:r>
              <a:rPr lang="en-US" sz="6000" dirty="0"/>
              <a:t>ACP 5 (South LA/LB) - Sonia Torres</a:t>
            </a:r>
          </a:p>
          <a:p>
            <a:r>
              <a:rPr lang="en-US" sz="6000" dirty="0"/>
              <a:t>ACP 6 (San Diego) - David Lyons</a:t>
            </a:r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6000" dirty="0"/>
              <a:t>17 ACTIVE GRPs: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6000" dirty="0"/>
              <a:t>Klamath, Upper Sacramento, Truckee*, Lake Tahoe*,Carson* Russian, North Fork American, Lower Sacramento, Lower American, East Walker*, Salinas, Kern, Cajon Pass, Colorado*, Ballona Creek, Lower Santa Ana, Santa Margarita.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4500" dirty="0"/>
              <a:t>*Interstate GRPs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824117-7A9A-9BC8-9478-80D6578B9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680" y="-121920"/>
            <a:ext cx="5321488" cy="709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81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47CA7-80A1-9B61-AE57-01914B6C0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7038C-5BE1-CC76-78DD-081E3AA4E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Sensitive Site Strategy Evaluation Program (SSSEP)</a:t>
            </a:r>
            <a:br>
              <a:rPr lang="en-US" sz="3800" dirty="0"/>
            </a:br>
            <a:r>
              <a:rPr lang="en-US" sz="3800" dirty="0"/>
              <a:t>(Started 2003 in ACP 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41348E-A1E6-08B7-6F5D-2B0CEB3C5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06077"/>
            <a:ext cx="5013960" cy="37643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9F8C07-AD6A-A16B-CBDD-971CA1AFE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8503" y="1306077"/>
            <a:ext cx="5213301" cy="57195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25DFE8-7ED8-71BB-BD96-BAB8FDEF793A}"/>
              </a:ext>
            </a:extLst>
          </p:cNvPr>
          <p:cNvSpPr txBox="1"/>
          <p:nvPr/>
        </p:nvSpPr>
        <p:spPr>
          <a:xfrm>
            <a:off x="84936" y="5183300"/>
            <a:ext cx="53922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/>
              <a:t>WaterGate</a:t>
            </a:r>
            <a:r>
              <a:rPr lang="en-US" sz="2000" b="1" i="1" dirty="0"/>
              <a:t> (underflow dam) deployment with MSRC, regional trustees and OSPR on </a:t>
            </a:r>
            <a:r>
              <a:rPr lang="en-US" sz="2000" b="1" i="1" dirty="0" err="1"/>
              <a:t>Putah</a:t>
            </a:r>
            <a:r>
              <a:rPr lang="en-US" sz="2000" b="1" i="1" dirty="0"/>
              <a:t> Creek, Davis (July 2024).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74593F-8226-83E6-14E9-1BE60927CEA0}"/>
              </a:ext>
            </a:extLst>
          </p:cNvPr>
          <p:cNvSpPr txBox="1"/>
          <p:nvPr/>
        </p:nvSpPr>
        <p:spPr>
          <a:xfrm>
            <a:off x="5562602" y="2688524"/>
            <a:ext cx="16154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latin typeface="+mj-lt"/>
                <a:cs typeface="Calibri" panose="020F0502020204030204" pitchFamily="34" charset="0"/>
              </a:rPr>
              <a:t>SSSEP at Arroyo </a:t>
            </a:r>
            <a:r>
              <a:rPr lang="en-US" sz="2400" b="1" i="1" dirty="0" err="1">
                <a:latin typeface="+mj-lt"/>
                <a:cs typeface="Calibri" panose="020F0502020204030204" pitchFamily="34" charset="0"/>
              </a:rPr>
              <a:t>Sequit</a:t>
            </a:r>
            <a:r>
              <a:rPr lang="en-US" sz="2400" b="1" i="1" dirty="0">
                <a:latin typeface="+mj-lt"/>
                <a:cs typeface="Calibri" panose="020F0502020204030204" pitchFamily="34" charset="0"/>
              </a:rPr>
              <a:t> (May 2024)</a:t>
            </a:r>
          </a:p>
        </p:txBody>
      </p:sp>
    </p:spTree>
    <p:extLst>
      <p:ext uri="{BB962C8B-B14F-4D97-AF65-F5344CB8AC3E}">
        <p14:creationId xmlns:p14="http://schemas.microsoft.com/office/powerpoint/2010/main" val="2492812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6177" y="1175108"/>
            <a:ext cx="6394175" cy="5833495"/>
          </a:xfrm>
        </p:spPr>
        <p:txBody>
          <a:bodyPr>
            <a:normAutofit fontScale="2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Spill Notifications to OSPR FRTs</a:t>
            </a:r>
          </a:p>
          <a:p>
            <a:pPr marL="569214" lvl="1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During Business Hours</a:t>
            </a:r>
          </a:p>
          <a:p>
            <a:pPr marL="569214" lvl="1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Phone Notifications/Follow-up Text/Email</a:t>
            </a:r>
          </a:p>
          <a:p>
            <a:pPr marL="569214" lvl="1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Backup Cal-OES Email Notifications</a:t>
            </a:r>
          </a:p>
          <a:p>
            <a:pPr lvl="1" indent="0">
              <a:buNone/>
            </a:pP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OSPR Incident Tracking Database (ITDB)</a:t>
            </a:r>
          </a:p>
          <a:p>
            <a:pPr marL="569214" lvl="1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Notification Tracking</a:t>
            </a:r>
          </a:p>
          <a:p>
            <a:pPr marL="569214" lvl="1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FRT Response Log Input (QA/QC)</a:t>
            </a:r>
          </a:p>
          <a:p>
            <a:pPr marL="569214" lvl="1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FRT Training on Data Entry</a:t>
            </a:r>
          </a:p>
          <a:p>
            <a:pPr lvl="1" indent="0">
              <a:buNone/>
            </a:pP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2024 DOF Audit Requests</a:t>
            </a:r>
          </a:p>
          <a:p>
            <a:pPr marL="569214" lvl="1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Requests for OSPR Spill Data – Last four FYs</a:t>
            </a:r>
          </a:p>
          <a:p>
            <a:pPr lvl="1" indent="0">
              <a:buNone/>
            </a:pP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Training in Environmental Unit Support Specialist (EUSS)</a:t>
            </a:r>
          </a:p>
          <a:p>
            <a:pPr marL="569214" lvl="1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Internal Training/Exercise (September 2023, April 2024)</a:t>
            </a:r>
          </a:p>
          <a:p>
            <a:pPr marL="569214" lvl="1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Industry Exercise (October 2023)</a:t>
            </a:r>
          </a:p>
          <a:p>
            <a:pPr marL="569214" lvl="1"/>
            <a:endParaRPr lang="en-US" sz="2100" dirty="0"/>
          </a:p>
          <a:p>
            <a:pPr marL="285750"/>
            <a:r>
              <a:rPr lang="en-US" dirty="0"/>
              <a:t>	</a:t>
            </a:r>
          </a:p>
          <a:p>
            <a:pPr lvl="1" indent="0">
              <a:buNone/>
            </a:pP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569283-0021-3BF9-566B-B094DD161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21080"/>
          </a:xfrm>
        </p:spPr>
        <p:txBody>
          <a:bodyPr>
            <a:normAutofit/>
          </a:bodyPr>
          <a:lstStyle/>
          <a:p>
            <a:pPr>
              <a:lnSpc>
                <a:spcPct val="0"/>
              </a:lnSpc>
            </a:pPr>
            <a:r>
              <a:rPr lang="en-US" sz="4800" dirty="0">
                <a:solidFill>
                  <a:schemeClr val="bg1"/>
                </a:solidFill>
              </a:rPr>
              <a:t>OSPR Spill Desk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4D01DF-0B06-2A6C-6824-3DFE944ED0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425" b="10937"/>
          <a:stretch/>
        </p:blipFill>
        <p:spPr>
          <a:xfrm>
            <a:off x="6870695" y="1175108"/>
            <a:ext cx="5320337" cy="55755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45F333-AF5D-F73F-6EED-DAF503C489CA}"/>
              </a:ext>
            </a:extLst>
          </p:cNvPr>
          <p:cNvSpPr txBox="1"/>
          <p:nvPr/>
        </p:nvSpPr>
        <p:spPr>
          <a:xfrm>
            <a:off x="8524741" y="1490683"/>
            <a:ext cx="283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OSPR Spill Desk Staff</a:t>
            </a:r>
          </a:p>
        </p:txBody>
      </p:sp>
    </p:spTree>
    <p:extLst>
      <p:ext uri="{BB962C8B-B14F-4D97-AF65-F5344CB8AC3E}">
        <p14:creationId xmlns:p14="http://schemas.microsoft.com/office/powerpoint/2010/main" val="183913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3520DD-98ED-D6C0-6E77-98AFC750A33F}"/>
              </a:ext>
            </a:extLst>
          </p:cNvPr>
          <p:cNvSpPr/>
          <p:nvPr/>
        </p:nvSpPr>
        <p:spPr>
          <a:xfrm>
            <a:off x="529388" y="914400"/>
            <a:ext cx="11133222" cy="2426682"/>
          </a:xfrm>
          <a:custGeom>
            <a:avLst/>
            <a:gdLst>
              <a:gd name="connsiteX0" fmla="*/ 0 w 11133222"/>
              <a:gd name="connsiteY0" fmla="*/ 0 h 2426682"/>
              <a:gd name="connsiteX1" fmla="*/ 808623 w 11133222"/>
              <a:gd name="connsiteY1" fmla="*/ 0 h 2426682"/>
              <a:gd name="connsiteX2" fmla="*/ 1505915 w 11133222"/>
              <a:gd name="connsiteY2" fmla="*/ 0 h 2426682"/>
              <a:gd name="connsiteX3" fmla="*/ 2314538 w 11133222"/>
              <a:gd name="connsiteY3" fmla="*/ 0 h 2426682"/>
              <a:gd name="connsiteX4" fmla="*/ 2900497 w 11133222"/>
              <a:gd name="connsiteY4" fmla="*/ 0 h 2426682"/>
              <a:gd name="connsiteX5" fmla="*/ 3597789 w 11133222"/>
              <a:gd name="connsiteY5" fmla="*/ 0 h 2426682"/>
              <a:gd name="connsiteX6" fmla="*/ 4183748 w 11133222"/>
              <a:gd name="connsiteY6" fmla="*/ 0 h 2426682"/>
              <a:gd name="connsiteX7" fmla="*/ 4769707 w 11133222"/>
              <a:gd name="connsiteY7" fmla="*/ 0 h 2426682"/>
              <a:gd name="connsiteX8" fmla="*/ 5355666 w 11133222"/>
              <a:gd name="connsiteY8" fmla="*/ 0 h 2426682"/>
              <a:gd name="connsiteX9" fmla="*/ 5607628 w 11133222"/>
              <a:gd name="connsiteY9" fmla="*/ 0 h 2426682"/>
              <a:gd name="connsiteX10" fmla="*/ 6304919 w 11133222"/>
              <a:gd name="connsiteY10" fmla="*/ 0 h 2426682"/>
              <a:gd name="connsiteX11" fmla="*/ 6556882 w 11133222"/>
              <a:gd name="connsiteY11" fmla="*/ 0 h 2426682"/>
              <a:gd name="connsiteX12" fmla="*/ 7142841 w 11133222"/>
              <a:gd name="connsiteY12" fmla="*/ 0 h 2426682"/>
              <a:gd name="connsiteX13" fmla="*/ 7951464 w 11133222"/>
              <a:gd name="connsiteY13" fmla="*/ 0 h 2426682"/>
              <a:gd name="connsiteX14" fmla="*/ 8760088 w 11133222"/>
              <a:gd name="connsiteY14" fmla="*/ 0 h 2426682"/>
              <a:gd name="connsiteX15" fmla="*/ 9457379 w 11133222"/>
              <a:gd name="connsiteY15" fmla="*/ 0 h 2426682"/>
              <a:gd name="connsiteX16" fmla="*/ 9932006 w 11133222"/>
              <a:gd name="connsiteY16" fmla="*/ 0 h 2426682"/>
              <a:gd name="connsiteX17" fmla="*/ 10183968 w 11133222"/>
              <a:gd name="connsiteY17" fmla="*/ 0 h 2426682"/>
              <a:gd name="connsiteX18" fmla="*/ 11133222 w 11133222"/>
              <a:gd name="connsiteY18" fmla="*/ 0 h 2426682"/>
              <a:gd name="connsiteX19" fmla="*/ 11133222 w 11133222"/>
              <a:gd name="connsiteY19" fmla="*/ 509603 h 2426682"/>
              <a:gd name="connsiteX20" fmla="*/ 11133222 w 11133222"/>
              <a:gd name="connsiteY20" fmla="*/ 970673 h 2426682"/>
              <a:gd name="connsiteX21" fmla="*/ 11133222 w 11133222"/>
              <a:gd name="connsiteY21" fmla="*/ 1504543 h 2426682"/>
              <a:gd name="connsiteX22" fmla="*/ 11133222 w 11133222"/>
              <a:gd name="connsiteY22" fmla="*/ 1941346 h 2426682"/>
              <a:gd name="connsiteX23" fmla="*/ 11133222 w 11133222"/>
              <a:gd name="connsiteY23" fmla="*/ 2426682 h 2426682"/>
              <a:gd name="connsiteX24" fmla="*/ 10769927 w 11133222"/>
              <a:gd name="connsiteY24" fmla="*/ 2426682 h 2426682"/>
              <a:gd name="connsiteX25" fmla="*/ 10517965 w 11133222"/>
              <a:gd name="connsiteY25" fmla="*/ 2426682 h 2426682"/>
              <a:gd name="connsiteX26" fmla="*/ 9709342 w 11133222"/>
              <a:gd name="connsiteY26" fmla="*/ 2426682 h 2426682"/>
              <a:gd name="connsiteX27" fmla="*/ 9234715 w 11133222"/>
              <a:gd name="connsiteY27" fmla="*/ 2426682 h 2426682"/>
              <a:gd name="connsiteX28" fmla="*/ 8537423 w 11133222"/>
              <a:gd name="connsiteY28" fmla="*/ 2426682 h 2426682"/>
              <a:gd name="connsiteX29" fmla="*/ 8285461 w 11133222"/>
              <a:gd name="connsiteY29" fmla="*/ 2426682 h 2426682"/>
              <a:gd name="connsiteX30" fmla="*/ 7476838 w 11133222"/>
              <a:gd name="connsiteY30" fmla="*/ 2426682 h 2426682"/>
              <a:gd name="connsiteX31" fmla="*/ 7002211 w 11133222"/>
              <a:gd name="connsiteY31" fmla="*/ 2426682 h 2426682"/>
              <a:gd name="connsiteX32" fmla="*/ 6416252 w 11133222"/>
              <a:gd name="connsiteY32" fmla="*/ 2426682 h 2426682"/>
              <a:gd name="connsiteX33" fmla="*/ 6052957 w 11133222"/>
              <a:gd name="connsiteY33" fmla="*/ 2426682 h 2426682"/>
              <a:gd name="connsiteX34" fmla="*/ 5355666 w 11133222"/>
              <a:gd name="connsiteY34" fmla="*/ 2426682 h 2426682"/>
              <a:gd name="connsiteX35" fmla="*/ 4547042 w 11133222"/>
              <a:gd name="connsiteY35" fmla="*/ 2426682 h 2426682"/>
              <a:gd name="connsiteX36" fmla="*/ 4072415 w 11133222"/>
              <a:gd name="connsiteY36" fmla="*/ 2426682 h 2426682"/>
              <a:gd name="connsiteX37" fmla="*/ 3263792 w 11133222"/>
              <a:gd name="connsiteY37" fmla="*/ 2426682 h 2426682"/>
              <a:gd name="connsiteX38" fmla="*/ 2677833 w 11133222"/>
              <a:gd name="connsiteY38" fmla="*/ 2426682 h 2426682"/>
              <a:gd name="connsiteX39" fmla="*/ 1869209 w 11133222"/>
              <a:gd name="connsiteY39" fmla="*/ 2426682 h 2426682"/>
              <a:gd name="connsiteX40" fmla="*/ 1060586 w 11133222"/>
              <a:gd name="connsiteY40" fmla="*/ 2426682 h 2426682"/>
              <a:gd name="connsiteX41" fmla="*/ 697291 w 11133222"/>
              <a:gd name="connsiteY41" fmla="*/ 2426682 h 2426682"/>
              <a:gd name="connsiteX42" fmla="*/ 0 w 11133222"/>
              <a:gd name="connsiteY42" fmla="*/ 2426682 h 2426682"/>
              <a:gd name="connsiteX43" fmla="*/ 0 w 11133222"/>
              <a:gd name="connsiteY43" fmla="*/ 1941346 h 2426682"/>
              <a:gd name="connsiteX44" fmla="*/ 0 w 11133222"/>
              <a:gd name="connsiteY44" fmla="*/ 1407476 h 2426682"/>
              <a:gd name="connsiteX45" fmla="*/ 0 w 11133222"/>
              <a:gd name="connsiteY45" fmla="*/ 994940 h 2426682"/>
              <a:gd name="connsiteX46" fmla="*/ 0 w 11133222"/>
              <a:gd name="connsiteY46" fmla="*/ 582404 h 2426682"/>
              <a:gd name="connsiteX47" fmla="*/ 0 w 11133222"/>
              <a:gd name="connsiteY47" fmla="*/ 0 h 2426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133222" h="2426682" fill="none" extrusionOk="0">
                <a:moveTo>
                  <a:pt x="0" y="0"/>
                </a:moveTo>
                <a:cubicBezTo>
                  <a:pt x="258348" y="-39572"/>
                  <a:pt x="434220" y="51660"/>
                  <a:pt x="808623" y="0"/>
                </a:cubicBezTo>
                <a:cubicBezTo>
                  <a:pt x="1183026" y="-51660"/>
                  <a:pt x="1236089" y="4645"/>
                  <a:pt x="1505915" y="0"/>
                </a:cubicBezTo>
                <a:cubicBezTo>
                  <a:pt x="1775741" y="-4645"/>
                  <a:pt x="2082600" y="9160"/>
                  <a:pt x="2314538" y="0"/>
                </a:cubicBezTo>
                <a:cubicBezTo>
                  <a:pt x="2546476" y="-9160"/>
                  <a:pt x="2732598" y="7443"/>
                  <a:pt x="2900497" y="0"/>
                </a:cubicBezTo>
                <a:cubicBezTo>
                  <a:pt x="3068396" y="-7443"/>
                  <a:pt x="3303533" y="19176"/>
                  <a:pt x="3597789" y="0"/>
                </a:cubicBezTo>
                <a:cubicBezTo>
                  <a:pt x="3892045" y="-19176"/>
                  <a:pt x="4022436" y="44091"/>
                  <a:pt x="4183748" y="0"/>
                </a:cubicBezTo>
                <a:cubicBezTo>
                  <a:pt x="4345060" y="-44091"/>
                  <a:pt x="4534175" y="33394"/>
                  <a:pt x="4769707" y="0"/>
                </a:cubicBezTo>
                <a:cubicBezTo>
                  <a:pt x="5005239" y="-33394"/>
                  <a:pt x="5098709" y="51651"/>
                  <a:pt x="5355666" y="0"/>
                </a:cubicBezTo>
                <a:cubicBezTo>
                  <a:pt x="5612623" y="-51651"/>
                  <a:pt x="5538938" y="21747"/>
                  <a:pt x="5607628" y="0"/>
                </a:cubicBezTo>
                <a:cubicBezTo>
                  <a:pt x="5676318" y="-21747"/>
                  <a:pt x="6015604" y="31013"/>
                  <a:pt x="6304919" y="0"/>
                </a:cubicBezTo>
                <a:cubicBezTo>
                  <a:pt x="6594234" y="-31013"/>
                  <a:pt x="6474863" y="15420"/>
                  <a:pt x="6556882" y="0"/>
                </a:cubicBezTo>
                <a:cubicBezTo>
                  <a:pt x="6638901" y="-15420"/>
                  <a:pt x="7020076" y="5751"/>
                  <a:pt x="7142841" y="0"/>
                </a:cubicBezTo>
                <a:cubicBezTo>
                  <a:pt x="7265606" y="-5751"/>
                  <a:pt x="7787455" y="36282"/>
                  <a:pt x="7951464" y="0"/>
                </a:cubicBezTo>
                <a:cubicBezTo>
                  <a:pt x="8115473" y="-36282"/>
                  <a:pt x="8400187" y="32845"/>
                  <a:pt x="8760088" y="0"/>
                </a:cubicBezTo>
                <a:cubicBezTo>
                  <a:pt x="9119989" y="-32845"/>
                  <a:pt x="9157618" y="21424"/>
                  <a:pt x="9457379" y="0"/>
                </a:cubicBezTo>
                <a:cubicBezTo>
                  <a:pt x="9757140" y="-21424"/>
                  <a:pt x="9711661" y="4273"/>
                  <a:pt x="9932006" y="0"/>
                </a:cubicBezTo>
                <a:cubicBezTo>
                  <a:pt x="10152351" y="-4273"/>
                  <a:pt x="10130623" y="24389"/>
                  <a:pt x="10183968" y="0"/>
                </a:cubicBezTo>
                <a:cubicBezTo>
                  <a:pt x="10237313" y="-24389"/>
                  <a:pt x="10789442" y="104240"/>
                  <a:pt x="11133222" y="0"/>
                </a:cubicBezTo>
                <a:cubicBezTo>
                  <a:pt x="11143390" y="130928"/>
                  <a:pt x="11132183" y="347442"/>
                  <a:pt x="11133222" y="509603"/>
                </a:cubicBezTo>
                <a:cubicBezTo>
                  <a:pt x="11134261" y="671764"/>
                  <a:pt x="11099354" y="838048"/>
                  <a:pt x="11133222" y="970673"/>
                </a:cubicBezTo>
                <a:cubicBezTo>
                  <a:pt x="11167090" y="1103298"/>
                  <a:pt x="11086785" y="1267034"/>
                  <a:pt x="11133222" y="1504543"/>
                </a:cubicBezTo>
                <a:cubicBezTo>
                  <a:pt x="11179659" y="1742052"/>
                  <a:pt x="11132802" y="1825578"/>
                  <a:pt x="11133222" y="1941346"/>
                </a:cubicBezTo>
                <a:cubicBezTo>
                  <a:pt x="11133642" y="2057114"/>
                  <a:pt x="11100534" y="2216289"/>
                  <a:pt x="11133222" y="2426682"/>
                </a:cubicBezTo>
                <a:cubicBezTo>
                  <a:pt x="11037533" y="2459017"/>
                  <a:pt x="10866514" y="2405824"/>
                  <a:pt x="10769927" y="2426682"/>
                </a:cubicBezTo>
                <a:cubicBezTo>
                  <a:pt x="10673341" y="2447540"/>
                  <a:pt x="10608415" y="2414604"/>
                  <a:pt x="10517965" y="2426682"/>
                </a:cubicBezTo>
                <a:cubicBezTo>
                  <a:pt x="10427515" y="2438760"/>
                  <a:pt x="9872080" y="2370509"/>
                  <a:pt x="9709342" y="2426682"/>
                </a:cubicBezTo>
                <a:cubicBezTo>
                  <a:pt x="9546604" y="2482855"/>
                  <a:pt x="9343239" y="2389597"/>
                  <a:pt x="9234715" y="2426682"/>
                </a:cubicBezTo>
                <a:cubicBezTo>
                  <a:pt x="9126191" y="2463767"/>
                  <a:pt x="8697072" y="2358515"/>
                  <a:pt x="8537423" y="2426682"/>
                </a:cubicBezTo>
                <a:cubicBezTo>
                  <a:pt x="8377774" y="2494849"/>
                  <a:pt x="8370918" y="2406667"/>
                  <a:pt x="8285461" y="2426682"/>
                </a:cubicBezTo>
                <a:cubicBezTo>
                  <a:pt x="8200004" y="2446697"/>
                  <a:pt x="7752468" y="2417831"/>
                  <a:pt x="7476838" y="2426682"/>
                </a:cubicBezTo>
                <a:cubicBezTo>
                  <a:pt x="7201208" y="2435533"/>
                  <a:pt x="7162116" y="2404670"/>
                  <a:pt x="7002211" y="2426682"/>
                </a:cubicBezTo>
                <a:cubicBezTo>
                  <a:pt x="6842306" y="2448694"/>
                  <a:pt x="6708842" y="2369502"/>
                  <a:pt x="6416252" y="2426682"/>
                </a:cubicBezTo>
                <a:cubicBezTo>
                  <a:pt x="6123662" y="2483862"/>
                  <a:pt x="6132227" y="2422571"/>
                  <a:pt x="6052957" y="2426682"/>
                </a:cubicBezTo>
                <a:cubicBezTo>
                  <a:pt x="5973687" y="2430793"/>
                  <a:pt x="5580960" y="2412366"/>
                  <a:pt x="5355666" y="2426682"/>
                </a:cubicBezTo>
                <a:cubicBezTo>
                  <a:pt x="5130372" y="2440998"/>
                  <a:pt x="4792859" y="2405561"/>
                  <a:pt x="4547042" y="2426682"/>
                </a:cubicBezTo>
                <a:cubicBezTo>
                  <a:pt x="4301225" y="2447803"/>
                  <a:pt x="4269045" y="2425059"/>
                  <a:pt x="4072415" y="2426682"/>
                </a:cubicBezTo>
                <a:cubicBezTo>
                  <a:pt x="3875785" y="2428305"/>
                  <a:pt x="3461301" y="2398506"/>
                  <a:pt x="3263792" y="2426682"/>
                </a:cubicBezTo>
                <a:cubicBezTo>
                  <a:pt x="3066283" y="2454858"/>
                  <a:pt x="2855906" y="2363165"/>
                  <a:pt x="2677833" y="2426682"/>
                </a:cubicBezTo>
                <a:cubicBezTo>
                  <a:pt x="2499760" y="2490199"/>
                  <a:pt x="2222876" y="2369409"/>
                  <a:pt x="1869209" y="2426682"/>
                </a:cubicBezTo>
                <a:cubicBezTo>
                  <a:pt x="1515542" y="2483955"/>
                  <a:pt x="1350202" y="2375223"/>
                  <a:pt x="1060586" y="2426682"/>
                </a:cubicBezTo>
                <a:cubicBezTo>
                  <a:pt x="770970" y="2478141"/>
                  <a:pt x="829290" y="2419052"/>
                  <a:pt x="697291" y="2426682"/>
                </a:cubicBezTo>
                <a:cubicBezTo>
                  <a:pt x="565293" y="2434312"/>
                  <a:pt x="146937" y="2360455"/>
                  <a:pt x="0" y="2426682"/>
                </a:cubicBezTo>
                <a:cubicBezTo>
                  <a:pt x="-3627" y="2283323"/>
                  <a:pt x="24330" y="2071820"/>
                  <a:pt x="0" y="1941346"/>
                </a:cubicBezTo>
                <a:cubicBezTo>
                  <a:pt x="-24330" y="1810872"/>
                  <a:pt x="15109" y="1630295"/>
                  <a:pt x="0" y="1407476"/>
                </a:cubicBezTo>
                <a:cubicBezTo>
                  <a:pt x="-15109" y="1184657"/>
                  <a:pt x="35653" y="1187787"/>
                  <a:pt x="0" y="994940"/>
                </a:cubicBezTo>
                <a:cubicBezTo>
                  <a:pt x="-35653" y="802093"/>
                  <a:pt x="8337" y="727658"/>
                  <a:pt x="0" y="582404"/>
                </a:cubicBezTo>
                <a:cubicBezTo>
                  <a:pt x="-8337" y="437150"/>
                  <a:pt x="20486" y="205519"/>
                  <a:pt x="0" y="0"/>
                </a:cubicBezTo>
                <a:close/>
              </a:path>
              <a:path w="11133222" h="2426682" stroke="0" extrusionOk="0">
                <a:moveTo>
                  <a:pt x="0" y="0"/>
                </a:moveTo>
                <a:cubicBezTo>
                  <a:pt x="230276" y="-30575"/>
                  <a:pt x="331204" y="1349"/>
                  <a:pt x="474627" y="0"/>
                </a:cubicBezTo>
                <a:cubicBezTo>
                  <a:pt x="618050" y="-1349"/>
                  <a:pt x="622539" y="15969"/>
                  <a:pt x="726589" y="0"/>
                </a:cubicBezTo>
                <a:cubicBezTo>
                  <a:pt x="830639" y="-15969"/>
                  <a:pt x="1357347" y="1074"/>
                  <a:pt x="1535213" y="0"/>
                </a:cubicBezTo>
                <a:cubicBezTo>
                  <a:pt x="1713079" y="-1074"/>
                  <a:pt x="1888621" y="39183"/>
                  <a:pt x="2009840" y="0"/>
                </a:cubicBezTo>
                <a:cubicBezTo>
                  <a:pt x="2131059" y="-39183"/>
                  <a:pt x="2269811" y="38304"/>
                  <a:pt x="2484466" y="0"/>
                </a:cubicBezTo>
                <a:cubicBezTo>
                  <a:pt x="2699121" y="-38304"/>
                  <a:pt x="3127701" y="12861"/>
                  <a:pt x="3293090" y="0"/>
                </a:cubicBezTo>
                <a:cubicBezTo>
                  <a:pt x="3458479" y="-12861"/>
                  <a:pt x="3545573" y="25612"/>
                  <a:pt x="3656384" y="0"/>
                </a:cubicBezTo>
                <a:cubicBezTo>
                  <a:pt x="3767195" y="-25612"/>
                  <a:pt x="4278324" y="16837"/>
                  <a:pt x="4465008" y="0"/>
                </a:cubicBezTo>
                <a:cubicBezTo>
                  <a:pt x="4651692" y="-16837"/>
                  <a:pt x="5103271" y="75309"/>
                  <a:pt x="5273631" y="0"/>
                </a:cubicBezTo>
                <a:cubicBezTo>
                  <a:pt x="5443991" y="-75309"/>
                  <a:pt x="5659560" y="11072"/>
                  <a:pt x="5859591" y="0"/>
                </a:cubicBezTo>
                <a:cubicBezTo>
                  <a:pt x="6059622" y="-11072"/>
                  <a:pt x="6353608" y="37023"/>
                  <a:pt x="6668214" y="0"/>
                </a:cubicBezTo>
                <a:cubicBezTo>
                  <a:pt x="6982820" y="-37023"/>
                  <a:pt x="6910295" y="51899"/>
                  <a:pt x="7142841" y="0"/>
                </a:cubicBezTo>
                <a:cubicBezTo>
                  <a:pt x="7375387" y="-51899"/>
                  <a:pt x="7519796" y="19259"/>
                  <a:pt x="7617468" y="0"/>
                </a:cubicBezTo>
                <a:cubicBezTo>
                  <a:pt x="7715140" y="-19259"/>
                  <a:pt x="8069184" y="1828"/>
                  <a:pt x="8314759" y="0"/>
                </a:cubicBezTo>
                <a:cubicBezTo>
                  <a:pt x="8560334" y="-1828"/>
                  <a:pt x="8658553" y="8877"/>
                  <a:pt x="8789386" y="0"/>
                </a:cubicBezTo>
                <a:cubicBezTo>
                  <a:pt x="8920219" y="-8877"/>
                  <a:pt x="9282521" y="2533"/>
                  <a:pt x="9598009" y="0"/>
                </a:cubicBezTo>
                <a:cubicBezTo>
                  <a:pt x="9913497" y="-2533"/>
                  <a:pt x="10202694" y="14372"/>
                  <a:pt x="10406633" y="0"/>
                </a:cubicBezTo>
                <a:cubicBezTo>
                  <a:pt x="10610572" y="-14372"/>
                  <a:pt x="10795226" y="82465"/>
                  <a:pt x="11133222" y="0"/>
                </a:cubicBezTo>
                <a:cubicBezTo>
                  <a:pt x="11135590" y="181905"/>
                  <a:pt x="11096838" y="308881"/>
                  <a:pt x="11133222" y="461070"/>
                </a:cubicBezTo>
                <a:cubicBezTo>
                  <a:pt x="11169606" y="613259"/>
                  <a:pt x="11124612" y="680717"/>
                  <a:pt x="11133222" y="873606"/>
                </a:cubicBezTo>
                <a:cubicBezTo>
                  <a:pt x="11141832" y="1066495"/>
                  <a:pt x="11104345" y="1120321"/>
                  <a:pt x="11133222" y="1310408"/>
                </a:cubicBezTo>
                <a:cubicBezTo>
                  <a:pt x="11162099" y="1500495"/>
                  <a:pt x="11089871" y="1698244"/>
                  <a:pt x="11133222" y="1820012"/>
                </a:cubicBezTo>
                <a:cubicBezTo>
                  <a:pt x="11176573" y="1941780"/>
                  <a:pt x="11131213" y="2283060"/>
                  <a:pt x="11133222" y="2426682"/>
                </a:cubicBezTo>
                <a:cubicBezTo>
                  <a:pt x="10976240" y="2438614"/>
                  <a:pt x="10874332" y="2392675"/>
                  <a:pt x="10769927" y="2426682"/>
                </a:cubicBezTo>
                <a:cubicBezTo>
                  <a:pt x="10665522" y="2460689"/>
                  <a:pt x="10571807" y="2412525"/>
                  <a:pt x="10517965" y="2426682"/>
                </a:cubicBezTo>
                <a:cubicBezTo>
                  <a:pt x="10464123" y="2440839"/>
                  <a:pt x="10319329" y="2410404"/>
                  <a:pt x="10266003" y="2426682"/>
                </a:cubicBezTo>
                <a:cubicBezTo>
                  <a:pt x="10212677" y="2442960"/>
                  <a:pt x="9898155" y="2412558"/>
                  <a:pt x="9680044" y="2426682"/>
                </a:cubicBezTo>
                <a:cubicBezTo>
                  <a:pt x="9461933" y="2440806"/>
                  <a:pt x="9440833" y="2422367"/>
                  <a:pt x="9316749" y="2426682"/>
                </a:cubicBezTo>
                <a:cubicBezTo>
                  <a:pt x="9192665" y="2430997"/>
                  <a:pt x="8959878" y="2385272"/>
                  <a:pt x="8619458" y="2426682"/>
                </a:cubicBezTo>
                <a:cubicBezTo>
                  <a:pt x="8279038" y="2468092"/>
                  <a:pt x="8333498" y="2403885"/>
                  <a:pt x="8256163" y="2426682"/>
                </a:cubicBezTo>
                <a:cubicBezTo>
                  <a:pt x="8178829" y="2449479"/>
                  <a:pt x="7901061" y="2372879"/>
                  <a:pt x="7558872" y="2426682"/>
                </a:cubicBezTo>
                <a:cubicBezTo>
                  <a:pt x="7216683" y="2480485"/>
                  <a:pt x="7413291" y="2403895"/>
                  <a:pt x="7306909" y="2426682"/>
                </a:cubicBezTo>
                <a:cubicBezTo>
                  <a:pt x="7200527" y="2449469"/>
                  <a:pt x="6918266" y="2410759"/>
                  <a:pt x="6609618" y="2426682"/>
                </a:cubicBezTo>
                <a:cubicBezTo>
                  <a:pt x="6300970" y="2442605"/>
                  <a:pt x="6344100" y="2396894"/>
                  <a:pt x="6246324" y="2426682"/>
                </a:cubicBezTo>
                <a:cubicBezTo>
                  <a:pt x="6148548" y="2456470"/>
                  <a:pt x="6105728" y="2418970"/>
                  <a:pt x="5994361" y="2426682"/>
                </a:cubicBezTo>
                <a:cubicBezTo>
                  <a:pt x="5882994" y="2434394"/>
                  <a:pt x="5798432" y="2414994"/>
                  <a:pt x="5631066" y="2426682"/>
                </a:cubicBezTo>
                <a:cubicBezTo>
                  <a:pt x="5463700" y="2438370"/>
                  <a:pt x="5139265" y="2423241"/>
                  <a:pt x="4933775" y="2426682"/>
                </a:cubicBezTo>
                <a:cubicBezTo>
                  <a:pt x="4728285" y="2430123"/>
                  <a:pt x="4674698" y="2394634"/>
                  <a:pt x="4570481" y="2426682"/>
                </a:cubicBezTo>
                <a:cubicBezTo>
                  <a:pt x="4466264" y="2458730"/>
                  <a:pt x="4397290" y="2406696"/>
                  <a:pt x="4318518" y="2426682"/>
                </a:cubicBezTo>
                <a:cubicBezTo>
                  <a:pt x="4239746" y="2446668"/>
                  <a:pt x="4091748" y="2391010"/>
                  <a:pt x="3955224" y="2426682"/>
                </a:cubicBezTo>
                <a:cubicBezTo>
                  <a:pt x="3818700" y="2462354"/>
                  <a:pt x="3661279" y="2423902"/>
                  <a:pt x="3480597" y="2426682"/>
                </a:cubicBezTo>
                <a:cubicBezTo>
                  <a:pt x="3299915" y="2429462"/>
                  <a:pt x="3154101" y="2365777"/>
                  <a:pt x="2894638" y="2426682"/>
                </a:cubicBezTo>
                <a:cubicBezTo>
                  <a:pt x="2635175" y="2487587"/>
                  <a:pt x="2703424" y="2400479"/>
                  <a:pt x="2531343" y="2426682"/>
                </a:cubicBezTo>
                <a:cubicBezTo>
                  <a:pt x="2359262" y="2452885"/>
                  <a:pt x="2069088" y="2407586"/>
                  <a:pt x="1722720" y="2426682"/>
                </a:cubicBezTo>
                <a:cubicBezTo>
                  <a:pt x="1376352" y="2445778"/>
                  <a:pt x="1384986" y="2420490"/>
                  <a:pt x="1136761" y="2426682"/>
                </a:cubicBezTo>
                <a:cubicBezTo>
                  <a:pt x="888536" y="2432874"/>
                  <a:pt x="389964" y="2318421"/>
                  <a:pt x="0" y="2426682"/>
                </a:cubicBezTo>
                <a:cubicBezTo>
                  <a:pt x="-48082" y="2192742"/>
                  <a:pt x="20032" y="2153337"/>
                  <a:pt x="0" y="1917079"/>
                </a:cubicBezTo>
                <a:cubicBezTo>
                  <a:pt x="-20032" y="1680821"/>
                  <a:pt x="48313" y="1536492"/>
                  <a:pt x="0" y="1431742"/>
                </a:cubicBezTo>
                <a:cubicBezTo>
                  <a:pt x="-48313" y="1326992"/>
                  <a:pt x="7085" y="1085095"/>
                  <a:pt x="0" y="970673"/>
                </a:cubicBezTo>
                <a:cubicBezTo>
                  <a:pt x="-7085" y="856251"/>
                  <a:pt x="13355" y="608388"/>
                  <a:pt x="0" y="461070"/>
                </a:cubicBezTo>
                <a:cubicBezTo>
                  <a:pt x="-13355" y="313752"/>
                  <a:pt x="17697" y="142131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 w="38100">
            <a:noFill/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>
                  <a:noFill/>
                </a:ln>
                <a:solidFill>
                  <a:srgbClr val="27CED7">
                    <a:lumMod val="50000"/>
                  </a:srgbClr>
                </a:solidFill>
                <a:effectLst>
                  <a:glow rad="101600">
                    <a:prstClr val="white">
                      <a:lumMod val="85000"/>
                    </a:prstClr>
                  </a:glow>
                </a:effectLst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Questions and 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7CED7">
                  <a:lumMod val="50000"/>
                </a:srgbClr>
              </a:solidFill>
              <a:effectLst>
                <a:glow rad="101600">
                  <a:prstClr val="white">
                    <a:lumMod val="85000"/>
                  </a:prstClr>
                </a:glow>
              </a:effectLst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27CED7">
                    <a:lumMod val="50000"/>
                  </a:srgbClr>
                </a:solidFill>
                <a:effectLst>
                  <a:glow rad="101600">
                    <a:prstClr val="white">
                      <a:lumMod val="85000"/>
                    </a:prstClr>
                  </a:glow>
                </a:effectLst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Contact Information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044471-04AD-9A24-6116-5C3A7504C8E1}"/>
              </a:ext>
            </a:extLst>
          </p:cNvPr>
          <p:cNvCxnSpPr>
            <a:cxnSpLocks/>
          </p:cNvCxnSpPr>
          <p:nvPr/>
        </p:nvCxnSpPr>
        <p:spPr>
          <a:xfrm flipH="1">
            <a:off x="760062" y="2100217"/>
            <a:ext cx="10671875" cy="0"/>
          </a:xfrm>
          <a:prstGeom prst="line">
            <a:avLst/>
          </a:prstGeom>
          <a:ln w="38100"/>
          <a:effectLst>
            <a:glow rad="44450">
              <a:srgbClr val="FFC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6C59DC5-506C-711D-6B1B-58CDC9C29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9716" y="311210"/>
            <a:ext cx="1237700" cy="1516388"/>
          </a:xfrm>
          <a:prstGeom prst="rect">
            <a:avLst/>
          </a:prstGeom>
          <a:effectLst>
            <a:glow rad="76200">
              <a:srgbClr val="0070C0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9F123F-3600-5ADC-78B8-BA22AC401997}"/>
              </a:ext>
            </a:extLst>
          </p:cNvPr>
          <p:cNvSpPr txBox="1"/>
          <p:nvPr/>
        </p:nvSpPr>
        <p:spPr>
          <a:xfrm>
            <a:off x="2168196" y="4084320"/>
            <a:ext cx="8351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solidFill>
                  <a:srgbClr val="13676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Kathleen.Jennings@wildlife.ca.gov</a:t>
            </a:r>
          </a:p>
          <a:p>
            <a:pPr algn="ctr"/>
            <a:r>
              <a:rPr lang="en-US" sz="4000" dirty="0">
                <a:solidFill>
                  <a:srgbClr val="13676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(707) 372-0103</a:t>
            </a:r>
          </a:p>
        </p:txBody>
      </p:sp>
    </p:spTree>
    <p:extLst>
      <p:ext uri="{BB962C8B-B14F-4D97-AF65-F5344CB8AC3E}">
        <p14:creationId xmlns:p14="http://schemas.microsoft.com/office/powerpoint/2010/main" val="2677762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309</Words>
  <Application>Microsoft Office PowerPoint</Application>
  <PresentationFormat>Widescreen</PresentationFormat>
  <Paragraphs>55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Segoe UI Semibold</vt:lpstr>
      <vt:lpstr>Office Theme</vt:lpstr>
      <vt:lpstr>Environmental Response Branch</vt:lpstr>
      <vt:lpstr>OSPR ERB – Leads</vt:lpstr>
      <vt:lpstr>Sensitive Site Strategy Evaluation Program (SSSEP) (Started 2003 in ACP 2)</vt:lpstr>
      <vt:lpstr>OSPR Spill Desk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Bannan, Agustus J CIV USCG D11 (USA)</dc:creator>
  <cp:lastModifiedBy>Bannan, Agustus J CIV USCG D11 (USA)</cp:lastModifiedBy>
  <cp:revision>1</cp:revision>
  <dcterms:created xsi:type="dcterms:W3CDTF">2025-02-05T04:51:32Z</dcterms:created>
  <dcterms:modified xsi:type="dcterms:W3CDTF">2025-02-05T04:52:43Z</dcterms:modified>
</cp:coreProperties>
</file>