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9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5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734D-A654-4428-92C5-40BE3B489117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B3CD5-9300-4DEA-9396-CE953E4747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798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8213" y="1071563"/>
            <a:ext cx="5140325" cy="28924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/>
          </a:p>
        </p:txBody>
      </p:sp>
      <p:sp>
        <p:nvSpPr>
          <p:cNvPr id="5124" name="3 Marcador de número de diapositiva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6813" indent="-287236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8944" indent="-229789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8521" indent="-229789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68098" indent="-229789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27676" indent="-22978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87253" indent="-22978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46831" indent="-22978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06408" indent="-22978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9155">
              <a:defRPr/>
            </a:pPr>
            <a:fld id="{BE2095E5-D15E-4F46-8713-7870B4D5CDA0}" type="slidenum">
              <a:rPr lang="es-MX" sz="1800" kern="0">
                <a:solidFill>
                  <a:prstClr val="black"/>
                </a:solidFill>
                <a:latin typeface="Calibri" panose="020F0502020204030204" pitchFamily="34" charset="0"/>
              </a:rPr>
              <a:pPr defTabSz="919155">
                <a:defRPr/>
              </a:pPr>
              <a:t>1</a:t>
            </a:fld>
            <a:endParaRPr lang="es-MX" sz="1800" kern="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128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Marcador de imagen de diapositiva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2 Marcador de notas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altLang="es-MX"/>
          </a:p>
        </p:txBody>
      </p:sp>
      <p:sp>
        <p:nvSpPr>
          <p:cNvPr id="33796" name="3 Marcador de número de diapositiva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6E6B5F-C638-4A7A-BEDA-EF9C04DA6048}" type="slidenum">
              <a:rPr lang="es-MX" altLang="es-MX"/>
              <a:pPr/>
              <a:t>5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639899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Marcador de imagen de diapositiva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2 Marcador de notas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altLang="es-MX"/>
          </a:p>
        </p:txBody>
      </p:sp>
      <p:sp>
        <p:nvSpPr>
          <p:cNvPr id="35844" name="3 Marcador de número de diapositiva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AC1D5B-745E-4A73-96FE-C98A94152CF5}" type="slidenum">
              <a:rPr lang="es-MX" altLang="es-MX"/>
              <a:pPr/>
              <a:t>6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556199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B8F668-F4BC-474A-BCCF-4530EDAF0D5D}" type="slidenum">
              <a:rPr lang="es-ES"/>
              <a:pPr>
                <a:defRPr/>
              </a:pPr>
              <a:t>10</a:t>
            </a:fld>
            <a:endParaRPr lang="es-ES" dirty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363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27184-64ED-46D8-95B6-9A5BDB49CFBA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9EC0C-AA6D-4337-BFE7-DE844A954F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75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27184-64ED-46D8-95B6-9A5BDB49CFBA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9EC0C-AA6D-4337-BFE7-DE844A954F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567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27184-64ED-46D8-95B6-9A5BDB49CFBA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9EC0C-AA6D-4337-BFE7-DE844A954F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381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27184-64ED-46D8-95B6-9A5BDB49CFBA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9EC0C-AA6D-4337-BFE7-DE844A954F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077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27184-64ED-46D8-95B6-9A5BDB49CFBA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9EC0C-AA6D-4337-BFE7-DE844A954F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21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27184-64ED-46D8-95B6-9A5BDB49CFBA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9EC0C-AA6D-4337-BFE7-DE844A954F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668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27184-64ED-46D8-95B6-9A5BDB49CFBA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9EC0C-AA6D-4337-BFE7-DE844A954F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09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27184-64ED-46D8-95B6-9A5BDB49CFBA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9EC0C-AA6D-4337-BFE7-DE844A954F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86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27184-64ED-46D8-95B6-9A5BDB49CFBA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9EC0C-AA6D-4337-BFE7-DE844A954F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05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27184-64ED-46D8-95B6-9A5BDB49CFBA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9EC0C-AA6D-4337-BFE7-DE844A954F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26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27184-64ED-46D8-95B6-9A5BDB49CFBA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9EC0C-AA6D-4337-BFE7-DE844A954F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62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27184-64ED-46D8-95B6-9A5BDB49CFBA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9EC0C-AA6D-4337-BFE7-DE844A954F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961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1.png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1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1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1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1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7 Rectángulo"/>
          <p:cNvSpPr>
            <a:spLocks noChangeArrowheads="1"/>
          </p:cNvSpPr>
          <p:nvPr/>
        </p:nvSpPr>
        <p:spPr bwMode="auto">
          <a:xfrm>
            <a:off x="8343900" y="6503670"/>
            <a:ext cx="3244216" cy="3877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defTabSz="914364">
              <a:spcBef>
                <a:spcPct val="0"/>
              </a:spcBef>
              <a:buNone/>
              <a:defRPr/>
            </a:pPr>
            <a:r>
              <a:rPr lang="es-MX" sz="1920" b="1" kern="0" dirty="0">
                <a:latin typeface="Arial" panose="020B0604020202020204" pitchFamily="34" charset="0"/>
                <a:cs typeface="Arial" pitchFamily="34" charset="0"/>
              </a:rPr>
              <a:t>11 de Agosto de 2021</a:t>
            </a:r>
          </a:p>
        </p:txBody>
      </p:sp>
      <p:cxnSp>
        <p:nvCxnSpPr>
          <p:cNvPr id="10" name="9 Conector recto"/>
          <p:cNvCxnSpPr/>
          <p:nvPr/>
        </p:nvCxnSpPr>
        <p:spPr>
          <a:xfrm flipV="1">
            <a:off x="609600" y="6429376"/>
            <a:ext cx="10972800" cy="2667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609600" y="952500"/>
            <a:ext cx="10972800" cy="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2712720" y="1076235"/>
            <a:ext cx="7010401" cy="1126462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  <a:effectLst>
            <a:glow rad="76200">
              <a:srgbClr val="BBE0E3">
                <a:tint val="30000"/>
                <a:shade val="95000"/>
                <a:satMod val="300000"/>
                <a:alpha val="50000"/>
              </a:srgb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rgbClr val="BBE0E3">
                <a:shade val="30000"/>
                <a:satMod val="200000"/>
              </a:srgbClr>
            </a:contourClr>
          </a:sp3d>
        </p:spPr>
        <p:txBody>
          <a:bodyPr wrap="square" anchor="ctr">
            <a:spAutoFit/>
          </a:bodyPr>
          <a:lstStyle/>
          <a:p>
            <a:pPr algn="ctr" defTabSz="914364">
              <a:tabLst>
                <a:tab pos="404797" algn="l"/>
              </a:tabLst>
              <a:defRPr/>
            </a:pPr>
            <a:r>
              <a:rPr lang="es-MX" sz="3360" b="1" kern="0" dirty="0">
                <a:solidFill>
                  <a:srgbClr val="000000"/>
                </a:solidFill>
                <a:latin typeface="Montserrat" pitchFamily="2" charset="0"/>
                <a:cs typeface="Arial" pitchFamily="34" charset="0"/>
              </a:rPr>
              <a:t>Segunda Región Naval</a:t>
            </a:r>
          </a:p>
          <a:p>
            <a:pPr algn="ctr" defTabSz="914364">
              <a:tabLst>
                <a:tab pos="404797" algn="l"/>
              </a:tabLst>
              <a:defRPr/>
            </a:pPr>
            <a:r>
              <a:rPr lang="es-MX" sz="3360" b="1" kern="0" dirty="0">
                <a:solidFill>
                  <a:srgbClr val="000000"/>
                </a:solidFill>
                <a:latin typeface="Montserrat" pitchFamily="2" charset="0"/>
                <a:cs typeface="Arial" pitchFamily="34" charset="0"/>
              </a:rPr>
              <a:t>DCPCCM</a:t>
            </a:r>
          </a:p>
        </p:txBody>
      </p:sp>
      <p:sp>
        <p:nvSpPr>
          <p:cNvPr id="8202" name="3 CuadroTexto"/>
          <p:cNvSpPr txBox="1">
            <a:spLocks noChangeArrowheads="1"/>
          </p:cNvSpPr>
          <p:nvPr/>
        </p:nvSpPr>
        <p:spPr bwMode="auto">
          <a:xfrm>
            <a:off x="2047164" y="5103720"/>
            <a:ext cx="8300796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160" b="1" dirty="0">
                <a:latin typeface="Montserrat" pitchFamily="2" charset="0"/>
              </a:rPr>
              <a:t>PLANES DE  CONTINGENCIAS </a:t>
            </a:r>
            <a:r>
              <a:rPr lang="es-ES" sz="2160" b="1" dirty="0">
                <a:latin typeface="Montserrat" pitchFamily="2" charset="0"/>
              </a:rPr>
              <a:t>PARA COMBATIR Y CONTROLAR DERRAMES DE HIDROCARBUROS Y OTRAS SUBSTANCIAS NOCIVAS EN EL MAR</a:t>
            </a:r>
            <a:endParaRPr lang="es-MX" sz="2160" b="1" dirty="0">
              <a:latin typeface="Montserrat" pitchFamily="2" charset="0"/>
            </a:endParaRPr>
          </a:p>
        </p:txBody>
      </p:sp>
      <p:pic>
        <p:nvPicPr>
          <p:cNvPr id="9" name="Imagen 1" descr="D:\otañez\Mis imágenes\ESCUDO RN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94924" y="62865"/>
            <a:ext cx="733477" cy="84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agen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27296" y="2658110"/>
            <a:ext cx="2132665" cy="2096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359" y="6031416"/>
            <a:ext cx="685641" cy="79591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3" y="1205"/>
            <a:ext cx="2700528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108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4"/>
          <p:cNvSpPr txBox="1">
            <a:spLocks noChangeArrowheads="1"/>
          </p:cNvSpPr>
          <p:nvPr/>
        </p:nvSpPr>
        <p:spPr bwMode="auto">
          <a:xfrm>
            <a:off x="3164551" y="1109405"/>
            <a:ext cx="3462338" cy="6604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s-MX" altLang="es-MX" sz="1846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PLAN NACIONAL DE CONTINGENCIAS (PNC)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509957" y="2467349"/>
            <a:ext cx="4721225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s-MX" dirty="0">
                <a:ea typeface="Times New Roman" panose="02020603050405020304" pitchFamily="18" charset="0"/>
              </a:rPr>
              <a:t>24/octubre/2016. D.O.F. Acuerdo Secretarial Número 249. Disponible para consulta en: </a:t>
            </a:r>
            <a:r>
              <a:rPr lang="es-MX" dirty="0">
                <a:solidFill>
                  <a:srgbClr val="0000FF"/>
                </a:solidFill>
                <a:ea typeface="Times New Roman" panose="02020603050405020304" pitchFamily="18" charset="0"/>
              </a:rPr>
              <a:t>https://www.gob.mx/semar/articulos/plan-nacional-de-contingencia-para-derrames-de-hidrocarburos-y-sustancias-nocivas-potencialmente-peligrosas-en-las-zonas-marinas-mexicanas</a:t>
            </a:r>
            <a:endParaRPr lang="es-MX" dirty="0">
              <a:ea typeface="Times New Roman" panose="02020603050405020304" pitchFamily="18" charset="0"/>
            </a:endParaRPr>
          </a:p>
        </p:txBody>
      </p:sp>
      <p:sp>
        <p:nvSpPr>
          <p:cNvPr id="5" name="22 Elipse"/>
          <p:cNvSpPr/>
          <p:nvPr/>
        </p:nvSpPr>
        <p:spPr>
          <a:xfrm>
            <a:off x="1354085" y="2197047"/>
            <a:ext cx="2478183" cy="2501758"/>
          </a:xfrm>
          <a:prstGeom prst="ellipse">
            <a:avLst/>
          </a:prstGeom>
          <a:blipFill>
            <a:blip r:embed="rId2"/>
            <a:srcRect/>
            <a:stretch>
              <a:fillRect l="-24000" r="-24000"/>
            </a:stretch>
          </a:blipFill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6" name="9 Conector recto"/>
          <p:cNvCxnSpPr/>
          <p:nvPr/>
        </p:nvCxnSpPr>
        <p:spPr>
          <a:xfrm flipV="1">
            <a:off x="609600" y="6429376"/>
            <a:ext cx="10972800" cy="2667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20 Conector recto"/>
          <p:cNvCxnSpPr/>
          <p:nvPr/>
        </p:nvCxnSpPr>
        <p:spPr>
          <a:xfrm>
            <a:off x="609600" y="952500"/>
            <a:ext cx="10972800" cy="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9" name="Imagen 1" descr="D:\otañez\Mis imágenes\ESCUDO RN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94924" y="62865"/>
            <a:ext cx="733477" cy="84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359" y="6031416"/>
            <a:ext cx="685641" cy="79591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3" y="1205"/>
            <a:ext cx="2700528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3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827088" y="987425"/>
            <a:ext cx="7772400" cy="72548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MX" sz="221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QUE ES EL PLAN NACIONAL DE CONTINGENCIA</a:t>
            </a:r>
          </a:p>
        </p:txBody>
      </p:sp>
      <p:sp>
        <p:nvSpPr>
          <p:cNvPr id="3" name="6 Rectángulo"/>
          <p:cNvSpPr/>
          <p:nvPr/>
        </p:nvSpPr>
        <p:spPr>
          <a:xfrm>
            <a:off x="639763" y="1586077"/>
            <a:ext cx="108380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Establece los lineamientos de preparación para la atención de derrames y la organización nacional para llevar a cabo la respuesta a incidentes de una manera escalonada para eventos de nivel uno, dos y tres. </a:t>
            </a:r>
          </a:p>
          <a:p>
            <a:pPr algn="just">
              <a:defRPr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Con este Plan las autoridades competentes aplicarán las mejores prácticas y estándares internacionales de preparación para emergencias y manejo de incidentes a nivel nacional. </a:t>
            </a:r>
          </a:p>
          <a:p>
            <a:pPr algn="just">
              <a:defRPr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Sirve de marco referencial para establecer los Planes regionales y locales de contingencia, para salvaguardar la vida humana, el ambiente y los recursos económicos del país. </a:t>
            </a:r>
            <a:endPara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6"/>
          <p:cNvPicPr>
            <a:picLocks noChangeAspect="1" noChangeArrowheads="1"/>
          </p:cNvPicPr>
          <p:nvPr/>
        </p:nvPicPr>
        <p:blipFill rotWithShape="1">
          <a:blip r:embed="rId2"/>
          <a:srcRect t="3398"/>
          <a:stretch/>
        </p:blipFill>
        <p:spPr bwMode="auto">
          <a:xfrm>
            <a:off x="1647825" y="3903259"/>
            <a:ext cx="4061224" cy="2413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75687" y="3878315"/>
            <a:ext cx="4283858" cy="2409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9 Conector recto"/>
          <p:cNvCxnSpPr/>
          <p:nvPr/>
        </p:nvCxnSpPr>
        <p:spPr>
          <a:xfrm flipV="1">
            <a:off x="609600" y="6429376"/>
            <a:ext cx="10972800" cy="2667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20 Conector recto"/>
          <p:cNvCxnSpPr/>
          <p:nvPr/>
        </p:nvCxnSpPr>
        <p:spPr>
          <a:xfrm>
            <a:off x="609600" y="952500"/>
            <a:ext cx="10972800" cy="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9" name="Imagen 1" descr="D:\otañez\Mis imágenes\ESCUDO RN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94924" y="62865"/>
            <a:ext cx="733477" cy="84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359" y="6031416"/>
            <a:ext cx="685641" cy="79591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3" y="1205"/>
            <a:ext cx="2700528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713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2063750" y="1341438"/>
            <a:ext cx="3570288" cy="26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Bef>
                <a:spcPct val="5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endParaRPr lang="es-MX" sz="1846" b="1" dirty="0">
              <a:latin typeface="Calibri" pitchFamily="34" charset="0"/>
            </a:endParaRPr>
          </a:p>
          <a:p>
            <a:pPr algn="just">
              <a:spcBef>
                <a:spcPct val="5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s-MX" sz="1846" b="1" dirty="0">
                <a:latin typeface="Calibri" pitchFamily="34" charset="0"/>
              </a:rPr>
              <a:t>DOCUMENTO LEGAL QUE ESTABLECE RESPONSABILIDADES E INTEGRA UNA ORGANIZACIÓN DE RESPUESTA BAJO UN MANDO UNIFICADO PARA CONTAR CON UNA REACCION OPORTUNA Y ADECUADA ANTE CASOS DE INCIDENTES CONTAMINANTES POR DERRAMES DE HIDROCARBUROS Y OTRAS SUBSTANCIAS POTENCIALMENTE PELIGROSAS EN LAS ZONAS MARINAS MEXICANAS .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lum bright="-18000"/>
          </a:blip>
          <a:srcRect/>
          <a:stretch>
            <a:fillRect/>
          </a:stretch>
        </p:blipFill>
        <p:spPr>
          <a:xfrm>
            <a:off x="-173038" y="527050"/>
            <a:ext cx="6269038" cy="6858000"/>
          </a:xfrm>
          <a:noFill/>
          <a:ln/>
        </p:spPr>
      </p:pic>
      <p:pic>
        <p:nvPicPr>
          <p:cNvPr id="31749" name="Picture 4"/>
          <p:cNvPicPr>
            <a:picLocks noChangeAspect="1" noChangeArrowheads="1"/>
          </p:cNvPicPr>
          <p:nvPr/>
        </p:nvPicPr>
        <p:blipFill>
          <a:blip r:embed="rId3">
            <a:lum bright="-18000"/>
          </a:blip>
          <a:srcRect/>
          <a:stretch>
            <a:fillRect/>
          </a:stretch>
        </p:blipFill>
        <p:spPr bwMode="auto">
          <a:xfrm>
            <a:off x="8443164" y="1022019"/>
            <a:ext cx="2084077" cy="2007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8"/>
          <p:cNvPicPr>
            <a:picLocks noChangeAspect="1" noChangeArrowheads="1"/>
          </p:cNvPicPr>
          <p:nvPr/>
        </p:nvPicPr>
        <p:blipFill rotWithShape="1">
          <a:blip r:embed="rId4">
            <a:lum bright="-24000"/>
          </a:blip>
          <a:srcRect b="3255"/>
          <a:stretch/>
        </p:blipFill>
        <p:spPr bwMode="auto">
          <a:xfrm>
            <a:off x="6256866" y="2971802"/>
            <a:ext cx="4270375" cy="3388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9 Conector recto"/>
          <p:cNvCxnSpPr/>
          <p:nvPr/>
        </p:nvCxnSpPr>
        <p:spPr>
          <a:xfrm flipV="1">
            <a:off x="609600" y="6429376"/>
            <a:ext cx="10972800" cy="2667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20 Conector recto"/>
          <p:cNvCxnSpPr/>
          <p:nvPr/>
        </p:nvCxnSpPr>
        <p:spPr>
          <a:xfrm>
            <a:off x="609600" y="952500"/>
            <a:ext cx="10972800" cy="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" name="Imagen 1" descr="D:\otañez\Mis imágenes\ESCUDO RN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94924" y="62865"/>
            <a:ext cx="733477" cy="84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359" y="6031416"/>
            <a:ext cx="685641" cy="79591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3" y="1205"/>
            <a:ext cx="2700528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9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346508" y="977162"/>
            <a:ext cx="8208963" cy="59213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MX" sz="221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¿QUIENES INTEGRAN EL PNC?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595803" y="5756177"/>
            <a:ext cx="3681008" cy="4331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21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CONSEJO TÉCNICO ASESOR</a:t>
            </a:r>
          </a:p>
        </p:txBody>
      </p:sp>
      <p:grpSp>
        <p:nvGrpSpPr>
          <p:cNvPr id="2" name="Grupo 4"/>
          <p:cNvGrpSpPr>
            <a:grpSpLocks/>
          </p:cNvGrpSpPr>
          <p:nvPr/>
        </p:nvGrpSpPr>
        <p:grpSpPr bwMode="auto">
          <a:xfrm>
            <a:off x="2351089" y="1397286"/>
            <a:ext cx="5329237" cy="4387850"/>
            <a:chOff x="4572142" y="1473824"/>
            <a:chExt cx="2819018" cy="2607210"/>
          </a:xfrm>
        </p:grpSpPr>
        <p:pic>
          <p:nvPicPr>
            <p:cNvPr id="32801" name="Imagen 5"/>
            <p:cNvPicPr>
              <a:picLocks noChangeAspect="1" noChangeArrowheads="1"/>
            </p:cNvPicPr>
            <p:nvPr/>
          </p:nvPicPr>
          <p:blipFill>
            <a:blip r:embed="rId3"/>
            <a:srcRect l="61087" t="61235" r="28596" b="27950"/>
            <a:stretch>
              <a:fillRect/>
            </a:stretch>
          </p:blipFill>
          <p:spPr bwMode="auto">
            <a:xfrm>
              <a:off x="5579391" y="2647223"/>
              <a:ext cx="1021908" cy="602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02" name="Imagen 6"/>
            <p:cNvPicPr>
              <a:picLocks noChangeAspect="1" noChangeArrowheads="1"/>
            </p:cNvPicPr>
            <p:nvPr/>
          </p:nvPicPr>
          <p:blipFill>
            <a:blip r:embed="rId3"/>
            <a:srcRect l="15219" t="74355" r="76828" b="14532"/>
            <a:stretch>
              <a:fillRect/>
            </a:stretch>
          </p:blipFill>
          <p:spPr bwMode="auto">
            <a:xfrm>
              <a:off x="5522370" y="1478236"/>
              <a:ext cx="787790" cy="618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03" name="Imagen 7"/>
            <p:cNvPicPr>
              <a:picLocks noChangeAspect="1" noChangeArrowheads="1"/>
            </p:cNvPicPr>
            <p:nvPr/>
          </p:nvPicPr>
          <p:blipFill>
            <a:blip r:embed="rId3"/>
            <a:srcRect l="33823" t="75137" r="58224" b="14279"/>
            <a:stretch>
              <a:fillRect/>
            </a:stretch>
          </p:blipFill>
          <p:spPr bwMode="auto">
            <a:xfrm>
              <a:off x="4608687" y="2153486"/>
              <a:ext cx="787791" cy="589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04" name="Imagen 8"/>
            <p:cNvPicPr>
              <a:picLocks noChangeAspect="1" noChangeArrowheads="1"/>
            </p:cNvPicPr>
            <p:nvPr/>
          </p:nvPicPr>
          <p:blipFill>
            <a:blip r:embed="rId3"/>
            <a:srcRect l="42345" t="74739" r="48283" b="13850"/>
            <a:stretch>
              <a:fillRect/>
            </a:stretch>
          </p:blipFill>
          <p:spPr bwMode="auto">
            <a:xfrm>
              <a:off x="5473158" y="2107808"/>
              <a:ext cx="928468" cy="635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05" name="Imagen 9"/>
            <p:cNvPicPr>
              <a:picLocks noChangeAspect="1" noChangeArrowheads="1"/>
            </p:cNvPicPr>
            <p:nvPr/>
          </p:nvPicPr>
          <p:blipFill>
            <a:blip r:embed="rId3"/>
            <a:srcRect l="42345" t="50381" r="47716" b="37241"/>
            <a:stretch>
              <a:fillRect/>
            </a:stretch>
          </p:blipFill>
          <p:spPr bwMode="auto">
            <a:xfrm>
              <a:off x="6406421" y="2023832"/>
              <a:ext cx="984739" cy="689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06" name="Imagen 10"/>
            <p:cNvPicPr>
              <a:picLocks noChangeAspect="1" noChangeArrowheads="1"/>
            </p:cNvPicPr>
            <p:nvPr/>
          </p:nvPicPr>
          <p:blipFill>
            <a:blip r:embed="rId3"/>
            <a:srcRect l="15219" t="50787" r="76828" b="38857"/>
            <a:stretch>
              <a:fillRect/>
            </a:stretch>
          </p:blipFill>
          <p:spPr bwMode="auto">
            <a:xfrm>
              <a:off x="6504896" y="1473824"/>
              <a:ext cx="787791" cy="576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07" name="Imagen 11"/>
            <p:cNvPicPr>
              <a:picLocks noChangeAspect="1" noChangeArrowheads="1"/>
            </p:cNvPicPr>
            <p:nvPr/>
          </p:nvPicPr>
          <p:blipFill>
            <a:blip r:embed="rId3"/>
            <a:srcRect l="52226" t="74792" r="40105" b="14598"/>
            <a:stretch>
              <a:fillRect/>
            </a:stretch>
          </p:blipFill>
          <p:spPr bwMode="auto">
            <a:xfrm>
              <a:off x="4635446" y="3372157"/>
              <a:ext cx="759655" cy="590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08" name="Imagen 12"/>
            <p:cNvPicPr>
              <a:picLocks noChangeAspect="1" noChangeArrowheads="1"/>
            </p:cNvPicPr>
            <p:nvPr/>
          </p:nvPicPr>
          <p:blipFill>
            <a:blip r:embed="rId3"/>
            <a:srcRect l="33823" t="50864" r="58224" b="38551"/>
            <a:stretch>
              <a:fillRect/>
            </a:stretch>
          </p:blipFill>
          <p:spPr bwMode="auto">
            <a:xfrm>
              <a:off x="4572142" y="1489786"/>
              <a:ext cx="787791" cy="589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09" name="Imagen 13"/>
            <p:cNvPicPr>
              <a:picLocks noChangeAspect="1" noChangeArrowheads="1"/>
            </p:cNvPicPr>
            <p:nvPr/>
          </p:nvPicPr>
          <p:blipFill>
            <a:blip r:embed="rId3"/>
            <a:srcRect l="33823" t="61858" r="58224" b="27029"/>
            <a:stretch>
              <a:fillRect/>
            </a:stretch>
          </p:blipFill>
          <p:spPr bwMode="auto">
            <a:xfrm>
              <a:off x="6531645" y="2699810"/>
              <a:ext cx="787791" cy="618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10" name="Imagen 14"/>
            <p:cNvPicPr>
              <a:picLocks noChangeAspect="1" noChangeArrowheads="1"/>
            </p:cNvPicPr>
            <p:nvPr/>
          </p:nvPicPr>
          <p:blipFill>
            <a:blip r:embed="rId3"/>
            <a:srcRect l="24020" t="73901" r="67032" b="15237"/>
            <a:stretch>
              <a:fillRect/>
            </a:stretch>
          </p:blipFill>
          <p:spPr bwMode="auto">
            <a:xfrm>
              <a:off x="4572142" y="2685422"/>
              <a:ext cx="886264" cy="604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11" name="Imagen 15"/>
            <p:cNvPicPr>
              <a:picLocks noChangeAspect="1" noChangeArrowheads="1"/>
            </p:cNvPicPr>
            <p:nvPr/>
          </p:nvPicPr>
          <p:blipFill>
            <a:blip r:embed="rId3"/>
            <a:srcRect l="62755" t="74840" r="30997" b="12335"/>
            <a:stretch>
              <a:fillRect/>
            </a:stretch>
          </p:blipFill>
          <p:spPr bwMode="auto">
            <a:xfrm>
              <a:off x="5760638" y="3366713"/>
              <a:ext cx="618979" cy="714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upo 4"/>
          <p:cNvGrpSpPr>
            <a:grpSpLocks/>
          </p:cNvGrpSpPr>
          <p:nvPr/>
        </p:nvGrpSpPr>
        <p:grpSpPr bwMode="auto">
          <a:xfrm>
            <a:off x="2351089" y="1477963"/>
            <a:ext cx="5329237" cy="4386262"/>
            <a:chOff x="4572142" y="1473824"/>
            <a:chExt cx="2819018" cy="2607210"/>
          </a:xfrm>
        </p:grpSpPr>
        <p:pic>
          <p:nvPicPr>
            <p:cNvPr id="32791" name="Imagen 5"/>
            <p:cNvPicPr>
              <a:picLocks noChangeAspect="1" noChangeArrowheads="1"/>
            </p:cNvPicPr>
            <p:nvPr/>
          </p:nvPicPr>
          <p:blipFill>
            <a:blip r:embed="rId3"/>
            <a:srcRect l="61087" t="61235" r="28596" b="27950"/>
            <a:stretch>
              <a:fillRect/>
            </a:stretch>
          </p:blipFill>
          <p:spPr bwMode="auto">
            <a:xfrm>
              <a:off x="5579391" y="2647223"/>
              <a:ext cx="1021908" cy="602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92" name="Imagen 6"/>
            <p:cNvPicPr>
              <a:picLocks noChangeAspect="1" noChangeArrowheads="1"/>
            </p:cNvPicPr>
            <p:nvPr/>
          </p:nvPicPr>
          <p:blipFill>
            <a:blip r:embed="rId3"/>
            <a:srcRect l="15219" t="74355" r="76828" b="14532"/>
            <a:stretch>
              <a:fillRect/>
            </a:stretch>
          </p:blipFill>
          <p:spPr bwMode="auto">
            <a:xfrm>
              <a:off x="5522370" y="1478236"/>
              <a:ext cx="787790" cy="618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93" name="Imagen 8"/>
            <p:cNvPicPr>
              <a:picLocks noChangeAspect="1" noChangeArrowheads="1"/>
            </p:cNvPicPr>
            <p:nvPr/>
          </p:nvPicPr>
          <p:blipFill>
            <a:blip r:embed="rId3"/>
            <a:srcRect l="42345" t="74739" r="48283" b="13850"/>
            <a:stretch>
              <a:fillRect/>
            </a:stretch>
          </p:blipFill>
          <p:spPr bwMode="auto">
            <a:xfrm>
              <a:off x="5473158" y="2107808"/>
              <a:ext cx="928468" cy="635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94" name="Imagen 9"/>
            <p:cNvPicPr>
              <a:picLocks noChangeAspect="1" noChangeArrowheads="1"/>
            </p:cNvPicPr>
            <p:nvPr/>
          </p:nvPicPr>
          <p:blipFill>
            <a:blip r:embed="rId3"/>
            <a:srcRect l="42345" t="50381" r="47716" b="37241"/>
            <a:stretch>
              <a:fillRect/>
            </a:stretch>
          </p:blipFill>
          <p:spPr bwMode="auto">
            <a:xfrm>
              <a:off x="6406421" y="2023832"/>
              <a:ext cx="984739" cy="689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95" name="Imagen 10"/>
            <p:cNvPicPr>
              <a:picLocks noChangeAspect="1" noChangeArrowheads="1"/>
            </p:cNvPicPr>
            <p:nvPr/>
          </p:nvPicPr>
          <p:blipFill>
            <a:blip r:embed="rId3"/>
            <a:srcRect l="15219" t="50787" r="76828" b="38857"/>
            <a:stretch>
              <a:fillRect/>
            </a:stretch>
          </p:blipFill>
          <p:spPr bwMode="auto">
            <a:xfrm>
              <a:off x="6504896" y="1473824"/>
              <a:ext cx="787791" cy="576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96" name="Imagen 11"/>
            <p:cNvPicPr>
              <a:picLocks noChangeAspect="1" noChangeArrowheads="1"/>
            </p:cNvPicPr>
            <p:nvPr/>
          </p:nvPicPr>
          <p:blipFill>
            <a:blip r:embed="rId3"/>
            <a:srcRect l="52226" t="74792" r="40105" b="14598"/>
            <a:stretch>
              <a:fillRect/>
            </a:stretch>
          </p:blipFill>
          <p:spPr bwMode="auto">
            <a:xfrm>
              <a:off x="4635446" y="3372157"/>
              <a:ext cx="759655" cy="590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97" name="Imagen 12"/>
            <p:cNvPicPr>
              <a:picLocks noChangeAspect="1" noChangeArrowheads="1"/>
            </p:cNvPicPr>
            <p:nvPr/>
          </p:nvPicPr>
          <p:blipFill>
            <a:blip r:embed="rId3"/>
            <a:srcRect l="33823" t="50864" r="58224" b="38551"/>
            <a:stretch>
              <a:fillRect/>
            </a:stretch>
          </p:blipFill>
          <p:spPr bwMode="auto">
            <a:xfrm>
              <a:off x="4572142" y="1489786"/>
              <a:ext cx="787791" cy="589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98" name="Imagen 13"/>
            <p:cNvPicPr>
              <a:picLocks noChangeAspect="1" noChangeArrowheads="1"/>
            </p:cNvPicPr>
            <p:nvPr/>
          </p:nvPicPr>
          <p:blipFill>
            <a:blip r:embed="rId3"/>
            <a:srcRect l="33823" t="61858" r="58224" b="27029"/>
            <a:stretch>
              <a:fillRect/>
            </a:stretch>
          </p:blipFill>
          <p:spPr bwMode="auto">
            <a:xfrm>
              <a:off x="6531645" y="2699810"/>
              <a:ext cx="787791" cy="618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99" name="Imagen 14"/>
            <p:cNvPicPr>
              <a:picLocks noChangeAspect="1" noChangeArrowheads="1"/>
            </p:cNvPicPr>
            <p:nvPr/>
          </p:nvPicPr>
          <p:blipFill>
            <a:blip r:embed="rId3"/>
            <a:srcRect l="24020" t="73901" r="67032" b="15237"/>
            <a:stretch>
              <a:fillRect/>
            </a:stretch>
          </p:blipFill>
          <p:spPr bwMode="auto">
            <a:xfrm>
              <a:off x="4572142" y="2685422"/>
              <a:ext cx="886264" cy="604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00" name="Imagen 15"/>
            <p:cNvPicPr>
              <a:picLocks noChangeAspect="1" noChangeArrowheads="1"/>
            </p:cNvPicPr>
            <p:nvPr/>
          </p:nvPicPr>
          <p:blipFill>
            <a:blip r:embed="rId3"/>
            <a:srcRect l="62755" t="74840" r="30997" b="12335"/>
            <a:stretch>
              <a:fillRect/>
            </a:stretch>
          </p:blipFill>
          <p:spPr bwMode="auto">
            <a:xfrm>
              <a:off x="5760638" y="3366713"/>
              <a:ext cx="618979" cy="714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upo 5"/>
          <p:cNvGrpSpPr/>
          <p:nvPr/>
        </p:nvGrpSpPr>
        <p:grpSpPr>
          <a:xfrm>
            <a:off x="2374900" y="1444625"/>
            <a:ext cx="7369176" cy="4387850"/>
            <a:chOff x="2374900" y="1444625"/>
            <a:chExt cx="7369176" cy="4387850"/>
          </a:xfrm>
        </p:grpSpPr>
        <p:pic>
          <p:nvPicPr>
            <p:cNvPr id="32773" name="Imagen 16"/>
            <p:cNvPicPr>
              <a:picLocks noChangeAspect="1" noChangeArrowheads="1"/>
            </p:cNvPicPr>
            <p:nvPr/>
          </p:nvPicPr>
          <p:blipFill>
            <a:blip r:embed="rId4"/>
            <a:srcRect l="57938" t="79408" r="30643" b="11720"/>
            <a:stretch>
              <a:fillRect/>
            </a:stretch>
          </p:blipFill>
          <p:spPr bwMode="auto">
            <a:xfrm>
              <a:off x="8048626" y="1879601"/>
              <a:ext cx="1516063" cy="752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4" name="Imagen 1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257925" y="4384676"/>
              <a:ext cx="3409950" cy="1228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5" name="Imagen 19"/>
            <p:cNvPicPr>
              <a:picLocks noChangeAspect="1" noChangeArrowheads="1"/>
            </p:cNvPicPr>
            <p:nvPr/>
          </p:nvPicPr>
          <p:blipFill>
            <a:blip r:embed="rId4"/>
            <a:srcRect l="45216" t="76196" r="41943" b="9470"/>
            <a:stretch>
              <a:fillRect/>
            </a:stretch>
          </p:blipFill>
          <p:spPr bwMode="auto">
            <a:xfrm>
              <a:off x="8218489" y="3629026"/>
              <a:ext cx="1501775" cy="1069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6" name="Imagen 2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432801" y="2779713"/>
              <a:ext cx="747713" cy="798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8" name="Imagen 1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235701" y="4392614"/>
              <a:ext cx="3408363" cy="1228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9" name="Imagen 19"/>
            <p:cNvPicPr>
              <a:picLocks noChangeAspect="1" noChangeArrowheads="1"/>
            </p:cNvPicPr>
            <p:nvPr/>
          </p:nvPicPr>
          <p:blipFill>
            <a:blip r:embed="rId4"/>
            <a:srcRect l="45216" t="76196" r="41943" b="9470"/>
            <a:stretch>
              <a:fillRect/>
            </a:stretch>
          </p:blipFill>
          <p:spPr bwMode="auto">
            <a:xfrm>
              <a:off x="8242301" y="3597276"/>
              <a:ext cx="1501775" cy="1069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" name="Grupo 4"/>
            <p:cNvGrpSpPr>
              <a:grpSpLocks/>
            </p:cNvGrpSpPr>
            <p:nvPr/>
          </p:nvGrpSpPr>
          <p:grpSpPr bwMode="auto">
            <a:xfrm>
              <a:off x="2374900" y="1444625"/>
              <a:ext cx="5329238" cy="4387850"/>
              <a:chOff x="4572142" y="1473824"/>
              <a:chExt cx="2819018" cy="2607210"/>
            </a:xfrm>
          </p:grpSpPr>
          <p:pic>
            <p:nvPicPr>
              <p:cNvPr id="32781" name="Imagen 5"/>
              <p:cNvPicPr>
                <a:picLocks noChangeAspect="1" noChangeArrowheads="1"/>
              </p:cNvPicPr>
              <p:nvPr/>
            </p:nvPicPr>
            <p:blipFill>
              <a:blip r:embed="rId3"/>
              <a:srcRect l="61087" t="61235" r="28596" b="27950"/>
              <a:stretch>
                <a:fillRect/>
              </a:stretch>
            </p:blipFill>
            <p:spPr bwMode="auto">
              <a:xfrm>
                <a:off x="5579391" y="2647223"/>
                <a:ext cx="1021908" cy="6024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82" name="Imagen 6"/>
              <p:cNvPicPr>
                <a:picLocks noChangeAspect="1" noChangeArrowheads="1"/>
              </p:cNvPicPr>
              <p:nvPr/>
            </p:nvPicPr>
            <p:blipFill>
              <a:blip r:embed="rId3"/>
              <a:srcRect l="15219" t="74355" r="76828" b="14532"/>
              <a:stretch>
                <a:fillRect/>
              </a:stretch>
            </p:blipFill>
            <p:spPr bwMode="auto">
              <a:xfrm>
                <a:off x="5522370" y="1478236"/>
                <a:ext cx="787790" cy="6189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83" name="Imagen 8"/>
              <p:cNvPicPr>
                <a:picLocks noChangeAspect="1" noChangeArrowheads="1"/>
              </p:cNvPicPr>
              <p:nvPr/>
            </p:nvPicPr>
            <p:blipFill>
              <a:blip r:embed="rId3"/>
              <a:srcRect l="42345" t="74739" r="48283" b="13850"/>
              <a:stretch>
                <a:fillRect/>
              </a:stretch>
            </p:blipFill>
            <p:spPr bwMode="auto">
              <a:xfrm>
                <a:off x="5473158" y="2107808"/>
                <a:ext cx="928468" cy="6355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84" name="Imagen 9"/>
              <p:cNvPicPr>
                <a:picLocks noChangeAspect="1" noChangeArrowheads="1"/>
              </p:cNvPicPr>
              <p:nvPr/>
            </p:nvPicPr>
            <p:blipFill>
              <a:blip r:embed="rId3"/>
              <a:srcRect l="42345" t="50381" r="47716" b="37241"/>
              <a:stretch>
                <a:fillRect/>
              </a:stretch>
            </p:blipFill>
            <p:spPr bwMode="auto">
              <a:xfrm>
                <a:off x="6406421" y="2023832"/>
                <a:ext cx="984739" cy="6893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85" name="Imagen 10"/>
              <p:cNvPicPr>
                <a:picLocks noChangeAspect="1" noChangeArrowheads="1"/>
              </p:cNvPicPr>
              <p:nvPr/>
            </p:nvPicPr>
            <p:blipFill>
              <a:blip r:embed="rId3"/>
              <a:srcRect l="15219" t="50787" r="76828" b="38857"/>
              <a:stretch>
                <a:fillRect/>
              </a:stretch>
            </p:blipFill>
            <p:spPr bwMode="auto">
              <a:xfrm>
                <a:off x="6504896" y="1473824"/>
                <a:ext cx="787791" cy="576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86" name="Imagen 11"/>
              <p:cNvPicPr>
                <a:picLocks noChangeAspect="1" noChangeArrowheads="1"/>
              </p:cNvPicPr>
              <p:nvPr/>
            </p:nvPicPr>
            <p:blipFill>
              <a:blip r:embed="rId3"/>
              <a:srcRect l="52226" t="74792" r="40105" b="14598"/>
              <a:stretch>
                <a:fillRect/>
              </a:stretch>
            </p:blipFill>
            <p:spPr bwMode="auto">
              <a:xfrm>
                <a:off x="4635446" y="3372157"/>
                <a:ext cx="759655" cy="5908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87" name="Imagen 12"/>
              <p:cNvPicPr>
                <a:picLocks noChangeAspect="1" noChangeArrowheads="1"/>
              </p:cNvPicPr>
              <p:nvPr/>
            </p:nvPicPr>
            <p:blipFill>
              <a:blip r:embed="rId3"/>
              <a:srcRect l="33823" t="50864" r="58224" b="38551"/>
              <a:stretch>
                <a:fillRect/>
              </a:stretch>
            </p:blipFill>
            <p:spPr bwMode="auto">
              <a:xfrm>
                <a:off x="4572142" y="1489786"/>
                <a:ext cx="787791" cy="5894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88" name="Imagen 13"/>
              <p:cNvPicPr>
                <a:picLocks noChangeAspect="1" noChangeArrowheads="1"/>
              </p:cNvPicPr>
              <p:nvPr/>
            </p:nvPicPr>
            <p:blipFill>
              <a:blip r:embed="rId3"/>
              <a:srcRect l="33823" t="61858" r="58224" b="27029"/>
              <a:stretch>
                <a:fillRect/>
              </a:stretch>
            </p:blipFill>
            <p:spPr bwMode="auto">
              <a:xfrm>
                <a:off x="6531645" y="2699810"/>
                <a:ext cx="787791" cy="6189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89" name="Imagen 14"/>
              <p:cNvPicPr>
                <a:picLocks noChangeAspect="1" noChangeArrowheads="1"/>
              </p:cNvPicPr>
              <p:nvPr/>
            </p:nvPicPr>
            <p:blipFill>
              <a:blip r:embed="rId3"/>
              <a:srcRect l="24020" t="73901" r="67032" b="15237"/>
              <a:stretch>
                <a:fillRect/>
              </a:stretch>
            </p:blipFill>
            <p:spPr bwMode="auto">
              <a:xfrm>
                <a:off x="4572142" y="2685422"/>
                <a:ext cx="886264" cy="6049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90" name="Imagen 15"/>
              <p:cNvPicPr>
                <a:picLocks noChangeAspect="1" noChangeArrowheads="1"/>
              </p:cNvPicPr>
              <p:nvPr/>
            </p:nvPicPr>
            <p:blipFill>
              <a:blip r:embed="rId3"/>
              <a:srcRect l="62755" t="74840" r="30997" b="12335"/>
              <a:stretch>
                <a:fillRect/>
              </a:stretch>
            </p:blipFill>
            <p:spPr bwMode="auto">
              <a:xfrm>
                <a:off x="5760638" y="3366713"/>
                <a:ext cx="618979" cy="7143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cxnSp>
        <p:nvCxnSpPr>
          <p:cNvPr id="44" name="9 Conector recto"/>
          <p:cNvCxnSpPr/>
          <p:nvPr/>
        </p:nvCxnSpPr>
        <p:spPr>
          <a:xfrm flipV="1">
            <a:off x="609600" y="6429376"/>
            <a:ext cx="10972800" cy="2667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20 Conector recto"/>
          <p:cNvCxnSpPr/>
          <p:nvPr/>
        </p:nvCxnSpPr>
        <p:spPr>
          <a:xfrm>
            <a:off x="609600" y="952500"/>
            <a:ext cx="10972800" cy="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7" name="Imagen 1" descr="D:\otañez\Mis imágenes\ESCUDO RN-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594924" y="62865"/>
            <a:ext cx="733477" cy="84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Imagen 4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359" y="6031416"/>
            <a:ext cx="685641" cy="795919"/>
          </a:xfrm>
          <a:prstGeom prst="rect">
            <a:avLst/>
          </a:prstGeom>
        </p:spPr>
      </p:pic>
      <p:pic>
        <p:nvPicPr>
          <p:cNvPr id="50" name="Imagen 49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3" y="1205"/>
            <a:ext cx="2700528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4160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1 Título"/>
          <p:cNvSpPr txBox="1">
            <a:spLocks/>
          </p:cNvSpPr>
          <p:nvPr/>
        </p:nvSpPr>
        <p:spPr>
          <a:xfrm>
            <a:off x="1643063" y="504825"/>
            <a:ext cx="7772400" cy="72548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MX" sz="221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INTEGRACIÓN DEL PNC</a:t>
            </a:r>
          </a:p>
        </p:txBody>
      </p:sp>
      <p:pic>
        <p:nvPicPr>
          <p:cNvPr id="34819" name="Imagen 1"/>
          <p:cNvPicPr>
            <a:picLocks noChangeAspect="1" noChangeArrowheads="1"/>
          </p:cNvPicPr>
          <p:nvPr/>
        </p:nvPicPr>
        <p:blipFill>
          <a:blip r:embed="rId3"/>
          <a:srcRect l="16794" t="14563" r="15134" b="6688"/>
          <a:stretch>
            <a:fillRect/>
          </a:stretch>
        </p:blipFill>
        <p:spPr bwMode="auto">
          <a:xfrm>
            <a:off x="1524001" y="1006476"/>
            <a:ext cx="8645525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5 Imagen" descr="Imagen2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0893"/>
          <a:stretch/>
        </p:blipFill>
        <p:spPr bwMode="auto">
          <a:xfrm>
            <a:off x="7116763" y="4691063"/>
            <a:ext cx="3332162" cy="1696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 redondeado"/>
          <p:cNvSpPr/>
          <p:nvPr/>
        </p:nvSpPr>
        <p:spPr>
          <a:xfrm rot="20089882">
            <a:off x="2727326" y="1643063"/>
            <a:ext cx="1641475" cy="2832100"/>
          </a:xfrm>
          <a:prstGeom prst="roundRect">
            <a:avLst/>
          </a:prstGeom>
          <a:solidFill>
            <a:schemeClr val="accent1"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4545013" y="4186238"/>
            <a:ext cx="4164012" cy="9001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9 Conector recto"/>
          <p:cNvCxnSpPr/>
          <p:nvPr/>
        </p:nvCxnSpPr>
        <p:spPr>
          <a:xfrm flipV="1">
            <a:off x="609600" y="6429376"/>
            <a:ext cx="10972800" cy="2667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20 Conector recto"/>
          <p:cNvCxnSpPr/>
          <p:nvPr/>
        </p:nvCxnSpPr>
        <p:spPr>
          <a:xfrm>
            <a:off x="609600" y="952500"/>
            <a:ext cx="10972800" cy="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2" name="Imagen 1" descr="D:\otañez\Mis imágenes\ESCUDO RN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94924" y="62865"/>
            <a:ext cx="733477" cy="84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359" y="6031416"/>
            <a:ext cx="685641" cy="79591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3" y="1205"/>
            <a:ext cx="2700528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0501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1617663" y="1978086"/>
            <a:ext cx="4125912" cy="3209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4406" tIns="42203" rIns="84406" bIns="42203" anchor="ctr">
            <a:spAutoFit/>
          </a:bodyPr>
          <a:lstStyle/>
          <a:p>
            <a:pPr algn="just" defTabSz="844083">
              <a:defRPr/>
            </a:pPr>
            <a:r>
              <a:rPr lang="es-MX" sz="1846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El Plan Local de Contingencias para derrames de Hidrocarburos y Sustancias Nocivas Potencialmente Peligrosas en las Zonas Marinas Mexicanas de la Segunda Regi</a:t>
            </a:r>
            <a:r>
              <a:rPr lang="es-MX" sz="1846" dirty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ó</a:t>
            </a:r>
            <a:r>
              <a:rPr lang="es-MX" sz="1846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n Naval, es producto del esfuerzo coordinado de las Dependencias de la Administraci</a:t>
            </a:r>
            <a:r>
              <a:rPr lang="es-MX" sz="1846" dirty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ó</a:t>
            </a:r>
            <a:r>
              <a:rPr lang="es-MX" sz="1846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n P</a:t>
            </a:r>
            <a:r>
              <a:rPr lang="es-MX" sz="1846" dirty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ú</a:t>
            </a:r>
            <a:r>
              <a:rPr lang="es-MX" sz="1846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blica Federal, Estatal, Municipal, Instituciones de Educaci</a:t>
            </a:r>
            <a:r>
              <a:rPr lang="es-MX" sz="1846" dirty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ó</a:t>
            </a:r>
            <a:r>
              <a:rPr lang="es-MX" sz="1846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n Superior, Iniciativa Privada y Grupos de la Sociedad Civil Organizada que lo integran, en  Baja California</a:t>
            </a:r>
            <a:endParaRPr lang="es-MX" sz="1846" dirty="0">
              <a:cs typeface="Arial" pitchFamily="34" charset="0"/>
            </a:endParaRPr>
          </a:p>
        </p:txBody>
      </p:sp>
      <p:sp>
        <p:nvSpPr>
          <p:cNvPr id="2" name="AutoShape 2" descr="Wildcoast Costasalvaje - Universidad del Medio Ambiente"/>
          <p:cNvSpPr>
            <a:spLocks noChangeAspect="1" noChangeArrowheads="1"/>
          </p:cNvSpPr>
          <p:nvPr/>
        </p:nvSpPr>
        <p:spPr bwMode="auto">
          <a:xfrm>
            <a:off x="155575" y="-144463"/>
            <a:ext cx="2205488" cy="220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upo 3"/>
          <p:cNvGrpSpPr/>
          <p:nvPr/>
        </p:nvGrpSpPr>
        <p:grpSpPr>
          <a:xfrm>
            <a:off x="5802268" y="809339"/>
            <a:ext cx="4368800" cy="5861050"/>
            <a:chOff x="5665788" y="904875"/>
            <a:chExt cx="4368800" cy="5861050"/>
          </a:xfrm>
        </p:grpSpPr>
        <p:pic>
          <p:nvPicPr>
            <p:cNvPr id="36866" name="Picture 1"/>
            <p:cNvPicPr>
              <a:picLocks noChangeAspect="1" noChangeArrowheads="1"/>
            </p:cNvPicPr>
            <p:nvPr/>
          </p:nvPicPr>
          <p:blipFill>
            <a:blip r:embed="rId2"/>
            <a:srcRect t="1144" r="2951"/>
            <a:stretch>
              <a:fillRect/>
            </a:stretch>
          </p:blipFill>
          <p:spPr bwMode="auto">
            <a:xfrm>
              <a:off x="5665788" y="904875"/>
              <a:ext cx="4368800" cy="5861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3" cstate="print"/>
            <a:srcRect l="16461" t="33848" r="16674" b="34809"/>
            <a:stretch/>
          </p:blipFill>
          <p:spPr>
            <a:xfrm>
              <a:off x="8108738" y="6224289"/>
              <a:ext cx="436728" cy="203806"/>
            </a:xfrm>
            <a:prstGeom prst="rect">
              <a:avLst/>
            </a:prstGeom>
          </p:spPr>
        </p:pic>
        <p:pic>
          <p:nvPicPr>
            <p:cNvPr id="1028" name="Picture 4" descr="Pai Pai Ecotourism Park Tours &amp;amp; Tickets (Ensenada, Mexico) | Tripadvis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6495" y="6180822"/>
              <a:ext cx="472222" cy="247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" name="9 Conector recto"/>
          <p:cNvCxnSpPr/>
          <p:nvPr/>
        </p:nvCxnSpPr>
        <p:spPr>
          <a:xfrm flipV="1">
            <a:off x="609600" y="6429376"/>
            <a:ext cx="10972800" cy="2667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20 Conector recto"/>
          <p:cNvCxnSpPr/>
          <p:nvPr/>
        </p:nvCxnSpPr>
        <p:spPr>
          <a:xfrm>
            <a:off x="609600" y="952500"/>
            <a:ext cx="10972800" cy="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" name="Imagen 1" descr="D:\otañez\Mis imágenes\ESCUDO RN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94924" y="62865"/>
            <a:ext cx="733477" cy="84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359" y="6031416"/>
            <a:ext cx="685641" cy="79591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3" y="1205"/>
            <a:ext cx="2700528" cy="941832"/>
          </a:xfrm>
          <a:prstGeom prst="rect">
            <a:avLst/>
          </a:prstGeom>
        </p:spPr>
      </p:pic>
      <p:sp>
        <p:nvSpPr>
          <p:cNvPr id="15" name="Text Box 64"/>
          <p:cNvSpPr txBox="1">
            <a:spLocks noChangeArrowheads="1"/>
          </p:cNvSpPr>
          <p:nvPr/>
        </p:nvSpPr>
        <p:spPr bwMode="auto">
          <a:xfrm>
            <a:off x="1956681" y="1132189"/>
            <a:ext cx="3462338" cy="6604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s-MX" altLang="es-MX" sz="1846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PLAN LOCAL DE CONTINGENCIAS (PLC)</a:t>
            </a:r>
          </a:p>
        </p:txBody>
      </p:sp>
    </p:spTree>
    <p:extLst>
      <p:ext uri="{BB962C8B-B14F-4D97-AF65-F5344CB8AC3E}">
        <p14:creationId xmlns:p14="http://schemas.microsoft.com/office/powerpoint/2010/main" val="2458923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CuadroTexto"/>
          <p:cNvSpPr txBox="1">
            <a:spLocks noChangeArrowheads="1"/>
          </p:cNvSpPr>
          <p:nvPr/>
        </p:nvSpPr>
        <p:spPr bwMode="auto">
          <a:xfrm>
            <a:off x="3884613" y="1171654"/>
            <a:ext cx="42195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b="1" dirty="0"/>
              <a:t>OBJETIVOS  DEL PLAN</a:t>
            </a:r>
            <a:endParaRPr lang="es-ES" altLang="es-MX" b="1" dirty="0"/>
          </a:p>
        </p:txBody>
      </p:sp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1431927" y="1346969"/>
            <a:ext cx="3978275" cy="4735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4406" tIns="42203" rIns="84406" bIns="42203" anchor="ctr">
            <a:spAutoFit/>
          </a:bodyPr>
          <a:lstStyle/>
          <a:p>
            <a:pPr indent="414715" defTabSz="844083">
              <a:defRPr/>
            </a:pPr>
            <a:endParaRPr lang="es-ES" sz="1477" dirty="0">
              <a:cs typeface="Arial" pitchFamily="34" charset="0"/>
            </a:endParaRPr>
          </a:p>
          <a:p>
            <a:pPr algn="just" defTabSz="844083">
              <a:defRPr/>
            </a:pPr>
            <a:r>
              <a:rPr lang="es-MX" sz="1600" dirty="0">
                <a:ea typeface="Times New Roman" pitchFamily="18" charset="0"/>
                <a:cs typeface="Arial" pitchFamily="34" charset="0"/>
              </a:rPr>
              <a:t>Realizar operaciones para combatir y controlar derrames de hidrocarburos y SNPP en las ZMM jurisdicci</a:t>
            </a:r>
            <a:r>
              <a:rPr lang="es-MX" sz="1600" dirty="0">
                <a:latin typeface="Calibri"/>
                <a:ea typeface="Times New Roman" pitchFamily="18" charset="0"/>
                <a:cs typeface="Arial" pitchFamily="34" charset="0"/>
              </a:rPr>
              <a:t>ó</a:t>
            </a:r>
            <a:r>
              <a:rPr lang="es-MX" sz="1600" dirty="0">
                <a:ea typeface="Times New Roman" pitchFamily="18" charset="0"/>
                <a:cs typeface="Arial" pitchFamily="34" charset="0"/>
              </a:rPr>
              <a:t>n de RN-2, con el fin de reducir los da</a:t>
            </a:r>
            <a:r>
              <a:rPr lang="es-MX" sz="1600" dirty="0">
                <a:latin typeface="Calibri"/>
                <a:ea typeface="Times New Roman" pitchFamily="18" charset="0"/>
                <a:cs typeface="Arial" pitchFamily="34" charset="0"/>
              </a:rPr>
              <a:t>ñ</a:t>
            </a:r>
            <a:r>
              <a:rPr lang="es-MX" sz="1600" dirty="0">
                <a:ea typeface="Times New Roman" pitchFamily="18" charset="0"/>
                <a:cs typeface="Arial" pitchFamily="34" charset="0"/>
              </a:rPr>
              <a:t>os al ecosistema marino. </a:t>
            </a:r>
          </a:p>
          <a:p>
            <a:pPr algn="just" defTabSz="844083">
              <a:defRPr/>
            </a:pPr>
            <a:endParaRPr lang="es-ES" sz="1600" dirty="0">
              <a:cs typeface="Arial" pitchFamily="34" charset="0"/>
            </a:endParaRPr>
          </a:p>
          <a:p>
            <a:pPr algn="just" defTabSz="844083">
              <a:defRPr/>
            </a:pPr>
            <a:r>
              <a:rPr lang="es-ES_tradnl" sz="1600" dirty="0">
                <a:ea typeface="Times New Roman" pitchFamily="18" charset="0"/>
                <a:cs typeface="Arial" pitchFamily="34" charset="0"/>
              </a:rPr>
              <a:t>Coadyuvar al restablecimiento de las condiciones naturales en el ambiente marino despu</a:t>
            </a:r>
            <a:r>
              <a:rPr lang="es-ES_tradnl" sz="1600" dirty="0"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lang="es-ES_tradnl" sz="1600" dirty="0">
                <a:ea typeface="Times New Roman" pitchFamily="18" charset="0"/>
                <a:cs typeface="Arial" pitchFamily="34" charset="0"/>
              </a:rPr>
              <a:t>s de ocurrida una contingencia.</a:t>
            </a:r>
          </a:p>
          <a:p>
            <a:pPr algn="just" defTabSz="844083">
              <a:defRPr/>
            </a:pPr>
            <a:endParaRPr lang="es-ES" sz="1600" dirty="0">
              <a:cs typeface="Arial" pitchFamily="34" charset="0"/>
            </a:endParaRPr>
          </a:p>
          <a:p>
            <a:pPr algn="just" defTabSz="844083">
              <a:defRPr/>
            </a:pPr>
            <a:r>
              <a:rPr lang="es-ES_tradnl" sz="1600" dirty="0">
                <a:ea typeface="Times New Roman" pitchFamily="18" charset="0"/>
                <a:cs typeface="Arial" pitchFamily="34" charset="0"/>
              </a:rPr>
              <a:t>Establecer los mecanismos de comunicaci</a:t>
            </a:r>
            <a:r>
              <a:rPr lang="es-ES_tradnl" sz="1600" dirty="0">
                <a:latin typeface="Calibri"/>
                <a:ea typeface="Times New Roman" pitchFamily="18" charset="0"/>
                <a:cs typeface="Arial" pitchFamily="34" charset="0"/>
              </a:rPr>
              <a:t>ó</a:t>
            </a:r>
            <a:r>
              <a:rPr lang="es-ES_tradnl" sz="1600" dirty="0">
                <a:ea typeface="Times New Roman" pitchFamily="18" charset="0"/>
                <a:cs typeface="Arial" pitchFamily="34" charset="0"/>
              </a:rPr>
              <a:t>n y coordinaci</a:t>
            </a:r>
            <a:r>
              <a:rPr lang="es-ES_tradnl" sz="1600" dirty="0">
                <a:latin typeface="Calibri"/>
                <a:ea typeface="Times New Roman" pitchFamily="18" charset="0"/>
                <a:cs typeface="Arial" pitchFamily="34" charset="0"/>
              </a:rPr>
              <a:t>ó</a:t>
            </a:r>
            <a:r>
              <a:rPr lang="es-ES_tradnl" sz="1600" dirty="0">
                <a:ea typeface="Times New Roman" pitchFamily="18" charset="0"/>
                <a:cs typeface="Arial" pitchFamily="34" charset="0"/>
              </a:rPr>
              <a:t>n, para la ejecuci</a:t>
            </a:r>
            <a:r>
              <a:rPr lang="es-ES_tradnl" sz="1600" dirty="0">
                <a:latin typeface="Calibri"/>
                <a:ea typeface="Times New Roman" pitchFamily="18" charset="0"/>
                <a:cs typeface="Arial" pitchFamily="34" charset="0"/>
              </a:rPr>
              <a:t>ó</a:t>
            </a:r>
            <a:r>
              <a:rPr lang="es-ES_tradnl" sz="1600" dirty="0">
                <a:ea typeface="Times New Roman" pitchFamily="18" charset="0"/>
                <a:cs typeface="Arial" pitchFamily="34" charset="0"/>
              </a:rPr>
              <a:t>n del presente Plan, cuando se presente una contingencia de contaminaci</a:t>
            </a:r>
            <a:r>
              <a:rPr lang="es-ES_tradnl" sz="1600" dirty="0">
                <a:latin typeface="Calibri"/>
                <a:ea typeface="Times New Roman" pitchFamily="18" charset="0"/>
                <a:cs typeface="Arial" pitchFamily="34" charset="0"/>
              </a:rPr>
              <a:t>ó</a:t>
            </a:r>
            <a:r>
              <a:rPr lang="es-ES_tradnl" sz="1600" dirty="0">
                <a:ea typeface="Times New Roman" pitchFamily="18" charset="0"/>
                <a:cs typeface="Arial" pitchFamily="34" charset="0"/>
              </a:rPr>
              <a:t>n al mar. </a:t>
            </a:r>
          </a:p>
          <a:p>
            <a:pPr algn="just" defTabSz="844083">
              <a:defRPr/>
            </a:pPr>
            <a:endParaRPr lang="es-ES_tradnl" sz="1600" dirty="0">
              <a:ea typeface="Times New Roman" pitchFamily="18" charset="0"/>
              <a:cs typeface="Arial" pitchFamily="34" charset="0"/>
            </a:endParaRPr>
          </a:p>
          <a:p>
            <a:pPr algn="just">
              <a:defRPr/>
            </a:pPr>
            <a:r>
              <a:rPr lang="es-ES_tradnl" sz="1600" dirty="0">
                <a:ea typeface="Times New Roman" pitchFamily="18" charset="0"/>
                <a:cs typeface="Arial" pitchFamily="34" charset="0"/>
              </a:rPr>
              <a:t>Realizar prácticas y ejercicios por derrames de hidrocarburos y SPN en las ZMM. </a:t>
            </a:r>
            <a:endParaRPr lang="es-ES" sz="1600" dirty="0">
              <a:cs typeface="Arial" pitchFamily="34" charset="0"/>
            </a:endParaRPr>
          </a:p>
          <a:p>
            <a:pPr defTabSz="844083">
              <a:defRPr/>
            </a:pPr>
            <a:endParaRPr lang="es-ES" sz="1477" dirty="0">
              <a:cs typeface="Arial" pitchFamily="34" charset="0"/>
            </a:endParaRPr>
          </a:p>
          <a:p>
            <a:pPr defTabSz="844083">
              <a:defRPr/>
            </a:pPr>
            <a:endParaRPr lang="es-ES_tradnl" sz="1662" dirty="0">
              <a:cs typeface="Arial" pitchFamily="34" charset="0"/>
            </a:endParaRPr>
          </a:p>
        </p:txBody>
      </p:sp>
      <p:pic>
        <p:nvPicPr>
          <p:cNvPr id="37892" name="Picture 12" descr="DSC09444"/>
          <p:cNvPicPr>
            <a:picLocks noChangeAspect="1" noChangeArrowheads="1"/>
          </p:cNvPicPr>
          <p:nvPr/>
        </p:nvPicPr>
        <p:blipFill>
          <a:blip r:embed="rId2" cstate="print">
            <a:lum bright="-24000"/>
          </a:blip>
          <a:srcRect/>
          <a:stretch>
            <a:fillRect/>
          </a:stretch>
        </p:blipFill>
        <p:spPr bwMode="auto">
          <a:xfrm>
            <a:off x="8166101" y="4768851"/>
            <a:ext cx="2225675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10" descr="G) 301007 Recorrido Terrestre  (26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94364" y="4891089"/>
            <a:ext cx="21875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3604" y="1684175"/>
            <a:ext cx="3941169" cy="2955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9 Conector recto"/>
          <p:cNvCxnSpPr/>
          <p:nvPr/>
        </p:nvCxnSpPr>
        <p:spPr>
          <a:xfrm flipV="1">
            <a:off x="609600" y="6429376"/>
            <a:ext cx="10972800" cy="2667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20 Conector recto"/>
          <p:cNvCxnSpPr/>
          <p:nvPr/>
        </p:nvCxnSpPr>
        <p:spPr>
          <a:xfrm>
            <a:off x="609600" y="952500"/>
            <a:ext cx="10972800" cy="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" name="Imagen 1" descr="D:\otañez\Mis imágenes\ESCUDO RN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94924" y="62865"/>
            <a:ext cx="733477" cy="84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359" y="6031416"/>
            <a:ext cx="685641" cy="79591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3" y="1205"/>
            <a:ext cx="2700528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44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6888" y="4256089"/>
            <a:ext cx="2735262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1631950" y="1541463"/>
            <a:ext cx="316865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es-MX" sz="1600" b="1" dirty="0">
                <a:latin typeface="Calibri" pitchFamily="34" charset="0"/>
              </a:rPr>
              <a:t>SE ACTIVA CUANDO OCURRA UN INCIDENTE CONTAMINANTE P.E.: EMBARCACIONES, DESCONTROL DE PLATAFORMAS DE EXPLORACIÓN O EXPLOTACIÓN PETROLERA, FALLAS EN OLEODUCTOS SUBMARINOS, DESCARGAS PROVENIENTES DE TERMINALES MARÍTIMAS, ENCALLAMIENTOS.</a:t>
            </a: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endParaRPr lang="es-ES" sz="1846" b="1" dirty="0">
              <a:latin typeface="Calibri" pitchFamily="34" charset="0"/>
            </a:endParaRPr>
          </a:p>
        </p:txBody>
      </p:sp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-1046956" y="1041755"/>
            <a:ext cx="836295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es-MX" sz="1846" b="1" dirty="0">
                <a:latin typeface="Calibri" pitchFamily="34" charset="0"/>
              </a:rPr>
              <a:t>ACTIVACIÓN DEL PLAN </a:t>
            </a:r>
            <a:endParaRPr lang="es-ES" sz="1846" b="1" dirty="0">
              <a:latin typeface="Calibri" pitchFamily="34" charset="0"/>
            </a:endParaRPr>
          </a:p>
        </p:txBody>
      </p:sp>
      <p:pic>
        <p:nvPicPr>
          <p:cNvPr id="38917" name="Picture 9" descr="DSC012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8314" y="1052160"/>
            <a:ext cx="3008312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7"/>
          <p:cNvPicPr>
            <a:picLocks noChangeAspect="1" noChangeArrowheads="1"/>
          </p:cNvPicPr>
          <p:nvPr/>
        </p:nvPicPr>
        <p:blipFill>
          <a:blip r:embed="rId4">
            <a:lum bright="-24000"/>
          </a:blip>
          <a:srcRect/>
          <a:stretch>
            <a:fillRect/>
          </a:stretch>
        </p:blipFill>
        <p:spPr bwMode="auto">
          <a:xfrm>
            <a:off x="4800601" y="3373439"/>
            <a:ext cx="5605463" cy="293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9 Conector recto"/>
          <p:cNvCxnSpPr/>
          <p:nvPr/>
        </p:nvCxnSpPr>
        <p:spPr>
          <a:xfrm flipV="1">
            <a:off x="609600" y="6429376"/>
            <a:ext cx="10972800" cy="2667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20 Conector recto"/>
          <p:cNvCxnSpPr/>
          <p:nvPr/>
        </p:nvCxnSpPr>
        <p:spPr>
          <a:xfrm>
            <a:off x="609600" y="952500"/>
            <a:ext cx="10972800" cy="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" name="Imagen 1" descr="D:\otañez\Mis imágenes\ESCUDO RN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94924" y="62865"/>
            <a:ext cx="733477" cy="84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359" y="6031416"/>
            <a:ext cx="685641" cy="79591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3" y="1205"/>
            <a:ext cx="2700528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727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3" y="1205"/>
            <a:ext cx="2700528" cy="941832"/>
          </a:xfrm>
          <a:prstGeom prst="rect">
            <a:avLst/>
          </a:prstGeom>
        </p:spPr>
      </p:pic>
      <p:sp>
        <p:nvSpPr>
          <p:cNvPr id="51203" name="TextBox 4"/>
          <p:cNvSpPr txBox="1">
            <a:spLocks noChangeArrowheads="1"/>
          </p:cNvSpPr>
          <p:nvPr/>
        </p:nvSpPr>
        <p:spPr bwMode="auto">
          <a:xfrm>
            <a:off x="480062" y="2407921"/>
            <a:ext cx="3919220" cy="112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3360" b="1" dirty="0">
                <a:solidFill>
                  <a:schemeClr val="accent1">
                    <a:lumMod val="50000"/>
                  </a:schemeClr>
                </a:solidFill>
              </a:rPr>
              <a:t>POR SU ATENCIÓN</a:t>
            </a:r>
          </a:p>
          <a:p>
            <a:pPr algn="ctr"/>
            <a:r>
              <a:rPr lang="es-ES_tradnl" sz="3360" b="1" dirty="0">
                <a:solidFill>
                  <a:schemeClr val="accent1">
                    <a:lumMod val="50000"/>
                  </a:schemeClr>
                </a:solidFill>
              </a:rPr>
              <a:t>MUCHAS GRACIAS</a:t>
            </a:r>
          </a:p>
        </p:txBody>
      </p:sp>
      <p:pic>
        <p:nvPicPr>
          <p:cNvPr id="4" name="Imagen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99282" y="1483360"/>
            <a:ext cx="3860798" cy="379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1" descr="D:\otañez\Mis imágenes\ESCUDO RN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67022" y="48339"/>
            <a:ext cx="733477" cy="84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8534401" y="2407921"/>
            <a:ext cx="2866098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360" b="1" dirty="0">
                <a:solidFill>
                  <a:schemeClr val="accent1">
                    <a:lumMod val="50000"/>
                  </a:schemeClr>
                </a:solidFill>
              </a:rPr>
              <a:t>SEGUNDA REGION NAVAL</a:t>
            </a:r>
          </a:p>
        </p:txBody>
      </p:sp>
      <p:cxnSp>
        <p:nvCxnSpPr>
          <p:cNvPr id="7" name="9 Conector recto"/>
          <p:cNvCxnSpPr/>
          <p:nvPr/>
        </p:nvCxnSpPr>
        <p:spPr>
          <a:xfrm flipV="1">
            <a:off x="609600" y="6429376"/>
            <a:ext cx="10972800" cy="2667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20 Conector recto"/>
          <p:cNvCxnSpPr/>
          <p:nvPr/>
        </p:nvCxnSpPr>
        <p:spPr>
          <a:xfrm>
            <a:off x="609600" y="952500"/>
            <a:ext cx="10972800" cy="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359" y="6031416"/>
            <a:ext cx="685641" cy="79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442973"/>
      </p:ext>
    </p:extLst>
  </p:cSld>
  <p:clrMapOvr>
    <a:masterClrMapping/>
  </p:clrMapOvr>
  <p:transition spd="slow">
    <p:dissolv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430</Words>
  <Application>Microsoft Office PowerPoint</Application>
  <PresentationFormat>Widescreen</PresentationFormat>
  <Paragraphs>37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Montserrat</vt:lpstr>
      <vt:lpstr>Wingdings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sujAS74@gmail.com</dc:creator>
  <cp:lastModifiedBy>Susan Krala</cp:lastModifiedBy>
  <cp:revision>13</cp:revision>
  <dcterms:created xsi:type="dcterms:W3CDTF">2021-08-08T23:11:18Z</dcterms:created>
  <dcterms:modified xsi:type="dcterms:W3CDTF">2021-08-10T03:15:07Z</dcterms:modified>
</cp:coreProperties>
</file>