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81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98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049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8695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436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1252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344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23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9396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44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1ABC6-A59D-495C-B238-75353F6C02F5}" type="datetimeFigureOut">
              <a:rPr lang="es-MX" smtClean="0"/>
              <a:t>11/08/2021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E5050-FB9C-4020-B2D6-2766DFCDE9F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664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1220787"/>
          </a:xfrm>
        </p:spPr>
        <p:txBody>
          <a:bodyPr>
            <a:normAutofit/>
          </a:bodyPr>
          <a:lstStyle/>
          <a:p>
            <a:r>
              <a:rPr lang="es-MX" sz="7200" b="1" spc="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MEXUS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86150"/>
            <a:ext cx="9144000" cy="292893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sz="4000" b="1" spc="300" dirty="0"/>
              <a:t>Sra. </a:t>
            </a:r>
            <a:r>
              <a:rPr lang="en-US" sz="4400" b="1" spc="300" dirty="0"/>
              <a:t>Susan Krala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s-MX" sz="3600" dirty="0"/>
              <a:t>Coordinadora de </a:t>
            </a:r>
            <a:r>
              <a:rPr lang="es-MX" sz="3600" spc="300" dirty="0"/>
              <a:t>MEXUSPAC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s-MX" sz="3600" spc="300" dirty="0"/>
              <a:t>Guardia Costera de E.U., Distrito 11</a:t>
            </a:r>
          </a:p>
        </p:txBody>
      </p:sp>
    </p:spTree>
    <p:extLst>
      <p:ext uri="{BB962C8B-B14F-4D97-AF65-F5344CB8AC3E}">
        <p14:creationId xmlns:p14="http://schemas.microsoft.com/office/powerpoint/2010/main" val="3829549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Elbow Connector 10"/>
          <p:cNvCxnSpPr>
            <a:stCxn id="4" idx="0"/>
            <a:endCxn id="2" idx="3"/>
          </p:cNvCxnSpPr>
          <p:nvPr/>
        </p:nvCxnSpPr>
        <p:spPr>
          <a:xfrm rot="16200000" flipV="1">
            <a:off x="7619376" y="2415486"/>
            <a:ext cx="1964996" cy="1148811"/>
          </a:xfrm>
          <a:prstGeom prst="bentConnector2">
            <a:avLst/>
          </a:prstGeom>
          <a:ln w="127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endCxn id="3" idx="0"/>
          </p:cNvCxnSpPr>
          <p:nvPr/>
        </p:nvCxnSpPr>
        <p:spPr>
          <a:xfrm rot="10800000" flipV="1">
            <a:off x="2977457" y="2007396"/>
            <a:ext cx="2074228" cy="1969054"/>
          </a:xfrm>
          <a:prstGeom prst="bentConnector2">
            <a:avLst/>
          </a:prstGeom>
          <a:ln w="127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184130" y="985838"/>
            <a:ext cx="3843338" cy="20431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300"/>
              <a:t>Plan</a:t>
            </a:r>
          </a:p>
          <a:p>
            <a:pPr algn="ctr"/>
            <a:r>
              <a:rPr lang="en-US" sz="4400" b="1" spc="300"/>
              <a:t>MEXUS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55788" y="3976450"/>
            <a:ext cx="3843338" cy="20431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spc="300" dirty="0"/>
              <a:t>Anexo</a:t>
            </a:r>
            <a:r>
              <a:rPr lang="en-US" sz="4400" b="1" spc="300" dirty="0"/>
              <a:t> MEXUSPAC</a:t>
            </a:r>
          </a:p>
        </p:txBody>
      </p:sp>
      <p:sp>
        <p:nvSpPr>
          <p:cNvPr id="4" name="Rectangle 3"/>
          <p:cNvSpPr/>
          <p:nvPr/>
        </p:nvSpPr>
        <p:spPr>
          <a:xfrm>
            <a:off x="7254610" y="3972390"/>
            <a:ext cx="3843338" cy="204717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spc="300" dirty="0"/>
              <a:t>Anexo</a:t>
            </a:r>
          </a:p>
          <a:p>
            <a:pPr algn="ctr"/>
            <a:r>
              <a:rPr lang="en-US" sz="4400" b="1" spc="300" dirty="0"/>
              <a:t>MEXUSGULF</a:t>
            </a:r>
          </a:p>
        </p:txBody>
      </p:sp>
    </p:spTree>
    <p:extLst>
      <p:ext uri="{BB962C8B-B14F-4D97-AF65-F5344CB8AC3E}">
        <p14:creationId xmlns:p14="http://schemas.microsoft.com/office/powerpoint/2010/main" val="206161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597" y="365125"/>
            <a:ext cx="10739203" cy="1325563"/>
          </a:xfrm>
        </p:spPr>
        <p:txBody>
          <a:bodyPr/>
          <a:lstStyle/>
          <a:p>
            <a:r>
              <a:rPr lang="en-US" b="1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Plan MEXUS dice…</a:t>
            </a:r>
            <a:endParaRPr lang="es-MX" b="1" spc="3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597" y="1558978"/>
            <a:ext cx="11357010" cy="4518265"/>
          </a:xfrm>
        </p:spPr>
        <p:txBody>
          <a:bodyPr>
            <a:normAutofit fontScale="92500" lnSpcReduction="10000"/>
          </a:bodyPr>
          <a:lstStyle/>
          <a:p>
            <a:pPr marL="338138" indent="-338138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z="3000" dirty="0"/>
              <a:t>El plan se aplica si un derrame de petróleo amenaza a ambos países.</a:t>
            </a:r>
          </a:p>
          <a:p>
            <a:pPr marL="338138" indent="-338138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z="3000" dirty="0"/>
              <a:t>La USCG y la SEMAR…</a:t>
            </a:r>
          </a:p>
          <a:p>
            <a:pPr marL="576263" lvl="1" indent="-295275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Courier New" panose="02070309020205020404" pitchFamily="49" charset="0"/>
              <a:buChar char="o"/>
            </a:pPr>
            <a:r>
              <a:rPr lang="es-MX" sz="2600" spc="300" dirty="0"/>
              <a:t>Responder en sus respectivos países de acuerdo con sus propios planes de respuesta.</a:t>
            </a:r>
          </a:p>
          <a:p>
            <a:pPr marL="576263" lvl="1" indent="-295275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Courier New" panose="02070309020205020404" pitchFamily="49" charset="0"/>
              <a:buChar char="o"/>
            </a:pPr>
            <a:r>
              <a:rPr lang="es-MX" sz="2600" spc="300" dirty="0"/>
              <a:t>Comparta información relevante durante la respuesta.</a:t>
            </a:r>
          </a:p>
          <a:p>
            <a:pPr marL="576263" lvl="1" indent="-295275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Courier New" panose="02070309020205020404" pitchFamily="49" charset="0"/>
              <a:buChar char="o"/>
            </a:pPr>
            <a:r>
              <a:rPr lang="es-MX" sz="2600" spc="300" dirty="0"/>
              <a:t>Conducir la información pública por separado.</a:t>
            </a:r>
          </a:p>
          <a:p>
            <a:pPr marL="576263" lvl="1" indent="-295275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90000"/>
              <a:buFont typeface="Courier New" panose="02070309020205020404" pitchFamily="49" charset="0"/>
              <a:buChar char="o"/>
            </a:pPr>
            <a:r>
              <a:rPr lang="es-MX" sz="2600" spc="300" dirty="0"/>
              <a:t>Ayudarse mutuamente para ponerse en contacto con contratistas, agencias y expertos en la materia en su propio país.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74" y="638673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0B2ECA0-63C8-4B1D-9DD0-8A65F64ED9E6}" type="slidenum">
              <a:rPr lang="es-MX" smtClean="0"/>
              <a:t>3</a:t>
            </a:fld>
            <a:r>
              <a:rPr lang="es-MX" dirty="0"/>
              <a:t> de 7</a:t>
            </a:r>
          </a:p>
        </p:txBody>
      </p:sp>
    </p:spTree>
    <p:extLst>
      <p:ext uri="{BB962C8B-B14F-4D97-AF65-F5344CB8AC3E}">
        <p14:creationId xmlns:p14="http://schemas.microsoft.com/office/powerpoint/2010/main" val="2104966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597" y="365125"/>
            <a:ext cx="10739203" cy="1325563"/>
          </a:xfrm>
        </p:spPr>
        <p:txBody>
          <a:bodyPr/>
          <a:lstStyle/>
          <a:p>
            <a:r>
              <a:rPr lang="es-MX" b="1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Anexos regionales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27" y="1558978"/>
            <a:ext cx="11485418" cy="451826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chemeClr val="accent6">
                  <a:lumMod val="75000"/>
                </a:schemeClr>
              </a:buClr>
              <a:buSzPct val="90000"/>
              <a:buNone/>
            </a:pPr>
            <a:r>
              <a:rPr lang="es-MX" sz="3200" dirty="0"/>
              <a:t>Cada anexo regional: Pacífico y Golfo contiene información específica de esa región. </a:t>
            </a:r>
          </a:p>
          <a:p>
            <a:pPr marL="457200" lvl="1" indent="-344488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chemeClr val="accent6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sz="3200" dirty="0"/>
              <a:t>Distrito 11 de la Guarda Costa de los E.U. y Región 2 de la SEMAR.</a:t>
            </a:r>
          </a:p>
          <a:p>
            <a:pPr marL="457200" lvl="1" indent="-344488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chemeClr val="accent6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s-MX" sz="3200" dirty="0"/>
              <a:t>Distrito   8 de la Guarda Costa de los E.U. y Zona 1 de la SEMAR.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74" y="638673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0B2ECA0-63C8-4B1D-9DD0-8A65F64ED9E6}" type="slidenum">
              <a:rPr lang="es-MX" smtClean="0"/>
              <a:t>4</a:t>
            </a:fld>
            <a:r>
              <a:rPr lang="es-MX" dirty="0"/>
              <a:t> de 7</a:t>
            </a:r>
          </a:p>
        </p:txBody>
      </p:sp>
    </p:spTree>
    <p:extLst>
      <p:ext uri="{BB962C8B-B14F-4D97-AF65-F5344CB8AC3E}">
        <p14:creationId xmlns:p14="http://schemas.microsoft.com/office/powerpoint/2010/main" val="3741716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Actualizaciones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pc="300" dirty="0"/>
              <a:t>El Plan MEXUS se actualizará en 2022. No se esperan cambios significativos.</a:t>
            </a:r>
          </a:p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pc="300" dirty="0"/>
              <a:t>Los enlaces y la información de contacto se verifican anualmente en el Plan y en ambos Anexos.</a:t>
            </a:r>
          </a:p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pc="300" dirty="0"/>
              <a:t>Ambos anexos se actualizarán en 2023.</a:t>
            </a:r>
            <a:endParaRPr lang="en-US" spc="300" dirty="0"/>
          </a:p>
        </p:txBody>
      </p:sp>
      <p:sp>
        <p:nvSpPr>
          <p:cNvPr id="4" name="TextBox 3"/>
          <p:cNvSpPr txBox="1"/>
          <p:nvPr/>
        </p:nvSpPr>
        <p:spPr>
          <a:xfrm>
            <a:off x="11338574" y="638673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0B2ECA0-63C8-4B1D-9DD0-8A65F64ED9E6}" type="slidenum">
              <a:rPr lang="es-MX" smtClean="0"/>
              <a:t>5</a:t>
            </a:fld>
            <a:r>
              <a:rPr lang="es-MX" dirty="0"/>
              <a:t> de 7</a:t>
            </a:r>
          </a:p>
        </p:txBody>
      </p:sp>
    </p:spTree>
    <p:extLst>
      <p:ext uri="{BB962C8B-B14F-4D97-AF65-F5344CB8AC3E}">
        <p14:creationId xmlns:p14="http://schemas.microsoft.com/office/powerpoint/2010/main" val="71289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597" y="365125"/>
            <a:ext cx="10739203" cy="1325563"/>
          </a:xfrm>
        </p:spPr>
        <p:txBody>
          <a:bodyPr/>
          <a:lstStyle/>
          <a:p>
            <a:r>
              <a:rPr lang="es-MX" b="1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anuales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597" y="1825625"/>
            <a:ext cx="10972799" cy="4351338"/>
          </a:xfrm>
        </p:spPr>
        <p:txBody>
          <a:bodyPr>
            <a:normAutofit/>
          </a:bodyPr>
          <a:lstStyle/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z="3200" spc="300" dirty="0"/>
              <a:t>La USCG organiza un seminario en los años pares.</a:t>
            </a:r>
          </a:p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z="3200" spc="300" dirty="0"/>
              <a:t>La SEMAR organiza un seminario en los años impares.</a:t>
            </a:r>
          </a:p>
          <a:p>
            <a:pPr marL="393700" indent="-39370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90000"/>
              <a:buFont typeface="Wingdings" panose="05000000000000000000" pitchFamily="2" charset="2"/>
              <a:buChar char="v"/>
            </a:pPr>
            <a:r>
              <a:rPr lang="es-MX" sz="3200" spc="300" dirty="0"/>
              <a:t>Ambos países se invitan mutuamente a capacitaciones y ejercicios relevantes de vez en cuando.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38574" y="638673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0B2ECA0-63C8-4B1D-9DD0-8A65F64ED9E6}" type="slidenum">
              <a:rPr lang="es-MX" smtClean="0"/>
              <a:t>6</a:t>
            </a:fld>
            <a:r>
              <a:rPr lang="es-MX" dirty="0"/>
              <a:t> de 7</a:t>
            </a:r>
          </a:p>
        </p:txBody>
      </p:sp>
    </p:spTree>
    <p:extLst>
      <p:ext uri="{BB962C8B-B14F-4D97-AF65-F5344CB8AC3E}">
        <p14:creationId xmlns:p14="http://schemas.microsoft.com/office/powerpoint/2010/main" val="245338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coordinadores de MEXUSPAC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68247"/>
            <a:ext cx="5157787" cy="728320"/>
          </a:xfrm>
        </p:spPr>
        <p:txBody>
          <a:bodyPr>
            <a:normAutofit/>
          </a:bodyPr>
          <a:lstStyle/>
          <a:p>
            <a:r>
              <a:rPr lang="es-MX" sz="3200" spc="300" dirty="0">
                <a:solidFill>
                  <a:schemeClr val="accent6">
                    <a:lumMod val="75000"/>
                  </a:schemeClr>
                </a:solidFill>
              </a:rPr>
              <a:t>Sra.</a:t>
            </a:r>
            <a:r>
              <a:rPr lang="es-MX" sz="3600" spc="300" dirty="0">
                <a:solidFill>
                  <a:schemeClr val="accent6">
                    <a:lumMod val="75000"/>
                  </a:schemeClr>
                </a:solidFill>
              </a:rPr>
              <a:t> Susan Krala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92159"/>
            <a:ext cx="5157787" cy="325709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Distrito Once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Guarda Costa de los E.U.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Alameda, California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(001) 510-437-2794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susan.e.krala@uscg.mil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768247"/>
            <a:ext cx="5757203" cy="728320"/>
          </a:xfrm>
        </p:spPr>
        <p:txBody>
          <a:bodyPr>
            <a:normAutofit/>
          </a:bodyPr>
          <a:lstStyle/>
          <a:p>
            <a:r>
              <a:rPr lang="en-US" sz="3200" spc="300" dirty="0">
                <a:solidFill>
                  <a:schemeClr val="accent6">
                    <a:lumMod val="75000"/>
                  </a:schemeClr>
                </a:solidFill>
              </a:rPr>
              <a:t>Sr. </a:t>
            </a:r>
            <a:r>
              <a:rPr lang="en-US" sz="3600" spc="300" dirty="0">
                <a:solidFill>
                  <a:schemeClr val="accent6">
                    <a:lumMod val="75000"/>
                  </a:schemeClr>
                </a:solidFill>
              </a:rPr>
              <a:t>Ivan Sujail Velazquez</a:t>
            </a:r>
            <a:endParaRPr lang="es-MX" sz="3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92159"/>
            <a:ext cx="5183188" cy="3257096"/>
          </a:xfrm>
        </p:spPr>
        <p:txBody>
          <a:bodyPr/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Segunda Región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Armada de México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Ensenada, Baja California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(011) 52- 551-358-4499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s-MX" dirty="0"/>
              <a:t>ivansujail@yahoo.com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38232" y="6436603"/>
            <a:ext cx="1633040" cy="365125"/>
          </a:xfrm>
        </p:spPr>
        <p:txBody>
          <a:bodyPr/>
          <a:lstStyle/>
          <a:p>
            <a:fld id="{BFBE5050-FB9C-4020-B2D6-2766DFCDE9F6}" type="slidenum">
              <a:rPr lang="es-MX" sz="1800" smtClean="0">
                <a:solidFill>
                  <a:schemeClr val="tx1"/>
                </a:solidFill>
              </a:rPr>
              <a:t>7</a:t>
            </a:fld>
            <a:r>
              <a:rPr lang="es-MX" sz="1800" dirty="0">
                <a:solidFill>
                  <a:schemeClr val="tx1"/>
                </a:solidFill>
              </a:rPr>
              <a:t> de 7</a:t>
            </a:r>
          </a:p>
        </p:txBody>
      </p:sp>
    </p:spTree>
    <p:extLst>
      <p:ext uri="{BB962C8B-B14F-4D97-AF65-F5344CB8AC3E}">
        <p14:creationId xmlns:p14="http://schemas.microsoft.com/office/powerpoint/2010/main" val="611392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301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Wingdings</vt:lpstr>
      <vt:lpstr>Office Theme</vt:lpstr>
      <vt:lpstr>Programa MEXUS</vt:lpstr>
      <vt:lpstr>PowerPoint Presentation</vt:lpstr>
      <vt:lpstr>El Plan MEXUS dice…</vt:lpstr>
      <vt:lpstr>Anexos regionales</vt:lpstr>
      <vt:lpstr>Actualizaciones</vt:lpstr>
      <vt:lpstr>Eventos anuales</vt:lpstr>
      <vt:lpstr>Sus coordinadores de MEXUSPAC</vt:lpstr>
    </vt:vector>
  </TitlesOfParts>
  <Company>U.S. Coast 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MEXUS Program</dc:title>
  <dc:creator>Susan Krala</dc:creator>
  <cp:lastModifiedBy>Susan Krala</cp:lastModifiedBy>
  <cp:revision>16</cp:revision>
  <dcterms:created xsi:type="dcterms:W3CDTF">2021-07-30T23:34:31Z</dcterms:created>
  <dcterms:modified xsi:type="dcterms:W3CDTF">2021-08-11T07:24:26Z</dcterms:modified>
</cp:coreProperties>
</file>