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75" r:id="rId3"/>
    <p:sldId id="259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6540F-6742-49CC-8B9B-94173A32C383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9880D-13B5-41A9-A695-6CFDF9996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93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Today we are offering interpretation services in English and Spanish. I will speak in English first.</a:t>
            </a:r>
          </a:p>
          <a:p>
            <a:r>
              <a:rPr lang="es-ES"/>
              <a:t>Hoy ofrecemos servicios de interpretación en inglés y español. Hablo primero en inglés.</a:t>
            </a:r>
            <a:endParaRPr lang="en-US"/>
          </a:p>
          <a:p>
            <a:endParaRPr lang="en-US"/>
          </a:p>
          <a:p>
            <a:r>
              <a:rPr lang="en-US" b="1"/>
              <a:t>English:</a:t>
            </a:r>
            <a:br>
              <a:rPr lang="en-US"/>
            </a:br>
            <a:r>
              <a:rPr lang="en-US"/>
              <a:t>In green you will see how to access interpretation on a computer and orange a cellphone or tablet. </a:t>
            </a:r>
          </a:p>
          <a:p>
            <a:r>
              <a:rPr lang="en-US"/>
              <a:t>For the computer  in the controls click “interpretation“  or the globe and select your language.</a:t>
            </a:r>
          </a:p>
          <a:p>
            <a:r>
              <a:rPr lang="en-US"/>
              <a:t>For the cellphones or tablet click the three dots or more and select your language.</a:t>
            </a:r>
          </a:p>
          <a:p>
            <a:endParaRPr lang="en-US"/>
          </a:p>
          <a:p>
            <a:r>
              <a:rPr lang="en-US" b="1"/>
              <a:t>Spanish:</a:t>
            </a:r>
            <a:endParaRPr lang="en-US"/>
          </a:p>
          <a:p>
            <a:r>
              <a:rPr lang="es-ES"/>
              <a:t>En verde verás cómo acceder a la interpretación en un ordenador y en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anaranjada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/>
              <a:t> en un móvil o tableta. </a:t>
            </a:r>
          </a:p>
          <a:p>
            <a:r>
              <a:rPr lang="es-ES"/>
              <a:t>Para el ordenador en los controles haga clic en "interpretación" y seleccione su idioma.</a:t>
            </a:r>
          </a:p>
          <a:p>
            <a:r>
              <a:rPr lang="es-ES"/>
              <a:t>Para los móviles o tabletas haga clic en los tres puntos o más y seleccione su idioma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12845-034C-4280-9737-6B2D09F165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51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  <a:p>
            <a:r>
              <a:rPr lang="en-US" b="1"/>
              <a:t>Automatically muted</a:t>
            </a:r>
          </a:p>
          <a:p>
            <a:r>
              <a:rPr lang="en-US" b="1"/>
              <a:t>KEY MESSAGE (EMILY):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Throughout the session, please put comments in the chat or raise your hand.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If possible, please save questions for after the speaker presents.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Remember to say your name and what </a:t>
            </a:r>
            <a:r>
              <a:rPr lang="en-US" err="1"/>
              <a:t>ngo</a:t>
            </a:r>
            <a:r>
              <a:rPr lang="en-US"/>
              <a:t>, university or agency you’re with to help everyone know who you’re.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Please mute when not talking.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Reminder, for interpretation you need to be on ZOOM not the phone. If you don’t want to hear the original audio because it is too distracting, please hit “mute original audio”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12845-034C-4280-9737-6B2D09F165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46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If you have question that you want to </a:t>
            </a:r>
            <a:r>
              <a:rPr lang="en-US" b="1"/>
              <a:t>share verbally</a:t>
            </a:r>
            <a:r>
              <a:rPr lang="en-US"/>
              <a:t>, please raise your hand and we will call on you to unmute. You click the microphone symbol in the toolbar to unmute.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If you are on a </a:t>
            </a:r>
            <a:r>
              <a:rPr lang="en-US" b="1"/>
              <a:t>cellphone</a:t>
            </a:r>
            <a:r>
              <a:rPr lang="en-US"/>
              <a:t> you click the three dots and click chat to write a comment. In his same space you can raise your hand if you’d like to speak.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If you are on a </a:t>
            </a:r>
            <a:r>
              <a:rPr lang="en-US" b="1"/>
              <a:t>computer</a:t>
            </a:r>
            <a:r>
              <a:rPr lang="en-US"/>
              <a:t>, go to the toolbar, hit the chat button to add your comments/questions and if you want to speak, go to “reactions” to raise your hand.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E9F797-6D44-4E00-96BA-ADF2ED14E9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63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4AEFC-EBF5-4183-A415-B5182C7F72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05D715-261B-4328-8231-7CB0CE369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D1B84-6AE6-4A8E-8BF3-AE4AFE7AC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0889C-4A44-4CF9-B915-A7FD06543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2DA60-785A-414A-A96F-9940F163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57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2B888-7D9F-4E30-B7C6-855A33CCD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E8AA9-0FFD-49D4-ABA0-24BBF0092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ECDBB-C44D-4D51-99DC-B5005E1FB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2D2B7-1C7F-4DEF-980A-4F92A7A1C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0C56F-6F21-42B0-9677-6CFDB5931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9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F74C9-0085-4798-A99A-5D9E069B7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D67CA-2D38-445B-BC13-33FBB079C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5CDDD-5852-4E02-B973-5023F360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34573-D5DF-4A8F-9A54-B4D5DB8FF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F9AD9-B1A5-4644-8560-B95D475DA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6BC4D-65CA-4942-8BE9-6DB3198AB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FD027-3323-4455-BCE2-56BB2A9912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D1D40-190D-4ED4-9C5A-C4C4A506F8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AA34F-D63D-4015-8EFB-D21D461B9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B0BD95-0AE8-4BA9-B230-EA4038A35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F8218-A7D6-47FC-9FED-1114C10F5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38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3C9F-6D24-4556-9190-53C0C63D1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D073A-0BC7-4B6F-9146-85FABEACE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DA9DF0-3592-42DC-A026-5CCFA6250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97125A-3366-4D73-A713-E241B11ED3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4EC3EA-1F77-4EFA-8D87-40CA98F3BB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46DCCE-CA1E-41DD-A19F-D7302CD44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126761-BAF6-4533-8020-E45240965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CDA904-87D7-4585-85C6-6EBAD12C0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774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004A6-6F3D-4506-A5E4-0B282B906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4B53F8-319A-4B74-9263-60354FF3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F1520F-4B27-4908-9DB1-5B4317F75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1EF4B-86BA-4A40-A543-982DEEE2B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29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B06FF3-A88A-49CA-B8A6-86321F847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94F8D-C723-4610-B41C-8C502912B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D7FB4-4FA6-430A-8B75-64BEF558C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0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A4400-AB05-46C6-91DC-0F06D0F1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877E1-61F1-4AC5-BA77-9BC90909C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777B1-A4FE-4842-BCE7-053BE32B0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8707B-E3FD-4E29-8DFD-ABC136691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B2537-B5A6-43F2-8709-D60E3DF6C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0DAAA-158B-45E8-9E80-97D278E80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54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D7A55-699C-40F7-A659-96A16BF2C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D95F81-3E87-401D-BEFA-A510A7C59B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22426-DF70-43EC-9048-A7F9CA2DC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2A827-1257-434F-B730-FEF672C33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4CAE72-3080-48A9-93A1-41B205CF9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A4A0B-76E3-447A-AE01-5C0591FBB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74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92DF7-928D-4042-B5E0-5E3FDF449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75D01D-23BE-4FF6-8F88-507A15DF2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DBEFD-BFF0-4259-AA20-47FB1009F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14C7F-4ECA-4922-8BE1-7B277C472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D0CBD-3673-497A-8B6F-7C64D7680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5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68A705-AF3F-463B-A0B8-B0F404B150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F01F4-95B3-47C0-ACB2-06A813BE6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60B1C-E34D-4F0F-9C05-5155EA138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057D4-47AC-42F5-BBDC-BD42F52B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D19CB-E7D3-445F-9012-672FE2F3D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1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644E99-A668-4F7F-BC0A-535AAB372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E4D8B-C5A9-4276-ABAF-78C012516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AF4B5-69C5-4C6E-B97C-B6DCF808F4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C3732-9D76-4167-A92C-3C285F3FABFE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BD77F-96AC-4141-BE4B-41BFC3ADDF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800AD-2249-4468-A7C4-D704F078C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21815-A54C-4EC8-A229-8B4A93DEB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6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1.jpe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16.png"/><Relationship Id="rId10" Type="http://schemas.openxmlformats.org/officeDocument/2006/relationships/image" Target="../media/image20.svg"/><Relationship Id="rId4" Type="http://schemas.openxmlformats.org/officeDocument/2006/relationships/image" Target="../media/image15.jpeg"/><Relationship Id="rId9" Type="http://schemas.openxmlformats.org/officeDocument/2006/relationships/image" Target="../media/image19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70DE09D-4B1C-43C0-ABA5-50985EA1138D}"/>
              </a:ext>
            </a:extLst>
          </p:cNvPr>
          <p:cNvSpPr/>
          <p:nvPr/>
        </p:nvSpPr>
        <p:spPr>
          <a:xfrm>
            <a:off x="0" y="4139574"/>
            <a:ext cx="12192001" cy="27397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882BBE-99AD-443F-A44D-9A389C939089}"/>
              </a:ext>
            </a:extLst>
          </p:cNvPr>
          <p:cNvSpPr/>
          <p:nvPr/>
        </p:nvSpPr>
        <p:spPr>
          <a:xfrm>
            <a:off x="0" y="1300684"/>
            <a:ext cx="12192001" cy="28388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0C88630C-FAFE-48BF-BA40-211E304F62CA}"/>
              </a:ext>
            </a:extLst>
          </p:cNvPr>
          <p:cNvGraphicFramePr>
            <a:graphicFrameLocks noGrp="1"/>
          </p:cNvGraphicFramePr>
          <p:nvPr/>
        </p:nvGraphicFramePr>
        <p:xfrm>
          <a:off x="4738255" y="1331670"/>
          <a:ext cx="2366763" cy="28079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6763">
                  <a:extLst>
                    <a:ext uri="{9D8B030D-6E8A-4147-A177-3AD203B41FA5}">
                      <a16:colId xmlns:a16="http://schemas.microsoft.com/office/drawing/2014/main" val="1147091379"/>
                    </a:ext>
                  </a:extLst>
                </a:gridCol>
              </a:tblGrid>
              <a:tr h="118589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971382"/>
                  </a:ext>
                </a:extLst>
              </a:tr>
              <a:tr h="162200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960820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2A589-EA10-48A1-974C-80224B203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130" y="1433920"/>
            <a:ext cx="4908853" cy="1918223"/>
          </a:xfrm>
        </p:spPr>
        <p:txBody>
          <a:bodyPr>
            <a:normAutofit/>
          </a:bodyPr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 b="1" u="sng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100" b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your meeting/webinar controls (bottom bar), click </a:t>
            </a:r>
            <a:r>
              <a:rPr lang="en-US" altLang="en-US" sz="2000" b="1" u="sng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Interpretation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b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“</a:t>
            </a:r>
            <a:r>
              <a:rPr lang="en-US" altLang="en-US" sz="2000" b="1" u="sng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</a:t>
            </a:r>
            <a:r>
              <a:rPr lang="en-US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altLang="en-US" sz="2000" i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4DD3B34B-75E2-48C7-9AF5-0541F3A11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364" y="1546561"/>
            <a:ext cx="743731" cy="74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1DF8186-D053-4237-86C3-ED3B5E51D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158" y="215693"/>
            <a:ext cx="6915007" cy="674632"/>
          </a:xfrm>
        </p:spPr>
        <p:txBody>
          <a:bodyPr>
            <a:normAutofit/>
          </a:bodyPr>
          <a:lstStyle/>
          <a:p>
            <a:pPr algn="ctr"/>
            <a:r>
              <a:rPr lang="en-US" sz="3600" b="1" cap="none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Interpretation</a:t>
            </a:r>
            <a:r>
              <a:rPr lang="en-US" sz="36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en-US" sz="3600" i="1" cap="none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Interpretación</a:t>
            </a:r>
            <a:endParaRPr lang="en-US" sz="3600" i="1" u="sng" cap="none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03165F-4C40-4FA0-85B3-134292475C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674" r="10393" b="1270"/>
          <a:stretch/>
        </p:blipFill>
        <p:spPr>
          <a:xfrm>
            <a:off x="5203382" y="2599497"/>
            <a:ext cx="1347059" cy="1505291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FF0AD35-07C2-4BD3-BA60-4CAEB5B3022B}"/>
              </a:ext>
            </a:extLst>
          </p:cNvPr>
          <p:cNvSpPr txBox="1">
            <a:spLocks/>
          </p:cNvSpPr>
          <p:nvPr/>
        </p:nvSpPr>
        <p:spPr>
          <a:xfrm>
            <a:off x="7069778" y="1300685"/>
            <a:ext cx="5122222" cy="197921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 b="1" u="sng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Computadoras</a:t>
            </a:r>
            <a:r>
              <a:rPr lang="en-US" sz="2400" i="1" u="sng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 </a:t>
            </a:r>
            <a:endParaRPr lang="en-US" sz="2400" i="1" u="sng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100" i="1" u="sng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En los </a:t>
            </a: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controles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de la </a:t>
            </a: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reunión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(</a:t>
            </a: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barra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inferior), </a:t>
            </a: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haga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click </a:t>
            </a: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en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“</a:t>
            </a:r>
            <a:r>
              <a:rPr lang="en-US" altLang="en-US" sz="2000" b="1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Interpretation” o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en-US" sz="2000" b="1" i="1" u="sng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Interpretación</a:t>
            </a:r>
            <a:endParaRPr lang="en-US" altLang="en-US" sz="2000" b="1" i="1" u="sng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en-US" sz="2000">
              <a:solidFill>
                <a:srgbClr val="074D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Seleccione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“</a:t>
            </a:r>
            <a:r>
              <a:rPr lang="en-US" altLang="en-US" sz="2000" b="1" i="1" u="sng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Spanish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” (</a:t>
            </a: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español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)</a:t>
            </a:r>
          </a:p>
        </p:txBody>
      </p:sp>
      <p:graphicFrame>
        <p:nvGraphicFramePr>
          <p:cNvPr id="23" name="Table 8">
            <a:extLst>
              <a:ext uri="{FF2B5EF4-FFF2-40B4-BE49-F238E27FC236}">
                <a16:creationId xmlns:a16="http://schemas.microsoft.com/office/drawing/2014/main" id="{4C21261E-00B5-4947-B10A-ECB6BD1CAE64}"/>
              </a:ext>
            </a:extLst>
          </p:cNvPr>
          <p:cNvGraphicFramePr>
            <a:graphicFrameLocks noGrp="1"/>
          </p:cNvGraphicFramePr>
          <p:nvPr/>
        </p:nvGraphicFramePr>
        <p:xfrm>
          <a:off x="4738256" y="4139574"/>
          <a:ext cx="2366762" cy="27184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6762">
                  <a:extLst>
                    <a:ext uri="{9D8B030D-6E8A-4147-A177-3AD203B41FA5}">
                      <a16:colId xmlns:a16="http://schemas.microsoft.com/office/drawing/2014/main" val="1147091379"/>
                    </a:ext>
                  </a:extLst>
                </a:gridCol>
              </a:tblGrid>
              <a:tr h="135382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971382"/>
                  </a:ext>
                </a:extLst>
              </a:tr>
              <a:tr h="136460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960820"/>
                  </a:ext>
                </a:extLst>
              </a:tr>
            </a:tbl>
          </a:graphicData>
        </a:graphic>
      </p:graphicFrame>
      <p:pic>
        <p:nvPicPr>
          <p:cNvPr id="24" name="Picture 2">
            <a:extLst>
              <a:ext uri="{FF2B5EF4-FFF2-40B4-BE49-F238E27FC236}">
                <a16:creationId xmlns:a16="http://schemas.microsoft.com/office/drawing/2014/main" id="{42E70165-1C1B-4000-895C-C6E1D9390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780" y="4501219"/>
            <a:ext cx="600075" cy="51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BECBE8CF-1291-440C-8C0F-0C52D7D80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430" y="5691824"/>
            <a:ext cx="2180412" cy="9984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5147B321-9E50-427C-A6D3-2ADB3E912245}"/>
              </a:ext>
            </a:extLst>
          </p:cNvPr>
          <p:cNvSpPr txBox="1">
            <a:spLocks/>
          </p:cNvSpPr>
          <p:nvPr/>
        </p:nvSpPr>
        <p:spPr>
          <a:xfrm>
            <a:off x="100094" y="4519570"/>
            <a:ext cx="4908853" cy="22018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 b="1" u="sng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 Phones, Tablets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b="1" u="sng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your meeting controls, tap ... </a:t>
            </a:r>
            <a:r>
              <a:rPr lang="en-US" altLang="en-US" sz="2000" b="1" u="sng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b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 </a:t>
            </a:r>
            <a:r>
              <a:rPr lang="en-US" altLang="en-US" sz="2000" b="1" u="sng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Interpretation</a:t>
            </a:r>
            <a:r>
              <a:rPr lang="en-US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2000" b="1" i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i="1" u="sng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</a:t>
            </a:r>
            <a:endParaRPr lang="en-US" altLang="en-US" sz="2000" i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C823A09-788F-433B-9E7F-9DC17FA90858}"/>
              </a:ext>
            </a:extLst>
          </p:cNvPr>
          <p:cNvSpPr txBox="1">
            <a:spLocks/>
          </p:cNvSpPr>
          <p:nvPr/>
        </p:nvSpPr>
        <p:spPr>
          <a:xfrm>
            <a:off x="7033802" y="4519571"/>
            <a:ext cx="5016043" cy="219753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 b="1" u="sng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Celular</a:t>
            </a:r>
            <a:r>
              <a:rPr lang="en-US" sz="2400" b="1" u="sng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400" b="1" u="sng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tableta</a:t>
            </a:r>
            <a:r>
              <a:rPr lang="en-US" sz="2400" b="1" u="sng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(</a:t>
            </a:r>
            <a:r>
              <a:rPr lang="en-US" sz="2400" b="1" u="sng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móvil</a:t>
            </a:r>
            <a:r>
              <a:rPr lang="en-US" sz="2400" b="1" u="sng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)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i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En los </a:t>
            </a: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controles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de la </a:t>
            </a: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reunión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, </a:t>
            </a: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haga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click </a:t>
            </a:r>
            <a:r>
              <a:rPr lang="en-US" altLang="en-US" sz="200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en</a:t>
            </a:r>
            <a:r>
              <a:rPr lang="en-US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… “</a:t>
            </a:r>
            <a:r>
              <a:rPr lang="en-US" altLang="en-US" sz="2000" b="1" u="sng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More” (Más</a:t>
            </a:r>
            <a:r>
              <a:rPr lang="en-US" altLang="en-US" sz="2000" b="1" u="sng">
                <a:solidFill>
                  <a:schemeClr val="tx1">
                    <a:lumMod val="95000"/>
                    <a:lumOff val="5000"/>
                  </a:schemeClr>
                </a:solidFill>
                <a:latin typeface="Lucida Grande"/>
              </a:rPr>
              <a:t>)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en-US" sz="2000">
              <a:solidFill>
                <a:srgbClr val="074D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Seleccione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en-US" sz="2000" b="1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“</a:t>
            </a:r>
            <a:r>
              <a:rPr lang="en-US" altLang="en-US" sz="2000" b="1" i="1" u="sng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Language Interpretation” 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/ </a:t>
            </a:r>
            <a:r>
              <a:rPr lang="en-US" altLang="en-US" sz="2000" i="1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Seleccione</a:t>
            </a:r>
            <a:r>
              <a:rPr lang="en-US" altLang="en-US" sz="2000" i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en-US" sz="2000" b="1" i="1" u="sng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Spanish</a:t>
            </a:r>
            <a:endParaRPr lang="en-US" altLang="en-US" sz="2400" i="1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997BAD-1BD0-45C7-A836-3C7FDF71ED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631" y="199996"/>
            <a:ext cx="1479121" cy="96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3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4B4B23-6590-4429-9FBC-BEB076830F29}"/>
              </a:ext>
            </a:extLst>
          </p:cNvPr>
          <p:cNvSpPr txBox="1"/>
          <p:nvPr/>
        </p:nvSpPr>
        <p:spPr>
          <a:xfrm>
            <a:off x="2576242" y="2558049"/>
            <a:ext cx="9376882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i="1">
                <a:solidFill>
                  <a:srgbClr val="000000"/>
                </a:solidFill>
                <a:latin typeface="Arial"/>
                <a:cs typeface="Arial"/>
              </a:rPr>
              <a:t>Use “raise hand</a:t>
            </a:r>
            <a:r>
              <a:rPr lang="en-US" sz="2400" b="1">
                <a:solidFill>
                  <a:srgbClr val="000000"/>
                </a:solidFill>
                <a:latin typeface="Arial"/>
                <a:cs typeface="Arial"/>
              </a:rPr>
              <a:t>” or chat feature to indicate you would like to comment/speak</a:t>
            </a:r>
          </a:p>
          <a:p>
            <a:pPr>
              <a:defRPr/>
            </a:pPr>
            <a:r>
              <a:rPr lang="es-MX" sz="2000" i="1">
                <a:solidFill>
                  <a:srgbClr val="000000"/>
                </a:solidFill>
                <a:latin typeface="Arial"/>
                <a:cs typeface="Arial"/>
              </a:rPr>
              <a:t>     Utilice la función de “levantar la mano” o la ventana de chat para indicar que   </a:t>
            </a:r>
            <a:endParaRPr lang="es-MX" sz="2000" i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i="1">
                <a:solidFill>
                  <a:srgbClr val="000000"/>
                </a:solidFill>
                <a:latin typeface="Arial"/>
                <a:cs typeface="Arial"/>
              </a:rPr>
              <a:t>     desea hablar/comentar</a:t>
            </a:r>
            <a:endParaRPr lang="es-MX" sz="2000" i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2000" i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2400" b="1">
                <a:latin typeface="Arial"/>
                <a:cs typeface="Arial"/>
              </a:rPr>
              <a:t>Turn off microphone when you are not talking</a:t>
            </a:r>
          </a:p>
          <a:p>
            <a:r>
              <a:rPr lang="es-MX" sz="2000" i="1">
                <a:latin typeface="Arial"/>
                <a:cs typeface="Arial"/>
              </a:rPr>
              <a:t>     Apague su </a:t>
            </a:r>
            <a:r>
              <a:rPr lang="es-MX" sz="2000" i="1">
                <a:solidFill>
                  <a:srgbClr val="000000"/>
                </a:solidFill>
                <a:latin typeface="Arial"/>
                <a:cs typeface="Arial"/>
              </a:rPr>
              <a:t>micrófono cuando no esté hablando</a:t>
            </a:r>
          </a:p>
          <a:p>
            <a:endParaRPr lang="es-MX" sz="2000" i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57578F-7942-4B65-96C5-71DAC5822C7C}"/>
              </a:ext>
            </a:extLst>
          </p:cNvPr>
          <p:cNvSpPr/>
          <p:nvPr/>
        </p:nvSpPr>
        <p:spPr>
          <a:xfrm>
            <a:off x="1590962" y="709371"/>
            <a:ext cx="94933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 Meeting Best Practices</a:t>
            </a:r>
          </a:p>
          <a:p>
            <a:pPr lvl="0" algn="ctr">
              <a:defRPr/>
            </a:pPr>
            <a:r>
              <a:rPr lang="es-MX" sz="3200" i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Buenas Prácticas para Sesiones en Zoom</a:t>
            </a:r>
          </a:p>
        </p:txBody>
      </p:sp>
      <p:pic>
        <p:nvPicPr>
          <p:cNvPr id="6" name="Graphic 5" descr="Raised hand">
            <a:extLst>
              <a:ext uri="{FF2B5EF4-FFF2-40B4-BE49-F238E27FC236}">
                <a16:creationId xmlns:a16="http://schemas.microsoft.com/office/drawing/2014/main" id="{2CD5848C-5FF3-402D-A5DC-5149D114E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228" y="2215217"/>
            <a:ext cx="707678" cy="707678"/>
          </a:xfrm>
          <a:prstGeom prst="rect">
            <a:avLst/>
          </a:prstGeom>
        </p:spPr>
      </p:pic>
      <p:pic>
        <p:nvPicPr>
          <p:cNvPr id="10" name="Graphic 9" descr="Call center">
            <a:extLst>
              <a:ext uri="{FF2B5EF4-FFF2-40B4-BE49-F238E27FC236}">
                <a16:creationId xmlns:a16="http://schemas.microsoft.com/office/drawing/2014/main" id="{B3EAE76A-B7E2-46C8-BF9C-E6A4DEAA0D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12693" y="3862847"/>
            <a:ext cx="1171254" cy="1171254"/>
          </a:xfrm>
          <a:prstGeom prst="rect">
            <a:avLst/>
          </a:prstGeom>
        </p:spPr>
      </p:pic>
      <p:pic>
        <p:nvPicPr>
          <p:cNvPr id="18" name="Graphic 17" descr="Speech">
            <a:extLst>
              <a:ext uri="{FF2B5EF4-FFF2-40B4-BE49-F238E27FC236}">
                <a16:creationId xmlns:a16="http://schemas.microsoft.com/office/drawing/2014/main" id="{9976AFA1-505B-4797-8A2E-43803FB896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72" y="2690531"/>
            <a:ext cx="2592939" cy="140361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73A96B2-AA09-40F3-A880-CF009C22DCD0}"/>
              </a:ext>
            </a:extLst>
          </p:cNvPr>
          <p:cNvSpPr txBox="1"/>
          <p:nvPr/>
        </p:nvSpPr>
        <p:spPr>
          <a:xfrm>
            <a:off x="558659" y="2937768"/>
            <a:ext cx="1602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My name is</a:t>
            </a:r>
            <a:r>
              <a:rPr lang="en-US">
                <a:solidFill>
                  <a:schemeClr val="bg1"/>
                </a:solidFill>
              </a:rPr>
              <a:t>… </a:t>
            </a:r>
          </a:p>
          <a:p>
            <a:r>
              <a:rPr lang="en-US" i="1" err="1">
                <a:solidFill>
                  <a:schemeClr val="bg1"/>
                </a:solidFill>
              </a:rPr>
              <a:t>Yo</a:t>
            </a:r>
            <a:r>
              <a:rPr lang="en-US" i="1">
                <a:solidFill>
                  <a:schemeClr val="bg1"/>
                </a:solidFill>
              </a:rPr>
              <a:t> soy..</a:t>
            </a:r>
          </a:p>
        </p:txBody>
      </p:sp>
      <p:pic>
        <p:nvPicPr>
          <p:cNvPr id="5" name="Graphic 4" descr="Speech">
            <a:extLst>
              <a:ext uri="{FF2B5EF4-FFF2-40B4-BE49-F238E27FC236}">
                <a16:creationId xmlns:a16="http://schemas.microsoft.com/office/drawing/2014/main" id="{D00E3003-FF90-4373-ACE5-6B78BD5C77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356231" y="2357376"/>
            <a:ext cx="622502" cy="6225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C9A74F-E86F-4BD1-AD07-D7744DE17F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0085" y="791657"/>
            <a:ext cx="1086106" cy="103575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21A271-0E6C-4569-8E6F-294C43EABAF3}"/>
              </a:ext>
            </a:extLst>
          </p:cNvPr>
          <p:cNvSpPr/>
          <p:nvPr/>
        </p:nvSpPr>
        <p:spPr>
          <a:xfrm>
            <a:off x="878774" y="5874502"/>
            <a:ext cx="11313227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u="sng">
                <a:solidFill>
                  <a:srgbClr val="074D70"/>
                </a:solidFill>
                <a:latin typeface="Arial"/>
                <a:cs typeface="Arial"/>
              </a:rPr>
              <a:t>Mute Original Audio </a:t>
            </a:r>
            <a:r>
              <a:rPr lang="en-US" altLang="en-US" sz="1400" b="1">
                <a:solidFill>
                  <a:srgbClr val="074D70"/>
                </a:solidFill>
                <a:latin typeface="Arial"/>
                <a:cs typeface="Arial"/>
              </a:rPr>
              <a:t>if you would not like to hear the (Spanish) original audio while it is being interpreted into English</a:t>
            </a:r>
            <a:br>
              <a:rPr lang="en-US" alt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alt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400" i="1" err="1">
                <a:solidFill>
                  <a:srgbClr val="074D70"/>
                </a:solidFill>
                <a:latin typeface="Arial"/>
                <a:cs typeface="Arial"/>
              </a:rPr>
              <a:t>Seleccione</a:t>
            </a:r>
            <a:r>
              <a:rPr lang="en-US" altLang="en-US" sz="1400" i="1">
                <a:solidFill>
                  <a:srgbClr val="074D70"/>
                </a:solidFill>
                <a:latin typeface="Arial"/>
                <a:cs typeface="Arial"/>
              </a:rPr>
              <a:t> "M</a:t>
            </a:r>
            <a:r>
              <a:rPr lang="en-US" altLang="en-US" sz="1400" i="1" u="sng">
                <a:solidFill>
                  <a:srgbClr val="074D70"/>
                </a:solidFill>
                <a:latin typeface="Arial"/>
                <a:cs typeface="Arial"/>
              </a:rPr>
              <a:t>ute Original Audio”</a:t>
            </a:r>
            <a:r>
              <a:rPr lang="en-US" altLang="en-US" sz="1400" i="1">
                <a:solidFill>
                  <a:srgbClr val="074D70"/>
                </a:solidFill>
                <a:latin typeface="Arial"/>
                <a:cs typeface="Arial"/>
              </a:rPr>
              <a:t> para no </a:t>
            </a:r>
            <a:r>
              <a:rPr lang="en-US" altLang="en-US" sz="1400" i="1" err="1">
                <a:solidFill>
                  <a:srgbClr val="074D70"/>
                </a:solidFill>
                <a:latin typeface="Arial"/>
                <a:cs typeface="Arial"/>
              </a:rPr>
              <a:t>escuchar</a:t>
            </a:r>
            <a:r>
              <a:rPr lang="en-US" altLang="en-US" sz="1400" i="1">
                <a:solidFill>
                  <a:srgbClr val="074D70"/>
                </a:solidFill>
                <a:latin typeface="Arial"/>
                <a:cs typeface="Arial"/>
              </a:rPr>
              <a:t> de </a:t>
            </a:r>
            <a:r>
              <a:rPr lang="en-US" altLang="en-US" sz="1400" i="1" err="1">
                <a:solidFill>
                  <a:srgbClr val="074D70"/>
                </a:solidFill>
                <a:latin typeface="Arial"/>
                <a:cs typeface="Arial"/>
              </a:rPr>
              <a:t>fondo</a:t>
            </a:r>
            <a:r>
              <a:rPr lang="en-US" altLang="en-US" sz="1400" i="1">
                <a:solidFill>
                  <a:srgbClr val="074D70"/>
                </a:solidFill>
                <a:latin typeface="Arial"/>
                <a:cs typeface="Arial"/>
              </a:rPr>
              <a:t> </a:t>
            </a:r>
            <a:r>
              <a:rPr lang="en-US" altLang="en-US" sz="1400" i="1" err="1">
                <a:solidFill>
                  <a:srgbClr val="074D70"/>
                </a:solidFill>
                <a:latin typeface="Arial"/>
                <a:cs typeface="Arial"/>
              </a:rPr>
              <a:t>el</a:t>
            </a:r>
            <a:r>
              <a:rPr lang="en-US" altLang="en-US" sz="1400" i="1">
                <a:solidFill>
                  <a:srgbClr val="074D70"/>
                </a:solidFill>
                <a:latin typeface="Arial"/>
                <a:cs typeface="Arial"/>
              </a:rPr>
              <a:t> </a:t>
            </a:r>
            <a:r>
              <a:rPr lang="en-US" altLang="en-US" sz="1400" i="1" err="1">
                <a:solidFill>
                  <a:srgbClr val="074D70"/>
                </a:solidFill>
                <a:latin typeface="Arial"/>
                <a:cs typeface="Arial"/>
              </a:rPr>
              <a:t>idioma</a:t>
            </a:r>
            <a:r>
              <a:rPr lang="en-US" altLang="en-US" sz="1400" i="1">
                <a:solidFill>
                  <a:srgbClr val="074D70"/>
                </a:solidFill>
                <a:latin typeface="Arial"/>
                <a:cs typeface="Arial"/>
              </a:rPr>
              <a:t> original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404D19-B4A4-489B-9599-5CBD95F59E20}"/>
              </a:ext>
            </a:extLst>
          </p:cNvPr>
          <p:cNvSpPr/>
          <p:nvPr/>
        </p:nvSpPr>
        <p:spPr>
          <a:xfrm>
            <a:off x="179108" y="5874502"/>
            <a:ext cx="1519918" cy="73866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OPTIONAL</a:t>
            </a:r>
          </a:p>
          <a:p>
            <a:pPr algn="ctr"/>
            <a:r>
              <a:rPr lang="en-US" i="1">
                <a:latin typeface="Arial" panose="020B0604020202020204" pitchFamily="34" charset="0"/>
                <a:cs typeface="Arial" panose="020B0604020202020204" pitchFamily="34" charset="0"/>
              </a:rPr>
              <a:t>OPCIONAL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48EC5C-C17C-4A95-9BBF-E9038A6D89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7277" y="827909"/>
            <a:ext cx="1481456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7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26">
            <a:extLst>
              <a:ext uri="{FF2B5EF4-FFF2-40B4-BE49-F238E27FC236}">
                <a16:creationId xmlns:a16="http://schemas.microsoft.com/office/drawing/2014/main" id="{9F89C617-C5F7-4A81-9E47-314DEDA9EC74}"/>
              </a:ext>
            </a:extLst>
          </p:cNvPr>
          <p:cNvSpPr/>
          <p:nvPr/>
        </p:nvSpPr>
        <p:spPr>
          <a:xfrm>
            <a:off x="2166110" y="1769350"/>
            <a:ext cx="9568690" cy="892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060AB7-4579-4B90-8991-B6D290F41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808" y="238486"/>
            <a:ext cx="9714910" cy="1322798"/>
          </a:xfrm>
        </p:spPr>
        <p:txBody>
          <a:bodyPr>
            <a:normAutofit/>
          </a:bodyPr>
          <a:lstStyle/>
          <a:p>
            <a:pPr algn="ctr"/>
            <a:r>
              <a:rPr lang="en-US" sz="6000" b="1"/>
              <a:t>Questions | </a:t>
            </a:r>
            <a:r>
              <a:rPr lang="en-US" sz="6000" i="1" err="1"/>
              <a:t>Preguntas</a:t>
            </a:r>
            <a:endParaRPr lang="en-US" sz="6000" i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3F10F4-D599-46BC-B84E-1A6D5E8BC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85" y="237827"/>
            <a:ext cx="1173886" cy="12991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8DAFA6-A033-4F05-98DF-AFE5C3C3720D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38" t="23486" r="26085"/>
          <a:stretch/>
        </p:blipFill>
        <p:spPr bwMode="auto">
          <a:xfrm>
            <a:off x="9502516" y="3981756"/>
            <a:ext cx="2044700" cy="2518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330D0E-5230-4D21-B817-FD1627CDD6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t="35984" r="-8452"/>
          <a:stretch/>
        </p:blipFill>
        <p:spPr>
          <a:xfrm>
            <a:off x="3221526" y="4038600"/>
            <a:ext cx="2157342" cy="256727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1B5A90AA-0B1F-4A8B-B67B-C47DA3DFF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48" y="4836302"/>
            <a:ext cx="400377" cy="44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86EDB6D-E2EE-497C-88EA-AB76FEBFC1FA}"/>
              </a:ext>
            </a:extLst>
          </p:cNvPr>
          <p:cNvCxnSpPr>
            <a:cxnSpLocks/>
          </p:cNvCxnSpPr>
          <p:nvPr/>
        </p:nvCxnSpPr>
        <p:spPr>
          <a:xfrm flipV="1">
            <a:off x="2640503" y="4431729"/>
            <a:ext cx="784140" cy="49872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117927-5763-4BD1-AC01-1837B286DDFA}"/>
              </a:ext>
            </a:extLst>
          </p:cNvPr>
          <p:cNvSpPr txBox="1"/>
          <p:nvPr/>
        </p:nvSpPr>
        <p:spPr>
          <a:xfrm>
            <a:off x="418101" y="3149608"/>
            <a:ext cx="559954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Cellphone</a:t>
            </a:r>
            <a:r>
              <a:rPr lang="en-US"/>
              <a:t> | Movil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2F39A8-4A9A-4C86-B89A-A7C8AAFF652D}"/>
              </a:ext>
            </a:extLst>
          </p:cNvPr>
          <p:cNvSpPr txBox="1"/>
          <p:nvPr/>
        </p:nvSpPr>
        <p:spPr>
          <a:xfrm>
            <a:off x="6017648" y="3154105"/>
            <a:ext cx="552956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Computer</a:t>
            </a:r>
            <a:r>
              <a:rPr lang="en-US"/>
              <a:t> | </a:t>
            </a:r>
            <a:r>
              <a:rPr lang="en-US" err="1"/>
              <a:t>Computadora</a:t>
            </a:r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4B2386C-9FAE-43B4-B197-6AE435FDA3C8}"/>
              </a:ext>
            </a:extLst>
          </p:cNvPr>
          <p:cNvCxnSpPr>
            <a:cxnSpLocks/>
          </p:cNvCxnSpPr>
          <p:nvPr/>
        </p:nvCxnSpPr>
        <p:spPr>
          <a:xfrm>
            <a:off x="2229268" y="5711327"/>
            <a:ext cx="1195375" cy="301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70CADBAA-E95E-4EB2-A491-8CA6C5D8B8BF}"/>
              </a:ext>
            </a:extLst>
          </p:cNvPr>
          <p:cNvCxnSpPr>
            <a:cxnSpLocks/>
          </p:cNvCxnSpPr>
          <p:nvPr/>
        </p:nvCxnSpPr>
        <p:spPr>
          <a:xfrm>
            <a:off x="8473045" y="5952253"/>
            <a:ext cx="2902721" cy="653622"/>
          </a:xfrm>
          <a:prstGeom prst="bentConnector3">
            <a:avLst>
              <a:gd name="adj1" fmla="val 24624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B8D14ED9-6E5D-43A9-86CF-DA1EE1701B5A}"/>
              </a:ext>
            </a:extLst>
          </p:cNvPr>
          <p:cNvSpPr/>
          <p:nvPr/>
        </p:nvSpPr>
        <p:spPr>
          <a:xfrm>
            <a:off x="11204316" y="6174223"/>
            <a:ext cx="342900" cy="3554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8738893-882B-47EA-B780-606D226E6593}"/>
              </a:ext>
            </a:extLst>
          </p:cNvPr>
          <p:cNvCxnSpPr>
            <a:cxnSpLocks/>
          </p:cNvCxnSpPr>
          <p:nvPr/>
        </p:nvCxnSpPr>
        <p:spPr>
          <a:xfrm>
            <a:off x="8156316" y="5082362"/>
            <a:ext cx="2108200" cy="1091861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Graphic 45" descr="Speech">
            <a:extLst>
              <a:ext uri="{FF2B5EF4-FFF2-40B4-BE49-F238E27FC236}">
                <a16:creationId xmlns:a16="http://schemas.microsoft.com/office/drawing/2014/main" id="{1CCF650E-E595-4583-BBFE-7EE76E4B41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72" y="4145143"/>
            <a:ext cx="2592939" cy="140361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8B94171-C582-497C-B7BC-B6CC17D0F9A4}"/>
              </a:ext>
            </a:extLst>
          </p:cNvPr>
          <p:cNvSpPr txBox="1"/>
          <p:nvPr/>
        </p:nvSpPr>
        <p:spPr>
          <a:xfrm>
            <a:off x="860528" y="4383315"/>
            <a:ext cx="1041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Chat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US" err="1">
                <a:solidFill>
                  <a:schemeClr val="bg1"/>
                </a:solidFill>
              </a:rPr>
              <a:t>Mensaje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7" name="Graphic 46" descr="Speech">
            <a:extLst>
              <a:ext uri="{FF2B5EF4-FFF2-40B4-BE49-F238E27FC236}">
                <a16:creationId xmlns:a16="http://schemas.microsoft.com/office/drawing/2014/main" id="{B0C56CF2-A66E-4A6B-A3C5-353177CCC0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85285" y="4307709"/>
            <a:ext cx="2592939" cy="140361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7095778-CCCB-4E00-A0D5-BA4216544B72}"/>
              </a:ext>
            </a:extLst>
          </p:cNvPr>
          <p:cNvSpPr txBox="1"/>
          <p:nvPr/>
        </p:nvSpPr>
        <p:spPr>
          <a:xfrm>
            <a:off x="7461190" y="4590637"/>
            <a:ext cx="1041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Chat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US" err="1">
                <a:solidFill>
                  <a:schemeClr val="bg1"/>
                </a:solidFill>
              </a:rPr>
              <a:t>Mensaje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50" name="Graphic 49" descr="Raised hand">
            <a:extLst>
              <a:ext uri="{FF2B5EF4-FFF2-40B4-BE49-F238E27FC236}">
                <a16:creationId xmlns:a16="http://schemas.microsoft.com/office/drawing/2014/main" id="{BBB8B90D-C8EF-4494-A40A-D7AFE30A7F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32360" y="5572339"/>
            <a:ext cx="707678" cy="707678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D99414B9-CE7D-4C5E-8623-540D33896C14}"/>
              </a:ext>
            </a:extLst>
          </p:cNvPr>
          <p:cNvSpPr txBox="1"/>
          <p:nvPr/>
        </p:nvSpPr>
        <p:spPr>
          <a:xfrm>
            <a:off x="978244" y="5720805"/>
            <a:ext cx="2045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 Raise hand</a:t>
            </a:r>
            <a:br>
              <a:rPr lang="en-US" b="1"/>
            </a:br>
            <a:r>
              <a:rPr lang="en-US" err="1"/>
              <a:t>Levantar</a:t>
            </a:r>
            <a:r>
              <a:rPr lang="en-US"/>
              <a:t> la mano</a:t>
            </a:r>
          </a:p>
        </p:txBody>
      </p:sp>
      <p:pic>
        <p:nvPicPr>
          <p:cNvPr id="52" name="Graphic 51" descr="Raised hand">
            <a:extLst>
              <a:ext uri="{FF2B5EF4-FFF2-40B4-BE49-F238E27FC236}">
                <a16:creationId xmlns:a16="http://schemas.microsoft.com/office/drawing/2014/main" id="{21531F28-8C54-4574-8C1E-CE518F0A64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8101" y="5598414"/>
            <a:ext cx="707678" cy="707678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74AB569-1C36-44A9-9460-A25F4E37CF32}"/>
              </a:ext>
            </a:extLst>
          </p:cNvPr>
          <p:cNvCxnSpPr>
            <a:cxnSpLocks/>
          </p:cNvCxnSpPr>
          <p:nvPr/>
        </p:nvCxnSpPr>
        <p:spPr>
          <a:xfrm>
            <a:off x="5988211" y="3149608"/>
            <a:ext cx="0" cy="35686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10 Ways to Fix Different Audio Issues in Zoom Meeting – Gadgets To Use">
            <a:extLst>
              <a:ext uri="{FF2B5EF4-FFF2-40B4-BE49-F238E27FC236}">
                <a16:creationId xmlns:a16="http://schemas.microsoft.com/office/drawing/2014/main" id="{4F91FCF4-B8C8-4521-BAC8-13FCE6B4C1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97" t="13895" b="15184"/>
          <a:stretch/>
        </p:blipFill>
        <p:spPr bwMode="auto">
          <a:xfrm>
            <a:off x="9821004" y="1936677"/>
            <a:ext cx="1752858" cy="55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BE21A6C6-FC1E-467D-B26B-34A723E008C7}"/>
              </a:ext>
            </a:extLst>
          </p:cNvPr>
          <p:cNvSpPr txBox="1"/>
          <p:nvPr/>
        </p:nvSpPr>
        <p:spPr>
          <a:xfrm>
            <a:off x="7198138" y="5743718"/>
            <a:ext cx="2045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 Raise hand</a:t>
            </a:r>
            <a:br>
              <a:rPr lang="en-US" b="1"/>
            </a:br>
            <a:r>
              <a:rPr lang="en-US" err="1"/>
              <a:t>Levantar</a:t>
            </a:r>
            <a:r>
              <a:rPr lang="en-US"/>
              <a:t> la mano</a:t>
            </a:r>
          </a:p>
        </p:txBody>
      </p:sp>
      <p:pic>
        <p:nvPicPr>
          <p:cNvPr id="63" name="Picture 2" descr="10 Ways to Fix Different Audio Issues in Zoom Meeting – Gadgets To Use">
            <a:extLst>
              <a:ext uri="{FF2B5EF4-FFF2-40B4-BE49-F238E27FC236}">
                <a16:creationId xmlns:a16="http://schemas.microsoft.com/office/drawing/2014/main" id="{8E15B02F-3298-460E-BB31-CEFBC1A508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" t="20685" r="67141" b="10649"/>
          <a:stretch/>
        </p:blipFill>
        <p:spPr bwMode="auto">
          <a:xfrm>
            <a:off x="7947831" y="1931200"/>
            <a:ext cx="830767" cy="53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9417C820-94DA-4D9D-AD37-B9DB3D7A5E2A}"/>
              </a:ext>
            </a:extLst>
          </p:cNvPr>
          <p:cNvSpPr/>
          <p:nvPr/>
        </p:nvSpPr>
        <p:spPr>
          <a:xfrm>
            <a:off x="2166110" y="1877074"/>
            <a:ext cx="53440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/>
              <a:t>Visit toolbar to </a:t>
            </a:r>
            <a:r>
              <a:rPr lang="en-US" b="1" u="sng"/>
              <a:t>unmute</a:t>
            </a:r>
            <a:br>
              <a:rPr lang="en-US"/>
            </a:br>
            <a:r>
              <a:rPr lang="es-ES"/>
              <a:t>Use la barra de herramientas para </a:t>
            </a:r>
            <a:r>
              <a:rPr lang="es-ES" u="sng"/>
              <a:t>activar el micrófono</a:t>
            </a:r>
            <a:endParaRPr lang="en-US" u="sng"/>
          </a:p>
        </p:txBody>
      </p:sp>
      <p:sp>
        <p:nvSpPr>
          <p:cNvPr id="1024" name="Arrow: Right 1023">
            <a:extLst>
              <a:ext uri="{FF2B5EF4-FFF2-40B4-BE49-F238E27FC236}">
                <a16:creationId xmlns:a16="http://schemas.microsoft.com/office/drawing/2014/main" id="{162775AF-2F3A-4DA6-BE34-E75984E19FE5}"/>
              </a:ext>
            </a:extLst>
          </p:cNvPr>
          <p:cNvSpPr/>
          <p:nvPr/>
        </p:nvSpPr>
        <p:spPr>
          <a:xfrm>
            <a:off x="8978153" y="1908113"/>
            <a:ext cx="643296" cy="58196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5" name="Picture 1024">
            <a:extLst>
              <a:ext uri="{FF2B5EF4-FFF2-40B4-BE49-F238E27FC236}">
                <a16:creationId xmlns:a16="http://schemas.microsoft.com/office/drawing/2014/main" id="{007F79AB-B408-4E7F-A629-F43385EE28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58735" y="1577871"/>
            <a:ext cx="1170533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61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621</Words>
  <Application>Microsoft Office PowerPoint</Application>
  <PresentationFormat>Widescreen</PresentationFormat>
  <Paragraphs>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Lucida Grande</vt:lpstr>
      <vt:lpstr>Office Theme</vt:lpstr>
      <vt:lpstr>Interpretation | Interpretación</vt:lpstr>
      <vt:lpstr>PowerPoint Presentation</vt:lpstr>
      <vt:lpstr>Questions | 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Interpretation | Interpretación</dc:title>
  <dc:creator>Jones, Bill</dc:creator>
  <cp:lastModifiedBy>Jones, Bill</cp:lastModifiedBy>
  <cp:revision>1</cp:revision>
  <dcterms:created xsi:type="dcterms:W3CDTF">2021-08-06T16:39:03Z</dcterms:created>
  <dcterms:modified xsi:type="dcterms:W3CDTF">2021-08-06T16:39:48Z</dcterms:modified>
</cp:coreProperties>
</file>